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8" r:id="rId3"/>
    <p:sldId id="306" r:id="rId4"/>
    <p:sldId id="263" r:id="rId5"/>
    <p:sldId id="301" r:id="rId6"/>
    <p:sldId id="303" r:id="rId7"/>
    <p:sldId id="262" r:id="rId8"/>
    <p:sldId id="307" r:id="rId9"/>
    <p:sldId id="297" r:id="rId10"/>
    <p:sldId id="304" r:id="rId11"/>
    <p:sldId id="300" r:id="rId12"/>
    <p:sldId id="299" r:id="rId13"/>
    <p:sldId id="295" r:id="rId14"/>
    <p:sldId id="296" r:id="rId15"/>
    <p:sldId id="294" r:id="rId16"/>
    <p:sldId id="264" r:id="rId17"/>
    <p:sldId id="293" r:id="rId18"/>
    <p:sldId id="305" r:id="rId19"/>
    <p:sldId id="272" r:id="rId20"/>
    <p:sldId id="261" r:id="rId21"/>
    <p:sldId id="260" r:id="rId22"/>
    <p:sldId id="285" r:id="rId23"/>
    <p:sldId id="302" r:id="rId24"/>
  </p:sldIdLst>
  <p:sldSz cx="12192000" cy="6858000"/>
  <p:notesSz cx="7010400" cy="9296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ander, Alex - DCF" initials="KA-D" lastIdx="1" clrIdx="0">
    <p:extLst>
      <p:ext uri="{19B8F6BF-5375-455C-9EA6-DF929625EA0E}">
        <p15:presenceInfo xmlns:p15="http://schemas.microsoft.com/office/powerpoint/2012/main" userId="S::alex.kiander1@wisconsin.gov::7f38bb90-15ea-4fff-82a7-3da33af32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70769" autoAdjust="0"/>
  </p:normalViewPr>
  <p:slideViewPr>
    <p:cSldViewPr snapToGrid="0">
      <p:cViewPr varScale="1">
        <p:scale>
          <a:sx n="64" d="100"/>
          <a:sy n="64" d="100"/>
        </p:scale>
        <p:origin x="143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iagrams/_rels/data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B7C610-0547-4B5D-B2A7-2726CD7D5909}" type="doc">
      <dgm:prSet loTypeId="urn:microsoft.com/office/officeart/2005/8/layout/pyramid2" loCatId="pyramid" qsTypeId="urn:microsoft.com/office/officeart/2005/8/quickstyle/simple1" qsCatId="simple" csTypeId="urn:microsoft.com/office/officeart/2005/8/colors/accent1_2" csCatId="accent1" phldr="1"/>
      <dgm:spPr/>
    </dgm:pt>
    <dgm:pt modelId="{1DBE6643-35C0-4098-8691-D36705B245BD}">
      <dgm:prSet phldrT="[Text]" custT="1"/>
      <dgm:spPr/>
      <dgm:t>
        <a:bodyPr/>
        <a:lstStyle/>
        <a:p>
          <a:r>
            <a:rPr lang="en-US" sz="3200" b="1" dirty="0"/>
            <a:t>WISCAP</a:t>
          </a:r>
        </a:p>
      </dgm:t>
    </dgm:pt>
    <dgm:pt modelId="{9B17C458-7713-4B6E-ADC5-33E914176FD1}" type="parTrans" cxnId="{411C7B8E-BD7A-4D13-A174-408F3BA6681A}">
      <dgm:prSet/>
      <dgm:spPr/>
      <dgm:t>
        <a:bodyPr/>
        <a:lstStyle/>
        <a:p>
          <a:endParaRPr lang="en-US"/>
        </a:p>
      </dgm:t>
    </dgm:pt>
    <dgm:pt modelId="{FA7A1786-395E-46C1-A101-93FC03568BE4}" type="sibTrans" cxnId="{411C7B8E-BD7A-4D13-A174-408F3BA6681A}">
      <dgm:prSet/>
      <dgm:spPr/>
      <dgm:t>
        <a:bodyPr/>
        <a:lstStyle/>
        <a:p>
          <a:endParaRPr lang="en-US"/>
        </a:p>
      </dgm:t>
    </dgm:pt>
    <dgm:pt modelId="{5B828563-E04A-465E-ADB4-81BB4005D645}">
      <dgm:prSet phldrT="[Text]"/>
      <dgm:spPr/>
      <dgm:t>
        <a:bodyPr/>
        <a:lstStyle/>
        <a:p>
          <a:r>
            <a:rPr lang="en-US" dirty="0"/>
            <a:t>16 CAAs</a:t>
          </a:r>
        </a:p>
      </dgm:t>
    </dgm:pt>
    <dgm:pt modelId="{342DE096-CA8F-424E-82F4-57BEA7DB4FE7}" type="parTrans" cxnId="{DF7D309D-5DE5-4456-BB52-7C49EFC16875}">
      <dgm:prSet/>
      <dgm:spPr/>
      <dgm:t>
        <a:bodyPr/>
        <a:lstStyle/>
        <a:p>
          <a:endParaRPr lang="en-US"/>
        </a:p>
      </dgm:t>
    </dgm:pt>
    <dgm:pt modelId="{7251BE0B-7C55-4BEA-94DB-E20A83FF569E}" type="sibTrans" cxnId="{DF7D309D-5DE5-4456-BB52-7C49EFC16875}">
      <dgm:prSet/>
      <dgm:spPr/>
      <dgm:t>
        <a:bodyPr/>
        <a:lstStyle/>
        <a:p>
          <a:endParaRPr lang="en-US"/>
        </a:p>
      </dgm:t>
    </dgm:pt>
    <dgm:pt modelId="{DC892A84-0266-4259-8D7F-EF1E38CE152E}">
      <dgm:prSet phldrT="[Text]"/>
      <dgm:spPr/>
      <dgm:t>
        <a:bodyPr/>
        <a:lstStyle/>
        <a:p>
          <a:r>
            <a:rPr lang="en-US" dirty="0"/>
            <a:t>UMOS &amp; Foundation for Rural Housing</a:t>
          </a:r>
        </a:p>
      </dgm:t>
    </dgm:pt>
    <dgm:pt modelId="{43F2CBEB-ED83-42E1-80D1-2967AE59F1F3}" type="parTrans" cxnId="{01744FC2-F523-487B-A32E-9A41B93B3BD5}">
      <dgm:prSet/>
      <dgm:spPr/>
      <dgm:t>
        <a:bodyPr/>
        <a:lstStyle/>
        <a:p>
          <a:endParaRPr lang="en-US"/>
        </a:p>
      </dgm:t>
    </dgm:pt>
    <dgm:pt modelId="{19F31233-6DCC-4F69-8D30-73DE4C26AEF0}" type="sibTrans" cxnId="{01744FC2-F523-487B-A32E-9A41B93B3BD5}">
      <dgm:prSet/>
      <dgm:spPr/>
      <dgm:t>
        <a:bodyPr/>
        <a:lstStyle/>
        <a:p>
          <a:endParaRPr lang="en-US"/>
        </a:p>
      </dgm:t>
    </dgm:pt>
    <dgm:pt modelId="{FB164D22-EBB7-4DF7-80EA-99CCB5755B83}" type="pres">
      <dgm:prSet presAssocID="{01B7C610-0547-4B5D-B2A7-2726CD7D5909}" presName="compositeShape" presStyleCnt="0">
        <dgm:presLayoutVars>
          <dgm:dir/>
          <dgm:resizeHandles/>
        </dgm:presLayoutVars>
      </dgm:prSet>
      <dgm:spPr/>
    </dgm:pt>
    <dgm:pt modelId="{93C4CEF9-2517-4DDC-AA04-D40221EFD89F}" type="pres">
      <dgm:prSet presAssocID="{01B7C610-0547-4B5D-B2A7-2726CD7D5909}" presName="pyramid" presStyleLbl="node1" presStyleIdx="0" presStyleCnt="1"/>
      <dgm:spPr/>
    </dgm:pt>
    <dgm:pt modelId="{92B6F46A-351A-4F2E-8372-AA0B51B4FF41}" type="pres">
      <dgm:prSet presAssocID="{01B7C610-0547-4B5D-B2A7-2726CD7D5909}" presName="theList" presStyleCnt="0"/>
      <dgm:spPr/>
    </dgm:pt>
    <dgm:pt modelId="{D5199E6A-4521-4203-AB33-1C1FF810B447}" type="pres">
      <dgm:prSet presAssocID="{1DBE6643-35C0-4098-8691-D36705B245BD}" presName="aNode" presStyleLbl="fgAcc1" presStyleIdx="0" presStyleCnt="3">
        <dgm:presLayoutVars>
          <dgm:bulletEnabled val="1"/>
        </dgm:presLayoutVars>
      </dgm:prSet>
      <dgm:spPr/>
    </dgm:pt>
    <dgm:pt modelId="{F87AAB04-7FBD-41DF-A0B1-926CD0857C62}" type="pres">
      <dgm:prSet presAssocID="{1DBE6643-35C0-4098-8691-D36705B245BD}" presName="aSpace" presStyleCnt="0"/>
      <dgm:spPr/>
    </dgm:pt>
    <dgm:pt modelId="{D9F5EE56-A26E-4532-893A-9BA78D7672FB}" type="pres">
      <dgm:prSet presAssocID="{5B828563-E04A-465E-ADB4-81BB4005D645}" presName="aNode" presStyleLbl="fgAcc1" presStyleIdx="1" presStyleCnt="3">
        <dgm:presLayoutVars>
          <dgm:bulletEnabled val="1"/>
        </dgm:presLayoutVars>
      </dgm:prSet>
      <dgm:spPr/>
    </dgm:pt>
    <dgm:pt modelId="{1E0D6473-EBAE-4551-9FA7-95125A239FED}" type="pres">
      <dgm:prSet presAssocID="{5B828563-E04A-465E-ADB4-81BB4005D645}" presName="aSpace" presStyleCnt="0"/>
      <dgm:spPr/>
    </dgm:pt>
    <dgm:pt modelId="{9C67946E-A5B7-46DB-AE11-0018F1008835}" type="pres">
      <dgm:prSet presAssocID="{DC892A84-0266-4259-8D7F-EF1E38CE152E}" presName="aNode" presStyleLbl="fgAcc1" presStyleIdx="2" presStyleCnt="3">
        <dgm:presLayoutVars>
          <dgm:bulletEnabled val="1"/>
        </dgm:presLayoutVars>
      </dgm:prSet>
      <dgm:spPr/>
    </dgm:pt>
    <dgm:pt modelId="{B38EBA42-CD2E-460B-89DC-7DCB95C487EA}" type="pres">
      <dgm:prSet presAssocID="{DC892A84-0266-4259-8D7F-EF1E38CE152E}" presName="aSpace" presStyleCnt="0"/>
      <dgm:spPr/>
    </dgm:pt>
  </dgm:ptLst>
  <dgm:cxnLst>
    <dgm:cxn modelId="{1EEB7306-0615-4792-925A-1E8DC8B0DA15}" type="presOf" srcId="{5B828563-E04A-465E-ADB4-81BB4005D645}" destId="{D9F5EE56-A26E-4532-893A-9BA78D7672FB}" srcOrd="0" destOrd="0" presId="urn:microsoft.com/office/officeart/2005/8/layout/pyramid2"/>
    <dgm:cxn modelId="{17858D2E-83A2-4A70-B05D-DDE3180F6F83}" type="presOf" srcId="{DC892A84-0266-4259-8D7F-EF1E38CE152E}" destId="{9C67946E-A5B7-46DB-AE11-0018F1008835}" srcOrd="0" destOrd="0" presId="urn:microsoft.com/office/officeart/2005/8/layout/pyramid2"/>
    <dgm:cxn modelId="{411C7B8E-BD7A-4D13-A174-408F3BA6681A}" srcId="{01B7C610-0547-4B5D-B2A7-2726CD7D5909}" destId="{1DBE6643-35C0-4098-8691-D36705B245BD}" srcOrd="0" destOrd="0" parTransId="{9B17C458-7713-4B6E-ADC5-33E914176FD1}" sibTransId="{FA7A1786-395E-46C1-A101-93FC03568BE4}"/>
    <dgm:cxn modelId="{DF7D309D-5DE5-4456-BB52-7C49EFC16875}" srcId="{01B7C610-0547-4B5D-B2A7-2726CD7D5909}" destId="{5B828563-E04A-465E-ADB4-81BB4005D645}" srcOrd="1" destOrd="0" parTransId="{342DE096-CA8F-424E-82F4-57BEA7DB4FE7}" sibTransId="{7251BE0B-7C55-4BEA-94DB-E20A83FF569E}"/>
    <dgm:cxn modelId="{3B560AC2-41FA-4DA1-9063-807EB5ADE375}" type="presOf" srcId="{1DBE6643-35C0-4098-8691-D36705B245BD}" destId="{D5199E6A-4521-4203-AB33-1C1FF810B447}" srcOrd="0" destOrd="0" presId="urn:microsoft.com/office/officeart/2005/8/layout/pyramid2"/>
    <dgm:cxn modelId="{01744FC2-F523-487B-A32E-9A41B93B3BD5}" srcId="{01B7C610-0547-4B5D-B2A7-2726CD7D5909}" destId="{DC892A84-0266-4259-8D7F-EF1E38CE152E}" srcOrd="2" destOrd="0" parTransId="{43F2CBEB-ED83-42E1-80D1-2967AE59F1F3}" sibTransId="{19F31233-6DCC-4F69-8D30-73DE4C26AEF0}"/>
    <dgm:cxn modelId="{30C833CC-EDFB-4B14-8713-B4FB98857F53}" type="presOf" srcId="{01B7C610-0547-4B5D-B2A7-2726CD7D5909}" destId="{FB164D22-EBB7-4DF7-80EA-99CCB5755B83}" srcOrd="0" destOrd="0" presId="urn:microsoft.com/office/officeart/2005/8/layout/pyramid2"/>
    <dgm:cxn modelId="{9C437C02-0CFE-403D-896B-8645E8389181}" type="presParOf" srcId="{FB164D22-EBB7-4DF7-80EA-99CCB5755B83}" destId="{93C4CEF9-2517-4DDC-AA04-D40221EFD89F}" srcOrd="0" destOrd="0" presId="urn:microsoft.com/office/officeart/2005/8/layout/pyramid2"/>
    <dgm:cxn modelId="{FB43B1C0-9093-4FB7-8BEC-5058E1044D08}" type="presParOf" srcId="{FB164D22-EBB7-4DF7-80EA-99CCB5755B83}" destId="{92B6F46A-351A-4F2E-8372-AA0B51B4FF41}" srcOrd="1" destOrd="0" presId="urn:microsoft.com/office/officeart/2005/8/layout/pyramid2"/>
    <dgm:cxn modelId="{96AC9463-4B63-4411-A52A-A47B0104A6CA}" type="presParOf" srcId="{92B6F46A-351A-4F2E-8372-AA0B51B4FF41}" destId="{D5199E6A-4521-4203-AB33-1C1FF810B447}" srcOrd="0" destOrd="0" presId="urn:microsoft.com/office/officeart/2005/8/layout/pyramid2"/>
    <dgm:cxn modelId="{9BA2CE5F-FA5C-4CE6-B8B7-E7913971E381}" type="presParOf" srcId="{92B6F46A-351A-4F2E-8372-AA0B51B4FF41}" destId="{F87AAB04-7FBD-41DF-A0B1-926CD0857C62}" srcOrd="1" destOrd="0" presId="urn:microsoft.com/office/officeart/2005/8/layout/pyramid2"/>
    <dgm:cxn modelId="{CC41D3CD-A77B-4960-B4AD-FD00476DA8D0}" type="presParOf" srcId="{92B6F46A-351A-4F2E-8372-AA0B51B4FF41}" destId="{D9F5EE56-A26E-4532-893A-9BA78D7672FB}" srcOrd="2" destOrd="0" presId="urn:microsoft.com/office/officeart/2005/8/layout/pyramid2"/>
    <dgm:cxn modelId="{1BA8275F-8622-4C47-8D00-2BE391903136}" type="presParOf" srcId="{92B6F46A-351A-4F2E-8372-AA0B51B4FF41}" destId="{1E0D6473-EBAE-4551-9FA7-95125A239FED}" srcOrd="3" destOrd="0" presId="urn:microsoft.com/office/officeart/2005/8/layout/pyramid2"/>
    <dgm:cxn modelId="{06EA815A-41D0-43EA-A666-AAD6021B376F}" type="presParOf" srcId="{92B6F46A-351A-4F2E-8372-AA0B51B4FF41}" destId="{9C67946E-A5B7-46DB-AE11-0018F1008835}" srcOrd="4" destOrd="0" presId="urn:microsoft.com/office/officeart/2005/8/layout/pyramid2"/>
    <dgm:cxn modelId="{88AF0BC1-B6D7-4800-A365-56274018D579}" type="presParOf" srcId="{92B6F46A-351A-4F2E-8372-AA0B51B4FF41}" destId="{B38EBA42-CD2E-460B-89DC-7DCB95C487EA}" srcOrd="5"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CBAD0-2949-4774-8DB9-8BA56C24E692}" type="doc">
      <dgm:prSet loTypeId="urn:microsoft.com/office/officeart/2005/8/layout/StepDownProcess" loCatId="process" qsTypeId="urn:microsoft.com/office/officeart/2005/8/quickstyle/simple1" qsCatId="simple" csTypeId="urn:microsoft.com/office/officeart/2005/8/colors/accent1_2" csCatId="accent1" phldr="1"/>
      <dgm:spPr/>
    </dgm:pt>
    <dgm:pt modelId="{90DFF8BB-427A-487A-9CF8-DFF60330BB23}">
      <dgm:prSet phldrT="[Text]"/>
      <dgm:spPr/>
      <dgm:t>
        <a:bodyPr/>
        <a:lstStyle/>
        <a:p>
          <a:r>
            <a:rPr lang="en-US" dirty="0"/>
            <a:t>US Department of Health &amp; Human Services</a:t>
          </a:r>
        </a:p>
        <a:p>
          <a:r>
            <a:rPr lang="en-US" dirty="0"/>
            <a:t>Administration of Children &amp; Families</a:t>
          </a:r>
        </a:p>
        <a:p>
          <a:r>
            <a:rPr lang="en-US" dirty="0"/>
            <a:t>Office of Community Services (OCS)</a:t>
          </a:r>
        </a:p>
      </dgm:t>
    </dgm:pt>
    <dgm:pt modelId="{0773E2FB-F3FB-47E6-B76F-5CCA7F56D3B2}" type="parTrans" cxnId="{F446A167-1D26-4AB4-86E8-35C3BB1FD7F7}">
      <dgm:prSet/>
      <dgm:spPr/>
      <dgm:t>
        <a:bodyPr/>
        <a:lstStyle/>
        <a:p>
          <a:endParaRPr lang="en-US"/>
        </a:p>
      </dgm:t>
    </dgm:pt>
    <dgm:pt modelId="{089B1D86-90DB-403A-80DC-5597E179CB3B}" type="sibTrans" cxnId="{F446A167-1D26-4AB4-86E8-35C3BB1FD7F7}">
      <dgm:prSet/>
      <dgm:spPr/>
      <dgm:t>
        <a:bodyPr/>
        <a:lstStyle/>
        <a:p>
          <a:endParaRPr lang="en-US"/>
        </a:p>
      </dgm:t>
    </dgm:pt>
    <dgm:pt modelId="{7100385D-0FD6-46FC-8E87-F1EC9CFE5E15}">
      <dgm:prSet phldrT="[Text]"/>
      <dgm:spPr/>
      <dgm:t>
        <a:bodyPr/>
        <a:lstStyle/>
        <a:p>
          <a:r>
            <a:rPr lang="en-US" dirty="0"/>
            <a:t>Wisconsin Department of Children &amp; Families</a:t>
          </a:r>
        </a:p>
        <a:p>
          <a:r>
            <a:rPr lang="en-US" dirty="0"/>
            <a:t>Division of Family &amp; Economic Services</a:t>
          </a:r>
        </a:p>
        <a:p>
          <a:r>
            <a:rPr lang="en-US" dirty="0"/>
            <a:t>Bureau of Working Families</a:t>
          </a:r>
        </a:p>
        <a:p>
          <a:r>
            <a:rPr lang="en-US" dirty="0"/>
            <a:t>Contract Administration Section (CAS)</a:t>
          </a:r>
        </a:p>
      </dgm:t>
    </dgm:pt>
    <dgm:pt modelId="{E991D84D-7312-49FB-A9B3-4FA1278B5C12}" type="parTrans" cxnId="{1B2353D3-AEDB-4F4C-BFDA-4EE76DAA2E23}">
      <dgm:prSet/>
      <dgm:spPr/>
      <dgm:t>
        <a:bodyPr/>
        <a:lstStyle/>
        <a:p>
          <a:endParaRPr lang="en-US"/>
        </a:p>
      </dgm:t>
    </dgm:pt>
    <dgm:pt modelId="{1D4110DC-C855-410E-B228-22B31B70C275}" type="sibTrans" cxnId="{1B2353D3-AEDB-4F4C-BFDA-4EE76DAA2E23}">
      <dgm:prSet/>
      <dgm:spPr/>
      <dgm:t>
        <a:bodyPr/>
        <a:lstStyle/>
        <a:p>
          <a:endParaRPr lang="en-US"/>
        </a:p>
      </dgm:t>
    </dgm:pt>
    <dgm:pt modelId="{0E9EF914-305E-44BF-87B7-3E5D276DDA23}">
      <dgm:prSet phldrT="[Text]"/>
      <dgm:spPr/>
      <dgm:t>
        <a:bodyPr/>
        <a:lstStyle/>
        <a:p>
          <a:r>
            <a:rPr lang="en-US" dirty="0"/>
            <a:t>CAAs</a:t>
          </a:r>
        </a:p>
        <a:p>
          <a:r>
            <a:rPr lang="en-US" dirty="0"/>
            <a:t>WISCAP</a:t>
          </a:r>
        </a:p>
        <a:p>
          <a:r>
            <a:rPr lang="en-US" dirty="0"/>
            <a:t>Tribes</a:t>
          </a:r>
        </a:p>
      </dgm:t>
    </dgm:pt>
    <dgm:pt modelId="{F145AE8B-9A05-4B35-B9B8-31984245269C}" type="parTrans" cxnId="{74E9E594-78A3-49F1-A46D-CE74500FE2E3}">
      <dgm:prSet/>
      <dgm:spPr/>
      <dgm:t>
        <a:bodyPr/>
        <a:lstStyle/>
        <a:p>
          <a:endParaRPr lang="en-US"/>
        </a:p>
      </dgm:t>
    </dgm:pt>
    <dgm:pt modelId="{7CAA0BA1-1587-41F2-90E2-BEBAABB38963}" type="sibTrans" cxnId="{74E9E594-78A3-49F1-A46D-CE74500FE2E3}">
      <dgm:prSet/>
      <dgm:spPr/>
      <dgm:t>
        <a:bodyPr/>
        <a:lstStyle/>
        <a:p>
          <a:endParaRPr lang="en-US"/>
        </a:p>
      </dgm:t>
    </dgm:pt>
    <dgm:pt modelId="{24E1B0F6-5BE9-42A0-A299-4A01D92BEA64}" type="pres">
      <dgm:prSet presAssocID="{4E8CBAD0-2949-4774-8DB9-8BA56C24E692}" presName="rootnode" presStyleCnt="0">
        <dgm:presLayoutVars>
          <dgm:chMax/>
          <dgm:chPref/>
          <dgm:dir/>
          <dgm:animLvl val="lvl"/>
        </dgm:presLayoutVars>
      </dgm:prSet>
      <dgm:spPr/>
    </dgm:pt>
    <dgm:pt modelId="{C0CC85D2-7BE8-463A-9538-30937473B0DF}" type="pres">
      <dgm:prSet presAssocID="{90DFF8BB-427A-487A-9CF8-DFF60330BB23}" presName="composite" presStyleCnt="0"/>
      <dgm:spPr/>
    </dgm:pt>
    <dgm:pt modelId="{B6C52D32-2803-41E3-9CF0-9191AAB25EA7}" type="pres">
      <dgm:prSet presAssocID="{90DFF8BB-427A-487A-9CF8-DFF60330BB23}" presName="bentUpArrow1" presStyleLbl="alignImgPlace1" presStyleIdx="0" presStyleCnt="2"/>
      <dgm:spPr/>
    </dgm:pt>
    <dgm:pt modelId="{A7245572-378B-4BE3-AF2C-CFCEDA43E21A}" type="pres">
      <dgm:prSet presAssocID="{90DFF8BB-427A-487A-9CF8-DFF60330BB23}" presName="ParentText" presStyleLbl="node1" presStyleIdx="0" presStyleCnt="3">
        <dgm:presLayoutVars>
          <dgm:chMax val="1"/>
          <dgm:chPref val="1"/>
          <dgm:bulletEnabled val="1"/>
        </dgm:presLayoutVars>
      </dgm:prSet>
      <dgm:spPr/>
    </dgm:pt>
    <dgm:pt modelId="{15E3D514-4C7F-48AF-BC8A-73CA08C76C71}" type="pres">
      <dgm:prSet presAssocID="{90DFF8BB-427A-487A-9CF8-DFF60330BB23}" presName="ChildText" presStyleLbl="revTx" presStyleIdx="0" presStyleCnt="2">
        <dgm:presLayoutVars>
          <dgm:chMax val="0"/>
          <dgm:chPref val="0"/>
          <dgm:bulletEnabled val="1"/>
        </dgm:presLayoutVars>
      </dgm:prSet>
      <dgm:spPr/>
    </dgm:pt>
    <dgm:pt modelId="{E756D395-56CA-4F90-A037-48E8CC6F5EE1}" type="pres">
      <dgm:prSet presAssocID="{089B1D86-90DB-403A-80DC-5597E179CB3B}" presName="sibTrans" presStyleCnt="0"/>
      <dgm:spPr/>
    </dgm:pt>
    <dgm:pt modelId="{515D5B10-3FE5-499A-A471-C143A4159E4C}" type="pres">
      <dgm:prSet presAssocID="{7100385D-0FD6-46FC-8E87-F1EC9CFE5E15}" presName="composite" presStyleCnt="0"/>
      <dgm:spPr/>
    </dgm:pt>
    <dgm:pt modelId="{2905319E-46E3-4988-BDF2-A619C965E76A}" type="pres">
      <dgm:prSet presAssocID="{7100385D-0FD6-46FC-8E87-F1EC9CFE5E15}" presName="bentUpArrow1" presStyleLbl="alignImgPlace1" presStyleIdx="1" presStyleCnt="2"/>
      <dgm:spPr/>
    </dgm:pt>
    <dgm:pt modelId="{02F5BBD4-1BC3-44CC-B7E9-85B6D253017A}" type="pres">
      <dgm:prSet presAssocID="{7100385D-0FD6-46FC-8E87-F1EC9CFE5E15}" presName="ParentText" presStyleLbl="node1" presStyleIdx="1" presStyleCnt="3">
        <dgm:presLayoutVars>
          <dgm:chMax val="1"/>
          <dgm:chPref val="1"/>
          <dgm:bulletEnabled val="1"/>
        </dgm:presLayoutVars>
      </dgm:prSet>
      <dgm:spPr/>
    </dgm:pt>
    <dgm:pt modelId="{8BFDCFE3-E5A0-4785-AB4D-E4CBC593831E}" type="pres">
      <dgm:prSet presAssocID="{7100385D-0FD6-46FC-8E87-F1EC9CFE5E15}" presName="ChildText" presStyleLbl="revTx" presStyleIdx="1" presStyleCnt="2">
        <dgm:presLayoutVars>
          <dgm:chMax val="0"/>
          <dgm:chPref val="0"/>
          <dgm:bulletEnabled val="1"/>
        </dgm:presLayoutVars>
      </dgm:prSet>
      <dgm:spPr/>
    </dgm:pt>
    <dgm:pt modelId="{EE9F72D6-A5D5-4EC5-A551-2053247D916E}" type="pres">
      <dgm:prSet presAssocID="{1D4110DC-C855-410E-B228-22B31B70C275}" presName="sibTrans" presStyleCnt="0"/>
      <dgm:spPr/>
    </dgm:pt>
    <dgm:pt modelId="{01467868-49B0-498D-A0CB-86D867B926E9}" type="pres">
      <dgm:prSet presAssocID="{0E9EF914-305E-44BF-87B7-3E5D276DDA23}" presName="composite" presStyleCnt="0"/>
      <dgm:spPr/>
    </dgm:pt>
    <dgm:pt modelId="{70B6B0AD-FBD7-436C-83FC-EAA6C037650D}" type="pres">
      <dgm:prSet presAssocID="{0E9EF914-305E-44BF-87B7-3E5D276DDA23}" presName="ParentText" presStyleLbl="node1" presStyleIdx="2" presStyleCnt="3">
        <dgm:presLayoutVars>
          <dgm:chMax val="1"/>
          <dgm:chPref val="1"/>
          <dgm:bulletEnabled val="1"/>
        </dgm:presLayoutVars>
      </dgm:prSet>
      <dgm:spPr/>
    </dgm:pt>
  </dgm:ptLst>
  <dgm:cxnLst>
    <dgm:cxn modelId="{50F2515D-C0E6-4517-A2FD-68B5364BDA35}" type="presOf" srcId="{0E9EF914-305E-44BF-87B7-3E5D276DDA23}" destId="{70B6B0AD-FBD7-436C-83FC-EAA6C037650D}" srcOrd="0" destOrd="0" presId="urn:microsoft.com/office/officeart/2005/8/layout/StepDownProcess"/>
    <dgm:cxn modelId="{F446A167-1D26-4AB4-86E8-35C3BB1FD7F7}" srcId="{4E8CBAD0-2949-4774-8DB9-8BA56C24E692}" destId="{90DFF8BB-427A-487A-9CF8-DFF60330BB23}" srcOrd="0" destOrd="0" parTransId="{0773E2FB-F3FB-47E6-B76F-5CCA7F56D3B2}" sibTransId="{089B1D86-90DB-403A-80DC-5597E179CB3B}"/>
    <dgm:cxn modelId="{441B4655-18D8-4FB3-AC9C-1D33DD4B9A0C}" type="presOf" srcId="{90DFF8BB-427A-487A-9CF8-DFF60330BB23}" destId="{A7245572-378B-4BE3-AF2C-CFCEDA43E21A}" srcOrd="0" destOrd="0" presId="urn:microsoft.com/office/officeart/2005/8/layout/StepDownProcess"/>
    <dgm:cxn modelId="{74E9E594-78A3-49F1-A46D-CE74500FE2E3}" srcId="{4E8CBAD0-2949-4774-8DB9-8BA56C24E692}" destId="{0E9EF914-305E-44BF-87B7-3E5D276DDA23}" srcOrd="2" destOrd="0" parTransId="{F145AE8B-9A05-4B35-B9B8-31984245269C}" sibTransId="{7CAA0BA1-1587-41F2-90E2-BEBAABB38963}"/>
    <dgm:cxn modelId="{B213AAA5-1CAF-4D9C-B7FD-8F35099D49FB}" type="presOf" srcId="{4E8CBAD0-2949-4774-8DB9-8BA56C24E692}" destId="{24E1B0F6-5BE9-42A0-A299-4A01D92BEA64}" srcOrd="0" destOrd="0" presId="urn:microsoft.com/office/officeart/2005/8/layout/StepDownProcess"/>
    <dgm:cxn modelId="{1B2353D3-AEDB-4F4C-BFDA-4EE76DAA2E23}" srcId="{4E8CBAD0-2949-4774-8DB9-8BA56C24E692}" destId="{7100385D-0FD6-46FC-8E87-F1EC9CFE5E15}" srcOrd="1" destOrd="0" parTransId="{E991D84D-7312-49FB-A9B3-4FA1278B5C12}" sibTransId="{1D4110DC-C855-410E-B228-22B31B70C275}"/>
    <dgm:cxn modelId="{78BC8AFC-128C-4965-8700-B8AFD56BFF89}" type="presOf" srcId="{7100385D-0FD6-46FC-8E87-F1EC9CFE5E15}" destId="{02F5BBD4-1BC3-44CC-B7E9-85B6D253017A}" srcOrd="0" destOrd="0" presId="urn:microsoft.com/office/officeart/2005/8/layout/StepDownProcess"/>
    <dgm:cxn modelId="{AB713734-2989-42BF-B773-BE337B03E44F}" type="presParOf" srcId="{24E1B0F6-5BE9-42A0-A299-4A01D92BEA64}" destId="{C0CC85D2-7BE8-463A-9538-30937473B0DF}" srcOrd="0" destOrd="0" presId="urn:microsoft.com/office/officeart/2005/8/layout/StepDownProcess"/>
    <dgm:cxn modelId="{ADDA31D1-8C96-455D-9305-E9537BF3222D}" type="presParOf" srcId="{C0CC85D2-7BE8-463A-9538-30937473B0DF}" destId="{B6C52D32-2803-41E3-9CF0-9191AAB25EA7}" srcOrd="0" destOrd="0" presId="urn:microsoft.com/office/officeart/2005/8/layout/StepDownProcess"/>
    <dgm:cxn modelId="{5F9D53EA-D04E-426D-820E-89606449AA10}" type="presParOf" srcId="{C0CC85D2-7BE8-463A-9538-30937473B0DF}" destId="{A7245572-378B-4BE3-AF2C-CFCEDA43E21A}" srcOrd="1" destOrd="0" presId="urn:microsoft.com/office/officeart/2005/8/layout/StepDownProcess"/>
    <dgm:cxn modelId="{0D083A77-6329-4E51-8AEC-7305C738F409}" type="presParOf" srcId="{C0CC85D2-7BE8-463A-9538-30937473B0DF}" destId="{15E3D514-4C7F-48AF-BC8A-73CA08C76C71}" srcOrd="2" destOrd="0" presId="urn:microsoft.com/office/officeart/2005/8/layout/StepDownProcess"/>
    <dgm:cxn modelId="{5E44A31C-799C-44FF-812A-B7498E5EF197}" type="presParOf" srcId="{24E1B0F6-5BE9-42A0-A299-4A01D92BEA64}" destId="{E756D395-56CA-4F90-A037-48E8CC6F5EE1}" srcOrd="1" destOrd="0" presId="urn:microsoft.com/office/officeart/2005/8/layout/StepDownProcess"/>
    <dgm:cxn modelId="{C385FE9C-92B9-4D82-BCBE-2BF55536B222}" type="presParOf" srcId="{24E1B0F6-5BE9-42A0-A299-4A01D92BEA64}" destId="{515D5B10-3FE5-499A-A471-C143A4159E4C}" srcOrd="2" destOrd="0" presId="urn:microsoft.com/office/officeart/2005/8/layout/StepDownProcess"/>
    <dgm:cxn modelId="{3377CE51-7EFE-4D17-9BFE-22C74EC8F833}" type="presParOf" srcId="{515D5B10-3FE5-499A-A471-C143A4159E4C}" destId="{2905319E-46E3-4988-BDF2-A619C965E76A}" srcOrd="0" destOrd="0" presId="urn:microsoft.com/office/officeart/2005/8/layout/StepDownProcess"/>
    <dgm:cxn modelId="{86DF48C0-291F-445C-8886-ECB74AE2C0BA}" type="presParOf" srcId="{515D5B10-3FE5-499A-A471-C143A4159E4C}" destId="{02F5BBD4-1BC3-44CC-B7E9-85B6D253017A}" srcOrd="1" destOrd="0" presId="urn:microsoft.com/office/officeart/2005/8/layout/StepDownProcess"/>
    <dgm:cxn modelId="{9467027A-2358-41BA-947F-AF8DDF970821}" type="presParOf" srcId="{515D5B10-3FE5-499A-A471-C143A4159E4C}" destId="{8BFDCFE3-E5A0-4785-AB4D-E4CBC593831E}" srcOrd="2" destOrd="0" presId="urn:microsoft.com/office/officeart/2005/8/layout/StepDownProcess"/>
    <dgm:cxn modelId="{87207533-0315-471B-8A45-210401FEB983}" type="presParOf" srcId="{24E1B0F6-5BE9-42A0-A299-4A01D92BEA64}" destId="{EE9F72D6-A5D5-4EC5-A551-2053247D916E}" srcOrd="3" destOrd="0" presId="urn:microsoft.com/office/officeart/2005/8/layout/StepDownProcess"/>
    <dgm:cxn modelId="{C181D258-E876-47EF-ACB5-644EC2173024}" type="presParOf" srcId="{24E1B0F6-5BE9-42A0-A299-4A01D92BEA64}" destId="{01467868-49B0-498D-A0CB-86D867B926E9}" srcOrd="4" destOrd="0" presId="urn:microsoft.com/office/officeart/2005/8/layout/StepDownProcess"/>
    <dgm:cxn modelId="{82EAF07F-3856-4482-9F1D-0FD27817EA13}" type="presParOf" srcId="{01467868-49B0-498D-A0CB-86D867B926E9}" destId="{70B6B0AD-FBD7-436C-83FC-EAA6C037650D}"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BBF621-9FA8-4A2C-9E87-416E91FDCE9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24243916-3A5D-4BC3-93D4-45BBEAE0C172}">
      <dgm:prSet phldrT="[Text]" custT="1"/>
      <dgm:spPr/>
      <dgm:t>
        <a:bodyPr/>
        <a:lstStyle/>
        <a:p>
          <a:r>
            <a:rPr lang="en-US" sz="1800" dirty="0"/>
            <a:t>OCS</a:t>
          </a:r>
        </a:p>
      </dgm:t>
    </dgm:pt>
    <dgm:pt modelId="{A453BEA0-4E80-4D22-9A99-867FD79FD35F}" type="parTrans" cxnId="{9F246550-22D8-411E-8E20-F54F4456182F}">
      <dgm:prSet/>
      <dgm:spPr/>
      <dgm:t>
        <a:bodyPr/>
        <a:lstStyle/>
        <a:p>
          <a:endParaRPr lang="en-US"/>
        </a:p>
      </dgm:t>
    </dgm:pt>
    <dgm:pt modelId="{3462884B-C9F7-4796-BF97-CEE2FA2CE74B}" type="sibTrans" cxnId="{9F246550-22D8-411E-8E20-F54F4456182F}">
      <dgm:prSet/>
      <dgm:spPr/>
      <dgm:t>
        <a:bodyPr/>
        <a:lstStyle/>
        <a:p>
          <a:r>
            <a:rPr lang="en-US" dirty="0"/>
            <a:t>National Association for State Community Service Programs (NASCSP)</a:t>
          </a:r>
        </a:p>
      </dgm:t>
    </dgm:pt>
    <dgm:pt modelId="{A24C11A3-9AFF-47C5-92B4-C66BE552C78C}">
      <dgm:prSet phldrT="[Text]" custT="1"/>
      <dgm:spPr/>
      <dgm:t>
        <a:bodyPr/>
        <a:lstStyle/>
        <a:p>
          <a:r>
            <a:rPr lang="en-US" sz="2400" b="1" cap="none" spc="0" dirty="0">
              <a:ln w="22225">
                <a:solidFill>
                  <a:schemeClr val="accent2"/>
                </a:solidFill>
                <a:prstDash val="solid"/>
              </a:ln>
              <a:solidFill>
                <a:schemeClr val="accent2">
                  <a:lumMod val="40000"/>
                  <a:lumOff val="60000"/>
                </a:schemeClr>
              </a:solidFill>
              <a:effectLst/>
            </a:rPr>
            <a:t>Federal Level</a:t>
          </a:r>
        </a:p>
      </dgm:t>
    </dgm:pt>
    <dgm:pt modelId="{D9D0E940-BED5-4B23-99D1-0BA5C5746B0B}" type="parTrans" cxnId="{B1BAC9C6-57B6-4293-A591-5935FF62BDB5}">
      <dgm:prSet/>
      <dgm:spPr/>
      <dgm:t>
        <a:bodyPr/>
        <a:lstStyle/>
        <a:p>
          <a:endParaRPr lang="en-US"/>
        </a:p>
      </dgm:t>
    </dgm:pt>
    <dgm:pt modelId="{59C098A1-DEFA-4C5A-9E7F-3AB9BF5EC1B5}" type="sibTrans" cxnId="{B1BAC9C6-57B6-4293-A591-5935FF62BDB5}">
      <dgm:prSet/>
      <dgm:spPr/>
      <dgm:t>
        <a:bodyPr/>
        <a:lstStyle/>
        <a:p>
          <a:endParaRPr lang="en-US"/>
        </a:p>
      </dgm:t>
    </dgm:pt>
    <dgm:pt modelId="{944E8731-CDFF-4050-A0E7-8857DB86E8B6}">
      <dgm:prSet phldrT="[Text]"/>
      <dgm:spPr/>
      <dgm:t>
        <a:bodyPr/>
        <a:lstStyle/>
        <a:p>
          <a:r>
            <a:rPr lang="en-US" dirty="0"/>
            <a:t>CSBG State Office (DCF)</a:t>
          </a:r>
        </a:p>
      </dgm:t>
    </dgm:pt>
    <dgm:pt modelId="{B0918562-5A4D-4A6C-85CF-48AE6DCD96BB}" type="parTrans" cxnId="{6CB3ED06-88A8-4DA7-B2FA-87B29C6E173F}">
      <dgm:prSet/>
      <dgm:spPr/>
      <dgm:t>
        <a:bodyPr/>
        <a:lstStyle/>
        <a:p>
          <a:endParaRPr lang="en-US"/>
        </a:p>
      </dgm:t>
    </dgm:pt>
    <dgm:pt modelId="{AEC003B8-DEEF-4A99-A66B-0D43805ECF76}" type="sibTrans" cxnId="{6CB3ED06-88A8-4DA7-B2FA-87B29C6E173F}">
      <dgm:prSet/>
      <dgm:spPr/>
      <dgm:t>
        <a:bodyPr/>
        <a:lstStyle/>
        <a:p>
          <a:r>
            <a:rPr lang="en-US" dirty="0"/>
            <a:t>NASCSP</a:t>
          </a:r>
        </a:p>
      </dgm:t>
    </dgm:pt>
    <dgm:pt modelId="{EEC195AA-12E2-4361-AA75-B3956AC51BB2}">
      <dgm:prSet phldrT="[Text]" custT="1"/>
      <dgm:spPr/>
      <dgm:t>
        <a:bodyPr/>
        <a:lstStyle/>
        <a:p>
          <a:r>
            <a:rPr lang="en-US" sz="2400" b="1" cap="none" spc="0" dirty="0">
              <a:ln w="22225">
                <a:solidFill>
                  <a:schemeClr val="accent2"/>
                </a:solidFill>
                <a:prstDash val="solid"/>
              </a:ln>
              <a:solidFill>
                <a:schemeClr val="accent2">
                  <a:lumMod val="40000"/>
                  <a:lumOff val="60000"/>
                </a:schemeClr>
              </a:solidFill>
              <a:effectLst/>
            </a:rPr>
            <a:t>State Level</a:t>
          </a:r>
        </a:p>
      </dgm:t>
    </dgm:pt>
    <dgm:pt modelId="{5EFD4B88-BC81-406E-851E-DC6C21702711}" type="parTrans" cxnId="{99249DC9-CBE3-49E6-8EAC-EE0B4555AD38}">
      <dgm:prSet/>
      <dgm:spPr/>
      <dgm:t>
        <a:bodyPr/>
        <a:lstStyle/>
        <a:p>
          <a:endParaRPr lang="en-US"/>
        </a:p>
      </dgm:t>
    </dgm:pt>
    <dgm:pt modelId="{8402B583-01E1-4D0F-AE10-109D767E18CF}" type="sibTrans" cxnId="{99249DC9-CBE3-49E6-8EAC-EE0B4555AD38}">
      <dgm:prSet/>
      <dgm:spPr/>
      <dgm:t>
        <a:bodyPr/>
        <a:lstStyle/>
        <a:p>
          <a:endParaRPr lang="en-US"/>
        </a:p>
      </dgm:t>
    </dgm:pt>
    <dgm:pt modelId="{24AB4EFE-77A3-438E-B78B-8FD2F2AE079D}">
      <dgm:prSet phldrT="[Text]"/>
      <dgm:spPr/>
      <dgm:t>
        <a:bodyPr/>
        <a:lstStyle/>
        <a:p>
          <a:r>
            <a:rPr lang="en-US" dirty="0"/>
            <a:t>National Community Action Partnership (CAP)</a:t>
          </a:r>
        </a:p>
      </dgm:t>
    </dgm:pt>
    <dgm:pt modelId="{0A11C2A0-C000-46F8-9DB2-A656C251A6F3}" type="parTrans" cxnId="{626EF833-8095-4609-BB3B-01D4A1C5DA87}">
      <dgm:prSet/>
      <dgm:spPr/>
      <dgm:t>
        <a:bodyPr/>
        <a:lstStyle/>
        <a:p>
          <a:endParaRPr lang="en-US"/>
        </a:p>
      </dgm:t>
    </dgm:pt>
    <dgm:pt modelId="{ACC2FEA8-5237-4182-963F-D6A2BA43AA76}" type="sibTrans" cxnId="{626EF833-8095-4609-BB3B-01D4A1C5DA87}">
      <dgm:prSet/>
      <dgm:spPr/>
      <dgm:t>
        <a:bodyPr/>
        <a:lstStyle/>
        <a:p>
          <a:r>
            <a:rPr lang="en-US" dirty="0"/>
            <a:t>WISCAP</a:t>
          </a:r>
        </a:p>
      </dgm:t>
    </dgm:pt>
    <dgm:pt modelId="{BF3CE809-3B84-4C3C-B731-BB223F43D490}">
      <dgm:prSet phldrT="[Text]" custT="1"/>
      <dgm:spPr/>
      <dgm:t>
        <a:bodyPr/>
        <a:lstStyle/>
        <a:p>
          <a:r>
            <a:rPr lang="en-US" sz="2400" b="1" cap="none" spc="0" dirty="0">
              <a:ln w="22225">
                <a:solidFill>
                  <a:schemeClr val="accent2"/>
                </a:solidFill>
                <a:prstDash val="solid"/>
              </a:ln>
              <a:solidFill>
                <a:schemeClr val="accent2">
                  <a:lumMod val="40000"/>
                  <a:lumOff val="60000"/>
                </a:schemeClr>
              </a:solidFill>
              <a:effectLst/>
            </a:rPr>
            <a:t>Agency Level</a:t>
          </a:r>
        </a:p>
      </dgm:t>
    </dgm:pt>
    <dgm:pt modelId="{DB1BF7D4-F43F-4AD8-9969-19ACEC8E69CC}" type="parTrans" cxnId="{21B4C7C7-E033-4A5F-98D1-44042E6C772D}">
      <dgm:prSet/>
      <dgm:spPr/>
      <dgm:t>
        <a:bodyPr/>
        <a:lstStyle/>
        <a:p>
          <a:endParaRPr lang="en-US"/>
        </a:p>
      </dgm:t>
    </dgm:pt>
    <dgm:pt modelId="{A80F8377-AD7D-485C-9524-C89EA30C0AD1}" type="sibTrans" cxnId="{21B4C7C7-E033-4A5F-98D1-44042E6C772D}">
      <dgm:prSet/>
      <dgm:spPr/>
      <dgm:t>
        <a:bodyPr/>
        <a:lstStyle/>
        <a:p>
          <a:endParaRPr lang="en-US"/>
        </a:p>
      </dgm:t>
    </dgm:pt>
    <dgm:pt modelId="{39E164E3-E822-4995-861A-BB74F5600DA6}">
      <dgm:prSet/>
      <dgm:spPr/>
      <dgm:t>
        <a:bodyPr/>
        <a:lstStyle/>
        <a:p>
          <a:r>
            <a:rPr lang="en-US" dirty="0"/>
            <a:t>National Community Action Foundation (NCAF)</a:t>
          </a:r>
        </a:p>
      </dgm:t>
    </dgm:pt>
    <dgm:pt modelId="{01932387-04B9-4C36-A4DF-31D17B638BAB}" type="parTrans" cxnId="{B47C7900-FCCE-46C4-BE35-500CF8D2E8F2}">
      <dgm:prSet/>
      <dgm:spPr/>
      <dgm:t>
        <a:bodyPr/>
        <a:lstStyle/>
        <a:p>
          <a:endParaRPr lang="en-US"/>
        </a:p>
      </dgm:t>
    </dgm:pt>
    <dgm:pt modelId="{94665988-99CF-4846-B880-70CFD29306CE}" type="sibTrans" cxnId="{B47C7900-FCCE-46C4-BE35-500CF8D2E8F2}">
      <dgm:prSet/>
      <dgm:spPr/>
      <dgm:t>
        <a:bodyPr/>
        <a:lstStyle/>
        <a:p>
          <a:r>
            <a:rPr lang="en-US" dirty="0"/>
            <a:t>CAPLAW</a:t>
          </a:r>
        </a:p>
      </dgm:t>
    </dgm:pt>
    <dgm:pt modelId="{176CFC68-8407-47AB-AE2A-EBE9B382DAC7}" type="pres">
      <dgm:prSet presAssocID="{A6BBF621-9FA8-4A2C-9E87-416E91FDCE9A}" presName="Name0" presStyleCnt="0">
        <dgm:presLayoutVars>
          <dgm:chMax/>
          <dgm:chPref/>
          <dgm:dir/>
          <dgm:animLvl val="lvl"/>
        </dgm:presLayoutVars>
      </dgm:prSet>
      <dgm:spPr/>
    </dgm:pt>
    <dgm:pt modelId="{EDB26669-B7C6-45F0-9E71-34F0EED07288}" type="pres">
      <dgm:prSet presAssocID="{24243916-3A5D-4BC3-93D4-45BBEAE0C172}" presName="composite" presStyleCnt="0"/>
      <dgm:spPr/>
    </dgm:pt>
    <dgm:pt modelId="{94133540-2271-41BF-8FB6-597E7BD31130}" type="pres">
      <dgm:prSet presAssocID="{24243916-3A5D-4BC3-93D4-45BBEAE0C172}" presName="Parent1" presStyleLbl="node1" presStyleIdx="0" presStyleCnt="8" custLinFactNeighborX="14616">
        <dgm:presLayoutVars>
          <dgm:chMax val="1"/>
          <dgm:chPref val="1"/>
          <dgm:bulletEnabled val="1"/>
        </dgm:presLayoutVars>
      </dgm:prSet>
      <dgm:spPr/>
    </dgm:pt>
    <dgm:pt modelId="{A24AD7D7-35B5-4E44-9857-2B4A03542C4C}" type="pres">
      <dgm:prSet presAssocID="{24243916-3A5D-4BC3-93D4-45BBEAE0C172}" presName="Childtext1" presStyleLbl="revTx" presStyleIdx="0" presStyleCnt="4" custScaleX="143565" custLinFactX="-100000" custLinFactNeighborX="-151420" custLinFactNeighborY="6738">
        <dgm:presLayoutVars>
          <dgm:chMax val="0"/>
          <dgm:chPref val="0"/>
          <dgm:bulletEnabled val="1"/>
        </dgm:presLayoutVars>
      </dgm:prSet>
      <dgm:spPr/>
    </dgm:pt>
    <dgm:pt modelId="{E6438B8B-40C6-46A5-81E7-08CAC53B5848}" type="pres">
      <dgm:prSet presAssocID="{24243916-3A5D-4BC3-93D4-45BBEAE0C172}" presName="BalanceSpacing" presStyleCnt="0"/>
      <dgm:spPr/>
    </dgm:pt>
    <dgm:pt modelId="{FFC838E6-2F53-4624-AC06-547415189FB1}" type="pres">
      <dgm:prSet presAssocID="{24243916-3A5D-4BC3-93D4-45BBEAE0C172}" presName="BalanceSpacing1" presStyleCnt="0"/>
      <dgm:spPr/>
    </dgm:pt>
    <dgm:pt modelId="{181FF91A-1E35-44FC-927E-E36698CEA19F}" type="pres">
      <dgm:prSet presAssocID="{3462884B-C9F7-4796-BF97-CEE2FA2CE74B}" presName="Accent1Text" presStyleLbl="node1" presStyleIdx="1" presStyleCnt="8" custLinFactNeighborX="12528"/>
      <dgm:spPr/>
    </dgm:pt>
    <dgm:pt modelId="{F3AF389C-AA69-496D-AB84-0761181F1E6F}" type="pres">
      <dgm:prSet presAssocID="{3462884B-C9F7-4796-BF97-CEE2FA2CE74B}" presName="spaceBetweenRectangles" presStyleCnt="0"/>
      <dgm:spPr/>
    </dgm:pt>
    <dgm:pt modelId="{04521FE9-9344-47BF-86A2-83693CC52493}" type="pres">
      <dgm:prSet presAssocID="{944E8731-CDFF-4050-A0E7-8857DB86E8B6}" presName="composite" presStyleCnt="0"/>
      <dgm:spPr/>
    </dgm:pt>
    <dgm:pt modelId="{90E78ED1-3E52-4304-9EAD-D481EE1D256B}" type="pres">
      <dgm:prSet presAssocID="{944E8731-CDFF-4050-A0E7-8857DB86E8B6}" presName="Parent1" presStyleLbl="node1" presStyleIdx="2" presStyleCnt="8">
        <dgm:presLayoutVars>
          <dgm:chMax val="1"/>
          <dgm:chPref val="1"/>
          <dgm:bulletEnabled val="1"/>
        </dgm:presLayoutVars>
      </dgm:prSet>
      <dgm:spPr/>
    </dgm:pt>
    <dgm:pt modelId="{8085FE27-2E49-44E6-8FE2-51200223BBCE}" type="pres">
      <dgm:prSet presAssocID="{944E8731-CDFF-4050-A0E7-8857DB86E8B6}" presName="Childtext1" presStyleLbl="revTx" presStyleIdx="1" presStyleCnt="4" custScaleX="111385" custLinFactX="100000" custLinFactNeighborX="170730" custLinFactNeighborY="-5297">
        <dgm:presLayoutVars>
          <dgm:chMax val="0"/>
          <dgm:chPref val="0"/>
          <dgm:bulletEnabled val="1"/>
        </dgm:presLayoutVars>
      </dgm:prSet>
      <dgm:spPr/>
    </dgm:pt>
    <dgm:pt modelId="{34112008-A198-47E8-84E2-02F139AC943A}" type="pres">
      <dgm:prSet presAssocID="{944E8731-CDFF-4050-A0E7-8857DB86E8B6}" presName="BalanceSpacing" presStyleCnt="0"/>
      <dgm:spPr/>
    </dgm:pt>
    <dgm:pt modelId="{DD22AD3A-F02F-4876-9BC5-739F24D05B9F}" type="pres">
      <dgm:prSet presAssocID="{944E8731-CDFF-4050-A0E7-8857DB86E8B6}" presName="BalanceSpacing1" presStyleCnt="0"/>
      <dgm:spPr/>
    </dgm:pt>
    <dgm:pt modelId="{3DC9466A-9B29-48B7-8643-5072A023C542}" type="pres">
      <dgm:prSet presAssocID="{AEC003B8-DEEF-4A99-A66B-0D43805ECF76}" presName="Accent1Text" presStyleLbl="node1" presStyleIdx="3" presStyleCnt="8"/>
      <dgm:spPr/>
    </dgm:pt>
    <dgm:pt modelId="{B28B7A29-BD16-4568-AD18-74183C93E6AC}" type="pres">
      <dgm:prSet presAssocID="{AEC003B8-DEEF-4A99-A66B-0D43805ECF76}" presName="spaceBetweenRectangles" presStyleCnt="0"/>
      <dgm:spPr/>
    </dgm:pt>
    <dgm:pt modelId="{03F66B42-1CEC-4719-AFD4-FB8A6516101C}" type="pres">
      <dgm:prSet presAssocID="{24AB4EFE-77A3-438E-B78B-8FD2F2AE079D}" presName="composite" presStyleCnt="0"/>
      <dgm:spPr/>
    </dgm:pt>
    <dgm:pt modelId="{D044D4D9-7640-4751-843E-33480E3426AF}" type="pres">
      <dgm:prSet presAssocID="{24AB4EFE-77A3-438E-B78B-8FD2F2AE079D}" presName="Parent1" presStyleLbl="node1" presStyleIdx="4" presStyleCnt="8" custLinFactNeighborX="15660">
        <dgm:presLayoutVars>
          <dgm:chMax val="1"/>
          <dgm:chPref val="1"/>
          <dgm:bulletEnabled val="1"/>
        </dgm:presLayoutVars>
      </dgm:prSet>
      <dgm:spPr/>
    </dgm:pt>
    <dgm:pt modelId="{343FC82B-1B49-4740-A48F-B193B3A23B32}" type="pres">
      <dgm:prSet presAssocID="{24AB4EFE-77A3-438E-B78B-8FD2F2AE079D}" presName="Childtext1" presStyleLbl="revTx" presStyleIdx="2" presStyleCnt="4" custScaleX="137960" custLinFactX="-100000" custLinFactY="10413" custLinFactNeighborX="-132706" custLinFactNeighborY="100000">
        <dgm:presLayoutVars>
          <dgm:chMax val="0"/>
          <dgm:chPref val="0"/>
          <dgm:bulletEnabled val="1"/>
        </dgm:presLayoutVars>
      </dgm:prSet>
      <dgm:spPr/>
    </dgm:pt>
    <dgm:pt modelId="{D9309BFA-3812-4431-9E7B-5B4BDA1F0CC6}" type="pres">
      <dgm:prSet presAssocID="{24AB4EFE-77A3-438E-B78B-8FD2F2AE079D}" presName="BalanceSpacing" presStyleCnt="0"/>
      <dgm:spPr/>
    </dgm:pt>
    <dgm:pt modelId="{0032A759-7B56-443A-9DFC-D420077EC7FA}" type="pres">
      <dgm:prSet presAssocID="{24AB4EFE-77A3-438E-B78B-8FD2F2AE079D}" presName="BalanceSpacing1" presStyleCnt="0"/>
      <dgm:spPr/>
    </dgm:pt>
    <dgm:pt modelId="{818BF520-431F-49F9-BF57-F1AF2DDB2EBA}" type="pres">
      <dgm:prSet presAssocID="{ACC2FEA8-5237-4182-963F-D6A2BA43AA76}" presName="Accent1Text" presStyleLbl="node1" presStyleIdx="5" presStyleCnt="8" custLinFactNeighborX="15660"/>
      <dgm:spPr/>
    </dgm:pt>
    <dgm:pt modelId="{C695E88E-0488-44FB-88F9-0F951F7E1CAE}" type="pres">
      <dgm:prSet presAssocID="{ACC2FEA8-5237-4182-963F-D6A2BA43AA76}" presName="spaceBetweenRectangles" presStyleCnt="0"/>
      <dgm:spPr/>
    </dgm:pt>
    <dgm:pt modelId="{5692EB7A-FDB5-415F-B747-BCB0DBB5156D}" type="pres">
      <dgm:prSet presAssocID="{39E164E3-E822-4995-861A-BB74F5600DA6}" presName="composite" presStyleCnt="0"/>
      <dgm:spPr/>
    </dgm:pt>
    <dgm:pt modelId="{25171DC3-EB48-40B6-A8DD-547465E66A9D}" type="pres">
      <dgm:prSet presAssocID="{39E164E3-E822-4995-861A-BB74F5600DA6}" presName="Parent1" presStyleLbl="node1" presStyleIdx="6" presStyleCnt="8" custLinFactNeighborX="2088">
        <dgm:presLayoutVars>
          <dgm:chMax val="1"/>
          <dgm:chPref val="1"/>
          <dgm:bulletEnabled val="1"/>
        </dgm:presLayoutVars>
      </dgm:prSet>
      <dgm:spPr/>
    </dgm:pt>
    <dgm:pt modelId="{C0E3D060-975C-4C6B-BD45-DBB77BBC527D}" type="pres">
      <dgm:prSet presAssocID="{39E164E3-E822-4995-861A-BB74F5600DA6}" presName="Childtext1" presStyleLbl="revTx" presStyleIdx="3" presStyleCnt="4">
        <dgm:presLayoutVars>
          <dgm:chMax val="0"/>
          <dgm:chPref val="0"/>
          <dgm:bulletEnabled val="1"/>
        </dgm:presLayoutVars>
      </dgm:prSet>
      <dgm:spPr/>
    </dgm:pt>
    <dgm:pt modelId="{8F6C502A-9A11-4020-A51E-594A123C3234}" type="pres">
      <dgm:prSet presAssocID="{39E164E3-E822-4995-861A-BB74F5600DA6}" presName="BalanceSpacing" presStyleCnt="0"/>
      <dgm:spPr/>
    </dgm:pt>
    <dgm:pt modelId="{87D3E810-FDD0-4C7E-A9CC-5D8658F39333}" type="pres">
      <dgm:prSet presAssocID="{39E164E3-E822-4995-861A-BB74F5600DA6}" presName="BalanceSpacing1" presStyleCnt="0"/>
      <dgm:spPr/>
    </dgm:pt>
    <dgm:pt modelId="{4ADBBF8D-63D2-472C-8BE1-91651D36D329}" type="pres">
      <dgm:prSet presAssocID="{94665988-99CF-4846-B880-70CFD29306CE}" presName="Accent1Text" presStyleLbl="node1" presStyleIdx="7" presStyleCnt="8" custLinFactNeighborX="2088"/>
      <dgm:spPr/>
    </dgm:pt>
  </dgm:ptLst>
  <dgm:cxnLst>
    <dgm:cxn modelId="{B47C7900-FCCE-46C4-BE35-500CF8D2E8F2}" srcId="{A6BBF621-9FA8-4A2C-9E87-416E91FDCE9A}" destId="{39E164E3-E822-4995-861A-BB74F5600DA6}" srcOrd="3" destOrd="0" parTransId="{01932387-04B9-4C36-A4DF-31D17B638BAB}" sibTransId="{94665988-99CF-4846-B880-70CFD29306CE}"/>
    <dgm:cxn modelId="{DF6BA200-8269-4D5B-8C56-8ACE3FF93288}" type="presOf" srcId="{A6BBF621-9FA8-4A2C-9E87-416E91FDCE9A}" destId="{176CFC68-8407-47AB-AE2A-EBE9B382DAC7}" srcOrd="0" destOrd="0" presId="urn:microsoft.com/office/officeart/2008/layout/AlternatingHexagons"/>
    <dgm:cxn modelId="{6CB3ED06-88A8-4DA7-B2FA-87B29C6E173F}" srcId="{A6BBF621-9FA8-4A2C-9E87-416E91FDCE9A}" destId="{944E8731-CDFF-4050-A0E7-8857DB86E8B6}" srcOrd="1" destOrd="0" parTransId="{B0918562-5A4D-4A6C-85CF-48AE6DCD96BB}" sibTransId="{AEC003B8-DEEF-4A99-A66B-0D43805ECF76}"/>
    <dgm:cxn modelId="{0EA4BE0B-A8AF-49D9-8962-517CB08075AE}" type="presOf" srcId="{A24C11A3-9AFF-47C5-92B4-C66BE552C78C}" destId="{A24AD7D7-35B5-4E44-9857-2B4A03542C4C}" srcOrd="0" destOrd="0" presId="urn:microsoft.com/office/officeart/2008/layout/AlternatingHexagons"/>
    <dgm:cxn modelId="{626EF833-8095-4609-BB3B-01D4A1C5DA87}" srcId="{A6BBF621-9FA8-4A2C-9E87-416E91FDCE9A}" destId="{24AB4EFE-77A3-438E-B78B-8FD2F2AE079D}" srcOrd="2" destOrd="0" parTransId="{0A11C2A0-C000-46F8-9DB2-A656C251A6F3}" sibTransId="{ACC2FEA8-5237-4182-963F-D6A2BA43AA76}"/>
    <dgm:cxn modelId="{538E745E-17C1-4A88-81E0-4552E885B29A}" type="presOf" srcId="{ACC2FEA8-5237-4182-963F-D6A2BA43AA76}" destId="{818BF520-431F-49F9-BF57-F1AF2DDB2EBA}" srcOrd="0" destOrd="0" presId="urn:microsoft.com/office/officeart/2008/layout/AlternatingHexagons"/>
    <dgm:cxn modelId="{39D28D65-5437-4D0B-A474-FC98015CD713}" type="presOf" srcId="{944E8731-CDFF-4050-A0E7-8857DB86E8B6}" destId="{90E78ED1-3E52-4304-9EAD-D481EE1D256B}" srcOrd="0" destOrd="0" presId="urn:microsoft.com/office/officeart/2008/layout/AlternatingHexagons"/>
    <dgm:cxn modelId="{8E80CE65-95BA-434C-AF76-C833F9D2528F}" type="presOf" srcId="{AEC003B8-DEEF-4A99-A66B-0D43805ECF76}" destId="{3DC9466A-9B29-48B7-8643-5072A023C542}" srcOrd="0" destOrd="0" presId="urn:microsoft.com/office/officeart/2008/layout/AlternatingHexagons"/>
    <dgm:cxn modelId="{5CE9A766-FFA6-4B6A-A454-735DE35F206B}" type="presOf" srcId="{24243916-3A5D-4BC3-93D4-45BBEAE0C172}" destId="{94133540-2271-41BF-8FB6-597E7BD31130}" srcOrd="0" destOrd="0" presId="urn:microsoft.com/office/officeart/2008/layout/AlternatingHexagons"/>
    <dgm:cxn modelId="{9F246550-22D8-411E-8E20-F54F4456182F}" srcId="{A6BBF621-9FA8-4A2C-9E87-416E91FDCE9A}" destId="{24243916-3A5D-4BC3-93D4-45BBEAE0C172}" srcOrd="0" destOrd="0" parTransId="{A453BEA0-4E80-4D22-9A99-867FD79FD35F}" sibTransId="{3462884B-C9F7-4796-BF97-CEE2FA2CE74B}"/>
    <dgm:cxn modelId="{1276C570-DA85-41AD-A697-ED5EBA9B3ECF}" type="presOf" srcId="{24AB4EFE-77A3-438E-B78B-8FD2F2AE079D}" destId="{D044D4D9-7640-4751-843E-33480E3426AF}" srcOrd="0" destOrd="0" presId="urn:microsoft.com/office/officeart/2008/layout/AlternatingHexagons"/>
    <dgm:cxn modelId="{0E0FF355-D7C5-4766-84F2-3702DB46B153}" type="presOf" srcId="{94665988-99CF-4846-B880-70CFD29306CE}" destId="{4ADBBF8D-63D2-472C-8BE1-91651D36D329}" srcOrd="0" destOrd="0" presId="urn:microsoft.com/office/officeart/2008/layout/AlternatingHexagons"/>
    <dgm:cxn modelId="{1C7270B1-D40D-4B4A-9167-E632AFBFCFEE}" type="presOf" srcId="{BF3CE809-3B84-4C3C-B731-BB223F43D490}" destId="{343FC82B-1B49-4740-A48F-B193B3A23B32}" srcOrd="0" destOrd="0" presId="urn:microsoft.com/office/officeart/2008/layout/AlternatingHexagons"/>
    <dgm:cxn modelId="{0FA0D6BE-4E9B-4872-B99D-472F6D41F526}" type="presOf" srcId="{39E164E3-E822-4995-861A-BB74F5600DA6}" destId="{25171DC3-EB48-40B6-A8DD-547465E66A9D}" srcOrd="0" destOrd="0" presId="urn:microsoft.com/office/officeart/2008/layout/AlternatingHexagons"/>
    <dgm:cxn modelId="{B1BAC9C6-57B6-4293-A591-5935FF62BDB5}" srcId="{24243916-3A5D-4BC3-93D4-45BBEAE0C172}" destId="{A24C11A3-9AFF-47C5-92B4-C66BE552C78C}" srcOrd="0" destOrd="0" parTransId="{D9D0E940-BED5-4B23-99D1-0BA5C5746B0B}" sibTransId="{59C098A1-DEFA-4C5A-9E7F-3AB9BF5EC1B5}"/>
    <dgm:cxn modelId="{21B4C7C7-E033-4A5F-98D1-44042E6C772D}" srcId="{24AB4EFE-77A3-438E-B78B-8FD2F2AE079D}" destId="{BF3CE809-3B84-4C3C-B731-BB223F43D490}" srcOrd="0" destOrd="0" parTransId="{DB1BF7D4-F43F-4AD8-9969-19ACEC8E69CC}" sibTransId="{A80F8377-AD7D-485C-9524-C89EA30C0AD1}"/>
    <dgm:cxn modelId="{99249DC9-CBE3-49E6-8EAC-EE0B4555AD38}" srcId="{944E8731-CDFF-4050-A0E7-8857DB86E8B6}" destId="{EEC195AA-12E2-4361-AA75-B3956AC51BB2}" srcOrd="0" destOrd="0" parTransId="{5EFD4B88-BC81-406E-851E-DC6C21702711}" sibTransId="{8402B583-01E1-4D0F-AE10-109D767E18CF}"/>
    <dgm:cxn modelId="{609E59D6-8B72-4265-AB5B-9375AD1813F3}" type="presOf" srcId="{3462884B-C9F7-4796-BF97-CEE2FA2CE74B}" destId="{181FF91A-1E35-44FC-927E-E36698CEA19F}" srcOrd="0" destOrd="0" presId="urn:microsoft.com/office/officeart/2008/layout/AlternatingHexagons"/>
    <dgm:cxn modelId="{EF308EF2-F2CA-42E0-9804-ABBAF2EDE604}" type="presOf" srcId="{EEC195AA-12E2-4361-AA75-B3956AC51BB2}" destId="{8085FE27-2E49-44E6-8FE2-51200223BBCE}" srcOrd="0" destOrd="0" presId="urn:microsoft.com/office/officeart/2008/layout/AlternatingHexagons"/>
    <dgm:cxn modelId="{90EEF2C4-7548-41D4-BB79-71D91AD3D256}" type="presParOf" srcId="{176CFC68-8407-47AB-AE2A-EBE9B382DAC7}" destId="{EDB26669-B7C6-45F0-9E71-34F0EED07288}" srcOrd="0" destOrd="0" presId="urn:microsoft.com/office/officeart/2008/layout/AlternatingHexagons"/>
    <dgm:cxn modelId="{795EB3C2-2F40-47F2-B76C-64137D063DD5}" type="presParOf" srcId="{EDB26669-B7C6-45F0-9E71-34F0EED07288}" destId="{94133540-2271-41BF-8FB6-597E7BD31130}" srcOrd="0" destOrd="0" presId="urn:microsoft.com/office/officeart/2008/layout/AlternatingHexagons"/>
    <dgm:cxn modelId="{5FDA2B5E-687A-4164-86A9-9651C00A805D}" type="presParOf" srcId="{EDB26669-B7C6-45F0-9E71-34F0EED07288}" destId="{A24AD7D7-35B5-4E44-9857-2B4A03542C4C}" srcOrd="1" destOrd="0" presId="urn:microsoft.com/office/officeart/2008/layout/AlternatingHexagons"/>
    <dgm:cxn modelId="{0D299A9B-7F86-49E9-947A-9B4007419F0C}" type="presParOf" srcId="{EDB26669-B7C6-45F0-9E71-34F0EED07288}" destId="{E6438B8B-40C6-46A5-81E7-08CAC53B5848}" srcOrd="2" destOrd="0" presId="urn:microsoft.com/office/officeart/2008/layout/AlternatingHexagons"/>
    <dgm:cxn modelId="{ED205FCB-06EC-498A-BF97-612C6DDAE391}" type="presParOf" srcId="{EDB26669-B7C6-45F0-9E71-34F0EED07288}" destId="{FFC838E6-2F53-4624-AC06-547415189FB1}" srcOrd="3" destOrd="0" presId="urn:microsoft.com/office/officeart/2008/layout/AlternatingHexagons"/>
    <dgm:cxn modelId="{E3DD78C1-56E5-467B-8828-B1C8A3FDBD6D}" type="presParOf" srcId="{EDB26669-B7C6-45F0-9E71-34F0EED07288}" destId="{181FF91A-1E35-44FC-927E-E36698CEA19F}" srcOrd="4" destOrd="0" presId="urn:microsoft.com/office/officeart/2008/layout/AlternatingHexagons"/>
    <dgm:cxn modelId="{968DF5B0-CC0D-4959-9DE5-662663F03E0F}" type="presParOf" srcId="{176CFC68-8407-47AB-AE2A-EBE9B382DAC7}" destId="{F3AF389C-AA69-496D-AB84-0761181F1E6F}" srcOrd="1" destOrd="0" presId="urn:microsoft.com/office/officeart/2008/layout/AlternatingHexagons"/>
    <dgm:cxn modelId="{9E71B4A4-F533-41C1-98FD-61A06E1995E3}" type="presParOf" srcId="{176CFC68-8407-47AB-AE2A-EBE9B382DAC7}" destId="{04521FE9-9344-47BF-86A2-83693CC52493}" srcOrd="2" destOrd="0" presId="urn:microsoft.com/office/officeart/2008/layout/AlternatingHexagons"/>
    <dgm:cxn modelId="{1606D089-FDEA-4218-9B8A-B37558EF365D}" type="presParOf" srcId="{04521FE9-9344-47BF-86A2-83693CC52493}" destId="{90E78ED1-3E52-4304-9EAD-D481EE1D256B}" srcOrd="0" destOrd="0" presId="urn:microsoft.com/office/officeart/2008/layout/AlternatingHexagons"/>
    <dgm:cxn modelId="{0BF337C1-2F60-44E4-8D98-EF885306D6C8}" type="presParOf" srcId="{04521FE9-9344-47BF-86A2-83693CC52493}" destId="{8085FE27-2E49-44E6-8FE2-51200223BBCE}" srcOrd="1" destOrd="0" presId="urn:microsoft.com/office/officeart/2008/layout/AlternatingHexagons"/>
    <dgm:cxn modelId="{B0CA25EE-FA65-46F5-A475-6626D895821C}" type="presParOf" srcId="{04521FE9-9344-47BF-86A2-83693CC52493}" destId="{34112008-A198-47E8-84E2-02F139AC943A}" srcOrd="2" destOrd="0" presId="urn:microsoft.com/office/officeart/2008/layout/AlternatingHexagons"/>
    <dgm:cxn modelId="{58E24B59-39DC-43B0-9349-A2634413C2C6}" type="presParOf" srcId="{04521FE9-9344-47BF-86A2-83693CC52493}" destId="{DD22AD3A-F02F-4876-9BC5-739F24D05B9F}" srcOrd="3" destOrd="0" presId="urn:microsoft.com/office/officeart/2008/layout/AlternatingHexagons"/>
    <dgm:cxn modelId="{30E95551-EE7B-4B18-BD9B-A1C7A83337CF}" type="presParOf" srcId="{04521FE9-9344-47BF-86A2-83693CC52493}" destId="{3DC9466A-9B29-48B7-8643-5072A023C542}" srcOrd="4" destOrd="0" presId="urn:microsoft.com/office/officeart/2008/layout/AlternatingHexagons"/>
    <dgm:cxn modelId="{CB76D44F-693D-489F-A0E2-34B0541620FD}" type="presParOf" srcId="{176CFC68-8407-47AB-AE2A-EBE9B382DAC7}" destId="{B28B7A29-BD16-4568-AD18-74183C93E6AC}" srcOrd="3" destOrd="0" presId="urn:microsoft.com/office/officeart/2008/layout/AlternatingHexagons"/>
    <dgm:cxn modelId="{C742D622-B9FF-467C-8869-F50A411516A2}" type="presParOf" srcId="{176CFC68-8407-47AB-AE2A-EBE9B382DAC7}" destId="{03F66B42-1CEC-4719-AFD4-FB8A6516101C}" srcOrd="4" destOrd="0" presId="urn:microsoft.com/office/officeart/2008/layout/AlternatingHexagons"/>
    <dgm:cxn modelId="{6BF91046-6030-485D-A922-0655D6197E42}" type="presParOf" srcId="{03F66B42-1CEC-4719-AFD4-FB8A6516101C}" destId="{D044D4D9-7640-4751-843E-33480E3426AF}" srcOrd="0" destOrd="0" presId="urn:microsoft.com/office/officeart/2008/layout/AlternatingHexagons"/>
    <dgm:cxn modelId="{2B74AC2F-FCD8-4447-AC40-ED9E9ED5883A}" type="presParOf" srcId="{03F66B42-1CEC-4719-AFD4-FB8A6516101C}" destId="{343FC82B-1B49-4740-A48F-B193B3A23B32}" srcOrd="1" destOrd="0" presId="urn:microsoft.com/office/officeart/2008/layout/AlternatingHexagons"/>
    <dgm:cxn modelId="{D2EC42E9-06CC-4F65-82C7-AECEE28E45A4}" type="presParOf" srcId="{03F66B42-1CEC-4719-AFD4-FB8A6516101C}" destId="{D9309BFA-3812-4431-9E7B-5B4BDA1F0CC6}" srcOrd="2" destOrd="0" presId="urn:microsoft.com/office/officeart/2008/layout/AlternatingHexagons"/>
    <dgm:cxn modelId="{F4F82117-0849-4398-8369-AEDA925639AD}" type="presParOf" srcId="{03F66B42-1CEC-4719-AFD4-FB8A6516101C}" destId="{0032A759-7B56-443A-9DFC-D420077EC7FA}" srcOrd="3" destOrd="0" presId="urn:microsoft.com/office/officeart/2008/layout/AlternatingHexagons"/>
    <dgm:cxn modelId="{3F15E18B-4848-4309-AE18-885F512EFC2B}" type="presParOf" srcId="{03F66B42-1CEC-4719-AFD4-FB8A6516101C}" destId="{818BF520-431F-49F9-BF57-F1AF2DDB2EBA}" srcOrd="4" destOrd="0" presId="urn:microsoft.com/office/officeart/2008/layout/AlternatingHexagons"/>
    <dgm:cxn modelId="{17D17547-3834-4FCC-BE85-C49477699601}" type="presParOf" srcId="{176CFC68-8407-47AB-AE2A-EBE9B382DAC7}" destId="{C695E88E-0488-44FB-88F9-0F951F7E1CAE}" srcOrd="5" destOrd="0" presId="urn:microsoft.com/office/officeart/2008/layout/AlternatingHexagons"/>
    <dgm:cxn modelId="{1C942BCD-BFB4-44A3-8CFB-5B8E2DBAECF9}" type="presParOf" srcId="{176CFC68-8407-47AB-AE2A-EBE9B382DAC7}" destId="{5692EB7A-FDB5-415F-B747-BCB0DBB5156D}" srcOrd="6" destOrd="0" presId="urn:microsoft.com/office/officeart/2008/layout/AlternatingHexagons"/>
    <dgm:cxn modelId="{A1BB6B7E-4681-4A9B-8804-1C4721FA8458}" type="presParOf" srcId="{5692EB7A-FDB5-415F-B747-BCB0DBB5156D}" destId="{25171DC3-EB48-40B6-A8DD-547465E66A9D}" srcOrd="0" destOrd="0" presId="urn:microsoft.com/office/officeart/2008/layout/AlternatingHexagons"/>
    <dgm:cxn modelId="{3FAA817F-5B14-4CAF-BE2C-7DE3DEFCAA31}" type="presParOf" srcId="{5692EB7A-FDB5-415F-B747-BCB0DBB5156D}" destId="{C0E3D060-975C-4C6B-BD45-DBB77BBC527D}" srcOrd="1" destOrd="0" presId="urn:microsoft.com/office/officeart/2008/layout/AlternatingHexagons"/>
    <dgm:cxn modelId="{398DD741-E16A-45A4-917B-D0C9F63B259F}" type="presParOf" srcId="{5692EB7A-FDB5-415F-B747-BCB0DBB5156D}" destId="{8F6C502A-9A11-4020-A51E-594A123C3234}" srcOrd="2" destOrd="0" presId="urn:microsoft.com/office/officeart/2008/layout/AlternatingHexagons"/>
    <dgm:cxn modelId="{E7F845FB-FF70-4A86-98AE-ABA173A27A70}" type="presParOf" srcId="{5692EB7A-FDB5-415F-B747-BCB0DBB5156D}" destId="{87D3E810-FDD0-4C7E-A9CC-5D8658F39333}" srcOrd="3" destOrd="0" presId="urn:microsoft.com/office/officeart/2008/layout/AlternatingHexagons"/>
    <dgm:cxn modelId="{E32F791E-F5CC-43C3-B58B-4FB97C4619D5}" type="presParOf" srcId="{5692EB7A-FDB5-415F-B747-BCB0DBB5156D}" destId="{4ADBBF8D-63D2-472C-8BE1-91651D36D329}"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D157AF-9145-4234-9B7B-9BE1C2E458B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1864765-89DD-4F86-AAFF-2F0B03366AC9}">
      <dgm:prSet/>
      <dgm:spPr/>
      <dgm:t>
        <a:bodyPr/>
        <a:lstStyle/>
        <a:p>
          <a:r>
            <a:rPr lang="en-US"/>
            <a:t>Identify and quantify levels of needs</a:t>
          </a:r>
        </a:p>
      </dgm:t>
    </dgm:pt>
    <dgm:pt modelId="{BAA492BF-ABF5-4BB9-A02F-A898768F5A76}" type="parTrans" cxnId="{2263D0BB-8185-4B30-8513-EDFC98EB3A75}">
      <dgm:prSet/>
      <dgm:spPr/>
      <dgm:t>
        <a:bodyPr/>
        <a:lstStyle/>
        <a:p>
          <a:endParaRPr lang="en-US"/>
        </a:p>
      </dgm:t>
    </dgm:pt>
    <dgm:pt modelId="{906E3DA1-E5E1-43D0-A495-C61D261F4A07}" type="sibTrans" cxnId="{2263D0BB-8185-4B30-8513-EDFC98EB3A75}">
      <dgm:prSet/>
      <dgm:spPr/>
      <dgm:t>
        <a:bodyPr/>
        <a:lstStyle/>
        <a:p>
          <a:endParaRPr lang="en-US"/>
        </a:p>
      </dgm:t>
    </dgm:pt>
    <dgm:pt modelId="{9C03B093-F9D4-46DC-B4C1-74C3F0E35BBA}">
      <dgm:prSet/>
      <dgm:spPr/>
      <dgm:t>
        <a:bodyPr/>
        <a:lstStyle/>
        <a:p>
          <a:r>
            <a:rPr lang="en-US"/>
            <a:t>Identify service gaps</a:t>
          </a:r>
        </a:p>
      </dgm:t>
    </dgm:pt>
    <dgm:pt modelId="{1FF38AAB-E018-4EB2-B3C2-5A166583448F}" type="parTrans" cxnId="{C949B6D2-476D-49BC-932E-04A2FDA48DC1}">
      <dgm:prSet/>
      <dgm:spPr/>
      <dgm:t>
        <a:bodyPr/>
        <a:lstStyle/>
        <a:p>
          <a:endParaRPr lang="en-US"/>
        </a:p>
      </dgm:t>
    </dgm:pt>
    <dgm:pt modelId="{78652989-2303-48EE-868C-5D35FB07264F}" type="sibTrans" cxnId="{C949B6D2-476D-49BC-932E-04A2FDA48DC1}">
      <dgm:prSet/>
      <dgm:spPr/>
      <dgm:t>
        <a:bodyPr/>
        <a:lstStyle/>
        <a:p>
          <a:endParaRPr lang="en-US"/>
        </a:p>
      </dgm:t>
    </dgm:pt>
    <dgm:pt modelId="{D481DF8E-3AB1-4822-A4B1-404CD094B05C}">
      <dgm:prSet/>
      <dgm:spPr/>
      <dgm:t>
        <a:bodyPr/>
        <a:lstStyle/>
        <a:p>
          <a:r>
            <a:rPr lang="en-US"/>
            <a:t>Learn about change in local communities and design programs to respond</a:t>
          </a:r>
        </a:p>
      </dgm:t>
    </dgm:pt>
    <dgm:pt modelId="{B12792C7-3CC5-4C1A-9C00-284AA98665B8}" type="parTrans" cxnId="{9B82A0E4-7280-4973-A399-A0D2B735C733}">
      <dgm:prSet/>
      <dgm:spPr/>
      <dgm:t>
        <a:bodyPr/>
        <a:lstStyle/>
        <a:p>
          <a:endParaRPr lang="en-US"/>
        </a:p>
      </dgm:t>
    </dgm:pt>
    <dgm:pt modelId="{774EFB7E-33CC-430C-ACD4-3156B537F390}" type="sibTrans" cxnId="{9B82A0E4-7280-4973-A399-A0D2B735C733}">
      <dgm:prSet/>
      <dgm:spPr/>
      <dgm:t>
        <a:bodyPr/>
        <a:lstStyle/>
        <a:p>
          <a:endParaRPr lang="en-US"/>
        </a:p>
      </dgm:t>
    </dgm:pt>
    <dgm:pt modelId="{DF874252-DDE9-4728-87F3-5BCDD9EDB42F}">
      <dgm:prSet/>
      <dgm:spPr/>
      <dgm:t>
        <a:bodyPr/>
        <a:lstStyle/>
        <a:p>
          <a:r>
            <a:rPr lang="en-US"/>
            <a:t>Have a foundation for strategic planning and guidance for decision-making</a:t>
          </a:r>
        </a:p>
      </dgm:t>
    </dgm:pt>
    <dgm:pt modelId="{8A73E13D-E00A-4D83-B648-4F8C50358BAF}" type="parTrans" cxnId="{1D0F6802-3219-4221-9A11-75EAD3171737}">
      <dgm:prSet/>
      <dgm:spPr/>
      <dgm:t>
        <a:bodyPr/>
        <a:lstStyle/>
        <a:p>
          <a:endParaRPr lang="en-US"/>
        </a:p>
      </dgm:t>
    </dgm:pt>
    <dgm:pt modelId="{68BF49C7-E273-427B-884C-344B93CD9375}" type="sibTrans" cxnId="{1D0F6802-3219-4221-9A11-75EAD3171737}">
      <dgm:prSet/>
      <dgm:spPr/>
      <dgm:t>
        <a:bodyPr/>
        <a:lstStyle/>
        <a:p>
          <a:endParaRPr lang="en-US"/>
        </a:p>
      </dgm:t>
    </dgm:pt>
    <dgm:pt modelId="{8E0688CB-EE52-42C2-8A0E-25A4AC86D874}">
      <dgm:prSet/>
      <dgm:spPr/>
      <dgm:t>
        <a:bodyPr/>
        <a:lstStyle/>
        <a:p>
          <a:r>
            <a:rPr lang="en-US"/>
            <a:t>Build new/stronger community relationships</a:t>
          </a:r>
        </a:p>
      </dgm:t>
    </dgm:pt>
    <dgm:pt modelId="{0BE26302-8DC7-4D5A-A0DB-B4422A3AFA2B}" type="parTrans" cxnId="{AC2BFB8A-0D85-4D65-B66F-91C44876BC1B}">
      <dgm:prSet/>
      <dgm:spPr/>
      <dgm:t>
        <a:bodyPr/>
        <a:lstStyle/>
        <a:p>
          <a:endParaRPr lang="en-US"/>
        </a:p>
      </dgm:t>
    </dgm:pt>
    <dgm:pt modelId="{F2C057F2-1869-48F0-9921-2AF0E8FC021F}" type="sibTrans" cxnId="{AC2BFB8A-0D85-4D65-B66F-91C44876BC1B}">
      <dgm:prSet/>
      <dgm:spPr/>
      <dgm:t>
        <a:bodyPr/>
        <a:lstStyle/>
        <a:p>
          <a:endParaRPr lang="en-US"/>
        </a:p>
      </dgm:t>
    </dgm:pt>
    <dgm:pt modelId="{ED30722F-0D99-4878-B579-5F901505D9E4}">
      <dgm:prSet/>
      <dgm:spPr/>
      <dgm:t>
        <a:bodyPr/>
        <a:lstStyle/>
        <a:p>
          <a:r>
            <a:rPr lang="en-US"/>
            <a:t>Get buy-in from community members</a:t>
          </a:r>
        </a:p>
      </dgm:t>
    </dgm:pt>
    <dgm:pt modelId="{6BCBD133-D635-40D1-952F-2AEF452884F5}" type="parTrans" cxnId="{E6286A0E-80D2-46CA-8765-BA9EB5F3E111}">
      <dgm:prSet/>
      <dgm:spPr/>
      <dgm:t>
        <a:bodyPr/>
        <a:lstStyle/>
        <a:p>
          <a:endParaRPr lang="en-US"/>
        </a:p>
      </dgm:t>
    </dgm:pt>
    <dgm:pt modelId="{40FEB46F-E357-4474-9005-9C82C1602226}" type="sibTrans" cxnId="{E6286A0E-80D2-46CA-8765-BA9EB5F3E111}">
      <dgm:prSet/>
      <dgm:spPr/>
      <dgm:t>
        <a:bodyPr/>
        <a:lstStyle/>
        <a:p>
          <a:endParaRPr lang="en-US"/>
        </a:p>
      </dgm:t>
    </dgm:pt>
    <dgm:pt modelId="{323150F6-9C36-4581-B4DA-658FDA639B18}">
      <dgm:prSet/>
      <dgm:spPr/>
      <dgm:t>
        <a:bodyPr/>
        <a:lstStyle/>
        <a:p>
          <a:r>
            <a:rPr lang="en-US"/>
            <a:t>Document the need for resources</a:t>
          </a:r>
        </a:p>
      </dgm:t>
    </dgm:pt>
    <dgm:pt modelId="{795F09C9-F551-4093-84FA-632D29FF3B23}" type="parTrans" cxnId="{A3344AC5-2B5A-4C5D-BA7A-B1893692B7CD}">
      <dgm:prSet/>
      <dgm:spPr/>
      <dgm:t>
        <a:bodyPr/>
        <a:lstStyle/>
        <a:p>
          <a:endParaRPr lang="en-US"/>
        </a:p>
      </dgm:t>
    </dgm:pt>
    <dgm:pt modelId="{87E68992-AF64-4354-834A-25222955C57A}" type="sibTrans" cxnId="{A3344AC5-2B5A-4C5D-BA7A-B1893692B7CD}">
      <dgm:prSet/>
      <dgm:spPr/>
      <dgm:t>
        <a:bodyPr/>
        <a:lstStyle/>
        <a:p>
          <a:endParaRPr lang="en-US"/>
        </a:p>
      </dgm:t>
    </dgm:pt>
    <dgm:pt modelId="{E4E554D1-183E-4BD2-9CB1-C64D7841CAE3}">
      <dgm:prSet/>
      <dgm:spPr/>
      <dgm:t>
        <a:bodyPr/>
        <a:lstStyle/>
        <a:p>
          <a:r>
            <a:rPr lang="en-US"/>
            <a:t>First step in the ROMA cycle</a:t>
          </a:r>
        </a:p>
      </dgm:t>
    </dgm:pt>
    <dgm:pt modelId="{54D9A59A-2066-443F-8E6E-BC6EE634101A}" type="parTrans" cxnId="{B6CD44AF-8754-4A33-9811-73C012B9C6EE}">
      <dgm:prSet/>
      <dgm:spPr/>
      <dgm:t>
        <a:bodyPr/>
        <a:lstStyle/>
        <a:p>
          <a:endParaRPr lang="en-US"/>
        </a:p>
      </dgm:t>
    </dgm:pt>
    <dgm:pt modelId="{87295FC3-4C52-41E7-8D75-4FF69A6B03F8}" type="sibTrans" cxnId="{B6CD44AF-8754-4A33-9811-73C012B9C6EE}">
      <dgm:prSet/>
      <dgm:spPr/>
      <dgm:t>
        <a:bodyPr/>
        <a:lstStyle/>
        <a:p>
          <a:endParaRPr lang="en-US"/>
        </a:p>
      </dgm:t>
    </dgm:pt>
    <dgm:pt modelId="{77AA2F21-8A32-45A1-8EFA-94F87837ED8F}" type="pres">
      <dgm:prSet presAssocID="{FCD157AF-9145-4234-9B7B-9BE1C2E458BE}" presName="root" presStyleCnt="0">
        <dgm:presLayoutVars>
          <dgm:dir/>
          <dgm:resizeHandles val="exact"/>
        </dgm:presLayoutVars>
      </dgm:prSet>
      <dgm:spPr/>
    </dgm:pt>
    <dgm:pt modelId="{8CFD19EF-D65D-44E8-9CE0-2B8B0B4F4769}" type="pres">
      <dgm:prSet presAssocID="{FCD157AF-9145-4234-9B7B-9BE1C2E458BE}" presName="container" presStyleCnt="0">
        <dgm:presLayoutVars>
          <dgm:dir/>
          <dgm:resizeHandles val="exact"/>
        </dgm:presLayoutVars>
      </dgm:prSet>
      <dgm:spPr/>
    </dgm:pt>
    <dgm:pt modelId="{E634BCD8-86C1-43C5-9A8D-4E07070D523F}" type="pres">
      <dgm:prSet presAssocID="{01864765-89DD-4F86-AAFF-2F0B03366AC9}" presName="compNode" presStyleCnt="0"/>
      <dgm:spPr/>
    </dgm:pt>
    <dgm:pt modelId="{F9A0D7D9-85DD-4B5D-8126-25FBA7221FBA}" type="pres">
      <dgm:prSet presAssocID="{01864765-89DD-4F86-AAFF-2F0B03366AC9}" presName="iconBgRect" presStyleLbl="bgShp" presStyleIdx="0" presStyleCnt="8"/>
      <dgm:spPr/>
    </dgm:pt>
    <dgm:pt modelId="{95F2DC67-F046-4C68-A8ED-4673F81F5C26}" type="pres">
      <dgm:prSet presAssocID="{01864765-89DD-4F86-AAFF-2F0B03366AC9}"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CA0DB04-103C-460C-B32D-7D65CE021D1A}" type="pres">
      <dgm:prSet presAssocID="{01864765-89DD-4F86-AAFF-2F0B03366AC9}" presName="spaceRect" presStyleCnt="0"/>
      <dgm:spPr/>
    </dgm:pt>
    <dgm:pt modelId="{2D197B85-618C-4FE0-AE03-8DB1209C3102}" type="pres">
      <dgm:prSet presAssocID="{01864765-89DD-4F86-AAFF-2F0B03366AC9}" presName="textRect" presStyleLbl="revTx" presStyleIdx="0" presStyleCnt="8">
        <dgm:presLayoutVars>
          <dgm:chMax val="1"/>
          <dgm:chPref val="1"/>
        </dgm:presLayoutVars>
      </dgm:prSet>
      <dgm:spPr/>
    </dgm:pt>
    <dgm:pt modelId="{3ED5033B-B34B-4A37-A37D-EF5EB23400F9}" type="pres">
      <dgm:prSet presAssocID="{906E3DA1-E5E1-43D0-A495-C61D261F4A07}" presName="sibTrans" presStyleLbl="sibTrans2D1" presStyleIdx="0" presStyleCnt="0"/>
      <dgm:spPr/>
    </dgm:pt>
    <dgm:pt modelId="{CEF620FF-A82D-49F6-A76B-C8000F26CE4D}" type="pres">
      <dgm:prSet presAssocID="{9C03B093-F9D4-46DC-B4C1-74C3F0E35BBA}" presName="compNode" presStyleCnt="0"/>
      <dgm:spPr/>
    </dgm:pt>
    <dgm:pt modelId="{8D1F5EFB-9122-42E1-A9B9-3A39E6D5BDE3}" type="pres">
      <dgm:prSet presAssocID="{9C03B093-F9D4-46DC-B4C1-74C3F0E35BBA}" presName="iconBgRect" presStyleLbl="bgShp" presStyleIdx="1" presStyleCnt="8"/>
      <dgm:spPr/>
    </dgm:pt>
    <dgm:pt modelId="{C460FF54-5214-4673-9554-DBD88FE2356B}" type="pres">
      <dgm:prSet presAssocID="{9C03B093-F9D4-46DC-B4C1-74C3F0E35BB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A0939D0-9100-4D0E-BAE4-EDBA681A468D}" type="pres">
      <dgm:prSet presAssocID="{9C03B093-F9D4-46DC-B4C1-74C3F0E35BBA}" presName="spaceRect" presStyleCnt="0"/>
      <dgm:spPr/>
    </dgm:pt>
    <dgm:pt modelId="{C234686A-FECB-4EA9-9236-93291D6A00F0}" type="pres">
      <dgm:prSet presAssocID="{9C03B093-F9D4-46DC-B4C1-74C3F0E35BBA}" presName="textRect" presStyleLbl="revTx" presStyleIdx="1" presStyleCnt="8">
        <dgm:presLayoutVars>
          <dgm:chMax val="1"/>
          <dgm:chPref val="1"/>
        </dgm:presLayoutVars>
      </dgm:prSet>
      <dgm:spPr/>
    </dgm:pt>
    <dgm:pt modelId="{F0468ADD-7777-45C5-95E6-F6F1AD1824C0}" type="pres">
      <dgm:prSet presAssocID="{78652989-2303-48EE-868C-5D35FB07264F}" presName="sibTrans" presStyleLbl="sibTrans2D1" presStyleIdx="0" presStyleCnt="0"/>
      <dgm:spPr/>
    </dgm:pt>
    <dgm:pt modelId="{83B689EE-954C-470B-973B-40D9F3C94812}" type="pres">
      <dgm:prSet presAssocID="{D481DF8E-3AB1-4822-A4B1-404CD094B05C}" presName="compNode" presStyleCnt="0"/>
      <dgm:spPr/>
    </dgm:pt>
    <dgm:pt modelId="{12B93448-0D5D-4A9D-91E0-5BA8A301736C}" type="pres">
      <dgm:prSet presAssocID="{D481DF8E-3AB1-4822-A4B1-404CD094B05C}" presName="iconBgRect" presStyleLbl="bgShp" presStyleIdx="2" presStyleCnt="8"/>
      <dgm:spPr/>
    </dgm:pt>
    <dgm:pt modelId="{B6811D64-DED7-4217-A98D-5CA6C7AFD5FC}" type="pres">
      <dgm:prSet presAssocID="{D481DF8E-3AB1-4822-A4B1-404CD094B05C}"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2885BD68-F752-44EF-B38C-9D4D78BF3715}" type="pres">
      <dgm:prSet presAssocID="{D481DF8E-3AB1-4822-A4B1-404CD094B05C}" presName="spaceRect" presStyleCnt="0"/>
      <dgm:spPr/>
    </dgm:pt>
    <dgm:pt modelId="{10FFB0C1-3353-4401-B4E3-53AC6A508A56}" type="pres">
      <dgm:prSet presAssocID="{D481DF8E-3AB1-4822-A4B1-404CD094B05C}" presName="textRect" presStyleLbl="revTx" presStyleIdx="2" presStyleCnt="8">
        <dgm:presLayoutVars>
          <dgm:chMax val="1"/>
          <dgm:chPref val="1"/>
        </dgm:presLayoutVars>
      </dgm:prSet>
      <dgm:spPr/>
    </dgm:pt>
    <dgm:pt modelId="{B776008E-246B-4387-A06B-D866EE5FFF0E}" type="pres">
      <dgm:prSet presAssocID="{774EFB7E-33CC-430C-ACD4-3156B537F390}" presName="sibTrans" presStyleLbl="sibTrans2D1" presStyleIdx="0" presStyleCnt="0"/>
      <dgm:spPr/>
    </dgm:pt>
    <dgm:pt modelId="{132C3775-D8DC-4613-8894-B4E014C97380}" type="pres">
      <dgm:prSet presAssocID="{DF874252-DDE9-4728-87F3-5BCDD9EDB42F}" presName="compNode" presStyleCnt="0"/>
      <dgm:spPr/>
    </dgm:pt>
    <dgm:pt modelId="{5A76043C-A406-41FB-9819-0E24F1E0B770}" type="pres">
      <dgm:prSet presAssocID="{DF874252-DDE9-4728-87F3-5BCDD9EDB42F}" presName="iconBgRect" presStyleLbl="bgShp" presStyleIdx="3" presStyleCnt="8"/>
      <dgm:spPr/>
    </dgm:pt>
    <dgm:pt modelId="{263AA9AE-DF53-415E-AAF3-50821E8DC053}" type="pres">
      <dgm:prSet presAssocID="{DF874252-DDE9-4728-87F3-5BCDD9EDB42F}"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book"/>
        </a:ext>
      </dgm:extLst>
    </dgm:pt>
    <dgm:pt modelId="{9839A775-A03F-4554-94F1-6AD7713F6BC2}" type="pres">
      <dgm:prSet presAssocID="{DF874252-DDE9-4728-87F3-5BCDD9EDB42F}" presName="spaceRect" presStyleCnt="0"/>
      <dgm:spPr/>
    </dgm:pt>
    <dgm:pt modelId="{3DC485E0-22C4-48CB-A26E-D4762F536226}" type="pres">
      <dgm:prSet presAssocID="{DF874252-DDE9-4728-87F3-5BCDD9EDB42F}" presName="textRect" presStyleLbl="revTx" presStyleIdx="3" presStyleCnt="8">
        <dgm:presLayoutVars>
          <dgm:chMax val="1"/>
          <dgm:chPref val="1"/>
        </dgm:presLayoutVars>
      </dgm:prSet>
      <dgm:spPr/>
    </dgm:pt>
    <dgm:pt modelId="{F83B34C6-96CC-469A-906F-1EDC77012A4B}" type="pres">
      <dgm:prSet presAssocID="{68BF49C7-E273-427B-884C-344B93CD9375}" presName="sibTrans" presStyleLbl="sibTrans2D1" presStyleIdx="0" presStyleCnt="0"/>
      <dgm:spPr/>
    </dgm:pt>
    <dgm:pt modelId="{7DE0DA8C-1739-4007-B739-B497F6AE1A8F}" type="pres">
      <dgm:prSet presAssocID="{8E0688CB-EE52-42C2-8A0E-25A4AC86D874}" presName="compNode" presStyleCnt="0"/>
      <dgm:spPr/>
    </dgm:pt>
    <dgm:pt modelId="{6622C084-6911-45AF-B6D8-5709218A2827}" type="pres">
      <dgm:prSet presAssocID="{8E0688CB-EE52-42C2-8A0E-25A4AC86D874}" presName="iconBgRect" presStyleLbl="bgShp" presStyleIdx="4" presStyleCnt="8"/>
      <dgm:spPr/>
    </dgm:pt>
    <dgm:pt modelId="{11C89E72-9C2E-418E-B75A-34D76EF32EFA}" type="pres">
      <dgm:prSet presAssocID="{8E0688CB-EE52-42C2-8A0E-25A4AC86D874}" presName="iconRect" presStyleLbl="node1" presStyleIdx="4" presStyleCnt="8" custScaleX="148007" custScaleY="149569"/>
      <dgm:spPr>
        <a:prstGeom prst="heart">
          <a:avLst/>
        </a:prstGeom>
        <a:solidFill>
          <a:schemeClr val="accent1"/>
        </a:solidFill>
        <a:ln>
          <a:noFill/>
        </a:ln>
      </dgm:spPr>
      <dgm:extLst>
        <a:ext uri="{E40237B7-FDA0-4F09-8148-C483321AD2D9}">
          <dgm14:cNvPr xmlns:dgm14="http://schemas.microsoft.com/office/drawing/2010/diagram" id="0" name="" descr="Pie chart"/>
        </a:ext>
      </dgm:extLst>
    </dgm:pt>
    <dgm:pt modelId="{70916025-10C7-4247-881A-988E2239F012}" type="pres">
      <dgm:prSet presAssocID="{8E0688CB-EE52-42C2-8A0E-25A4AC86D874}" presName="spaceRect" presStyleCnt="0"/>
      <dgm:spPr/>
    </dgm:pt>
    <dgm:pt modelId="{6F8C4F9E-B6AD-45C9-AB93-98ABB157B8C0}" type="pres">
      <dgm:prSet presAssocID="{8E0688CB-EE52-42C2-8A0E-25A4AC86D874}" presName="textRect" presStyleLbl="revTx" presStyleIdx="4" presStyleCnt="8">
        <dgm:presLayoutVars>
          <dgm:chMax val="1"/>
          <dgm:chPref val="1"/>
        </dgm:presLayoutVars>
      </dgm:prSet>
      <dgm:spPr/>
    </dgm:pt>
    <dgm:pt modelId="{F30AB7EE-22EB-4246-B40E-0C1F0BF6B05C}" type="pres">
      <dgm:prSet presAssocID="{F2C057F2-1869-48F0-9921-2AF0E8FC021F}" presName="sibTrans" presStyleLbl="sibTrans2D1" presStyleIdx="0" presStyleCnt="0"/>
      <dgm:spPr/>
    </dgm:pt>
    <dgm:pt modelId="{7429B5C0-A76C-4457-8F47-4C0528B8C013}" type="pres">
      <dgm:prSet presAssocID="{ED30722F-0D99-4878-B579-5F901505D9E4}" presName="compNode" presStyleCnt="0"/>
      <dgm:spPr/>
    </dgm:pt>
    <dgm:pt modelId="{A3919B54-EFBC-4B7A-8D41-C655B381375B}" type="pres">
      <dgm:prSet presAssocID="{ED30722F-0D99-4878-B579-5F901505D9E4}" presName="iconBgRect" presStyleLbl="bgShp" presStyleIdx="5" presStyleCnt="8"/>
      <dgm:spPr/>
    </dgm:pt>
    <dgm:pt modelId="{8993D85C-8E9B-4884-A096-3BB7C0A47D7C}" type="pres">
      <dgm:prSet presAssocID="{ED30722F-0D99-4878-B579-5F901505D9E4}" presName="iconRect" presStyleLbl="node1" presStyleIdx="5"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re"/>
        </a:ext>
      </dgm:extLst>
    </dgm:pt>
    <dgm:pt modelId="{809FB0DD-2017-45B9-BF41-CAC7C541481C}" type="pres">
      <dgm:prSet presAssocID="{ED30722F-0D99-4878-B579-5F901505D9E4}" presName="spaceRect" presStyleCnt="0"/>
      <dgm:spPr/>
    </dgm:pt>
    <dgm:pt modelId="{70EC05DA-ECEB-4B7D-A9CA-F0E15CB798FE}" type="pres">
      <dgm:prSet presAssocID="{ED30722F-0D99-4878-B579-5F901505D9E4}" presName="textRect" presStyleLbl="revTx" presStyleIdx="5" presStyleCnt="8">
        <dgm:presLayoutVars>
          <dgm:chMax val="1"/>
          <dgm:chPref val="1"/>
        </dgm:presLayoutVars>
      </dgm:prSet>
      <dgm:spPr/>
    </dgm:pt>
    <dgm:pt modelId="{7A28400B-3B6B-487B-949D-22FF72FCA87B}" type="pres">
      <dgm:prSet presAssocID="{40FEB46F-E357-4474-9005-9C82C1602226}" presName="sibTrans" presStyleLbl="sibTrans2D1" presStyleIdx="0" presStyleCnt="0"/>
      <dgm:spPr/>
    </dgm:pt>
    <dgm:pt modelId="{899F9E2B-D6CF-465D-B4CC-B09183061F1D}" type="pres">
      <dgm:prSet presAssocID="{323150F6-9C36-4581-B4DA-658FDA639B18}" presName="compNode" presStyleCnt="0"/>
      <dgm:spPr/>
    </dgm:pt>
    <dgm:pt modelId="{6C61D508-D729-4FF3-8199-78E9EECFC8B6}" type="pres">
      <dgm:prSet presAssocID="{323150F6-9C36-4581-B4DA-658FDA639B18}" presName="iconBgRect" presStyleLbl="bgShp" presStyleIdx="6" presStyleCnt="8"/>
      <dgm:spPr/>
    </dgm:pt>
    <dgm:pt modelId="{EC2056D1-4B90-4A0C-BCBD-EFB14EE74999}" type="pres">
      <dgm:prSet presAssocID="{323150F6-9C36-4581-B4DA-658FDA639B18}" presName="iconRect" presStyleLbl="node1" presStyleIdx="6"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01387986-EE51-45A8-8B19-E7C40F1BF551}" type="pres">
      <dgm:prSet presAssocID="{323150F6-9C36-4581-B4DA-658FDA639B18}" presName="spaceRect" presStyleCnt="0"/>
      <dgm:spPr/>
    </dgm:pt>
    <dgm:pt modelId="{AECFF641-ACC4-4DF9-821F-86DCA7478D5C}" type="pres">
      <dgm:prSet presAssocID="{323150F6-9C36-4581-B4DA-658FDA639B18}" presName="textRect" presStyleLbl="revTx" presStyleIdx="6" presStyleCnt="8">
        <dgm:presLayoutVars>
          <dgm:chMax val="1"/>
          <dgm:chPref val="1"/>
        </dgm:presLayoutVars>
      </dgm:prSet>
      <dgm:spPr/>
    </dgm:pt>
    <dgm:pt modelId="{430AADDB-FDA3-4B05-ACBD-677A103A56B2}" type="pres">
      <dgm:prSet presAssocID="{87E68992-AF64-4354-834A-25222955C57A}" presName="sibTrans" presStyleLbl="sibTrans2D1" presStyleIdx="0" presStyleCnt="0"/>
      <dgm:spPr/>
    </dgm:pt>
    <dgm:pt modelId="{07562E86-BBC4-4ACA-A92E-5CC119AC1836}" type="pres">
      <dgm:prSet presAssocID="{E4E554D1-183E-4BD2-9CB1-C64D7841CAE3}" presName="compNode" presStyleCnt="0"/>
      <dgm:spPr/>
    </dgm:pt>
    <dgm:pt modelId="{1833F14D-B041-42E6-8C68-2F243E165D87}" type="pres">
      <dgm:prSet presAssocID="{E4E554D1-183E-4BD2-9CB1-C64D7841CAE3}" presName="iconBgRect" presStyleLbl="bgShp" presStyleIdx="7" presStyleCnt="8"/>
      <dgm:spPr/>
    </dgm:pt>
    <dgm:pt modelId="{08B17402-4605-4A27-AFD6-F8697A3606D3}" type="pres">
      <dgm:prSet presAssocID="{E4E554D1-183E-4BD2-9CB1-C64D7841CAE3}" presName="iconRect" presStyleLbl="node1" presStyleIdx="7"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Repeat"/>
        </a:ext>
      </dgm:extLst>
    </dgm:pt>
    <dgm:pt modelId="{BA7CB379-A114-446C-84D7-5823A2EB8C26}" type="pres">
      <dgm:prSet presAssocID="{E4E554D1-183E-4BD2-9CB1-C64D7841CAE3}" presName="spaceRect" presStyleCnt="0"/>
      <dgm:spPr/>
    </dgm:pt>
    <dgm:pt modelId="{344D1E12-E6C4-49E5-B7B1-C97CAAE5C96C}" type="pres">
      <dgm:prSet presAssocID="{E4E554D1-183E-4BD2-9CB1-C64D7841CAE3}" presName="textRect" presStyleLbl="revTx" presStyleIdx="7" presStyleCnt="8">
        <dgm:presLayoutVars>
          <dgm:chMax val="1"/>
          <dgm:chPref val="1"/>
        </dgm:presLayoutVars>
      </dgm:prSet>
      <dgm:spPr/>
    </dgm:pt>
  </dgm:ptLst>
  <dgm:cxnLst>
    <dgm:cxn modelId="{1D0F6802-3219-4221-9A11-75EAD3171737}" srcId="{FCD157AF-9145-4234-9B7B-9BE1C2E458BE}" destId="{DF874252-DDE9-4728-87F3-5BCDD9EDB42F}" srcOrd="3" destOrd="0" parTransId="{8A73E13D-E00A-4D83-B648-4F8C50358BAF}" sibTransId="{68BF49C7-E273-427B-884C-344B93CD9375}"/>
    <dgm:cxn modelId="{D367AE02-2640-41D4-9A45-BEC530D01B3A}" type="presOf" srcId="{78652989-2303-48EE-868C-5D35FB07264F}" destId="{F0468ADD-7777-45C5-95E6-F6F1AD1824C0}" srcOrd="0" destOrd="0" presId="urn:microsoft.com/office/officeart/2018/2/layout/IconCircleList"/>
    <dgm:cxn modelId="{A7165509-76A4-40C4-9060-C83F10FC6072}" type="presOf" srcId="{D481DF8E-3AB1-4822-A4B1-404CD094B05C}" destId="{10FFB0C1-3353-4401-B4E3-53AC6A508A56}" srcOrd="0" destOrd="0" presId="urn:microsoft.com/office/officeart/2018/2/layout/IconCircleList"/>
    <dgm:cxn modelId="{E6286A0E-80D2-46CA-8765-BA9EB5F3E111}" srcId="{FCD157AF-9145-4234-9B7B-9BE1C2E458BE}" destId="{ED30722F-0D99-4878-B579-5F901505D9E4}" srcOrd="5" destOrd="0" parTransId="{6BCBD133-D635-40D1-952F-2AEF452884F5}" sibTransId="{40FEB46F-E357-4474-9005-9C82C1602226}"/>
    <dgm:cxn modelId="{2FEF1A0F-A1B1-4772-B04A-E5F36964798A}" type="presOf" srcId="{E4E554D1-183E-4BD2-9CB1-C64D7841CAE3}" destId="{344D1E12-E6C4-49E5-B7B1-C97CAAE5C96C}" srcOrd="0" destOrd="0" presId="urn:microsoft.com/office/officeart/2018/2/layout/IconCircleList"/>
    <dgm:cxn modelId="{5A25E317-5A68-40DE-8BBF-D3C7BFDD3C5A}" type="presOf" srcId="{774EFB7E-33CC-430C-ACD4-3156B537F390}" destId="{B776008E-246B-4387-A06B-D866EE5FFF0E}" srcOrd="0" destOrd="0" presId="urn:microsoft.com/office/officeart/2018/2/layout/IconCircleList"/>
    <dgm:cxn modelId="{20D0B55D-9420-4EBE-A3C3-574E731FA49A}" type="presOf" srcId="{906E3DA1-E5E1-43D0-A495-C61D261F4A07}" destId="{3ED5033B-B34B-4A37-A37D-EF5EB23400F9}" srcOrd="0" destOrd="0" presId="urn:microsoft.com/office/officeart/2018/2/layout/IconCircleList"/>
    <dgm:cxn modelId="{2A573F67-F904-4AAC-9A38-366D7B86F2D5}" type="presOf" srcId="{FCD157AF-9145-4234-9B7B-9BE1C2E458BE}" destId="{77AA2F21-8A32-45A1-8EFA-94F87837ED8F}" srcOrd="0" destOrd="0" presId="urn:microsoft.com/office/officeart/2018/2/layout/IconCircleList"/>
    <dgm:cxn modelId="{944EC34B-158D-48F7-857B-DC3B555F1674}" type="presOf" srcId="{323150F6-9C36-4581-B4DA-658FDA639B18}" destId="{AECFF641-ACC4-4DF9-821F-86DCA7478D5C}" srcOrd="0" destOrd="0" presId="urn:microsoft.com/office/officeart/2018/2/layout/IconCircleList"/>
    <dgm:cxn modelId="{1F31796D-8612-46BA-83FD-73D468D3B3E6}" type="presOf" srcId="{F2C057F2-1869-48F0-9921-2AF0E8FC021F}" destId="{F30AB7EE-22EB-4246-B40E-0C1F0BF6B05C}" srcOrd="0" destOrd="0" presId="urn:microsoft.com/office/officeart/2018/2/layout/IconCircleList"/>
    <dgm:cxn modelId="{4B697555-FD3B-4701-86B3-3FB6CEBCE705}" type="presOf" srcId="{68BF49C7-E273-427B-884C-344B93CD9375}" destId="{F83B34C6-96CC-469A-906F-1EDC77012A4B}" srcOrd="0" destOrd="0" presId="urn:microsoft.com/office/officeart/2018/2/layout/IconCircleList"/>
    <dgm:cxn modelId="{A9DFD077-EF7C-460E-B2AD-3ADEFD036AC0}" type="presOf" srcId="{8E0688CB-EE52-42C2-8A0E-25A4AC86D874}" destId="{6F8C4F9E-B6AD-45C9-AB93-98ABB157B8C0}" srcOrd="0" destOrd="0" presId="urn:microsoft.com/office/officeart/2018/2/layout/IconCircleList"/>
    <dgm:cxn modelId="{AC2BFB8A-0D85-4D65-B66F-91C44876BC1B}" srcId="{FCD157AF-9145-4234-9B7B-9BE1C2E458BE}" destId="{8E0688CB-EE52-42C2-8A0E-25A4AC86D874}" srcOrd="4" destOrd="0" parTransId="{0BE26302-8DC7-4D5A-A0DB-B4422A3AFA2B}" sibTransId="{F2C057F2-1869-48F0-9921-2AF0E8FC021F}"/>
    <dgm:cxn modelId="{55B2B59D-7FA6-4781-89DE-84BE1A6C4CD8}" type="presOf" srcId="{9C03B093-F9D4-46DC-B4C1-74C3F0E35BBA}" destId="{C234686A-FECB-4EA9-9236-93291D6A00F0}" srcOrd="0" destOrd="0" presId="urn:microsoft.com/office/officeart/2018/2/layout/IconCircleList"/>
    <dgm:cxn modelId="{B6CD44AF-8754-4A33-9811-73C012B9C6EE}" srcId="{FCD157AF-9145-4234-9B7B-9BE1C2E458BE}" destId="{E4E554D1-183E-4BD2-9CB1-C64D7841CAE3}" srcOrd="7" destOrd="0" parTransId="{54D9A59A-2066-443F-8E6E-BC6EE634101A}" sibTransId="{87295FC3-4C52-41E7-8D75-4FF69A6B03F8}"/>
    <dgm:cxn modelId="{2263D0BB-8185-4B30-8513-EDFC98EB3A75}" srcId="{FCD157AF-9145-4234-9B7B-9BE1C2E458BE}" destId="{01864765-89DD-4F86-AAFF-2F0B03366AC9}" srcOrd="0" destOrd="0" parTransId="{BAA492BF-ABF5-4BB9-A02F-A898768F5A76}" sibTransId="{906E3DA1-E5E1-43D0-A495-C61D261F4A07}"/>
    <dgm:cxn modelId="{21E7ABBE-0188-4CF5-BE65-B0D5E8349AE5}" type="presOf" srcId="{ED30722F-0D99-4878-B579-5F901505D9E4}" destId="{70EC05DA-ECEB-4B7D-A9CA-F0E15CB798FE}" srcOrd="0" destOrd="0" presId="urn:microsoft.com/office/officeart/2018/2/layout/IconCircleList"/>
    <dgm:cxn modelId="{A3344AC5-2B5A-4C5D-BA7A-B1893692B7CD}" srcId="{FCD157AF-9145-4234-9B7B-9BE1C2E458BE}" destId="{323150F6-9C36-4581-B4DA-658FDA639B18}" srcOrd="6" destOrd="0" parTransId="{795F09C9-F551-4093-84FA-632D29FF3B23}" sibTransId="{87E68992-AF64-4354-834A-25222955C57A}"/>
    <dgm:cxn modelId="{C949B6D2-476D-49BC-932E-04A2FDA48DC1}" srcId="{FCD157AF-9145-4234-9B7B-9BE1C2E458BE}" destId="{9C03B093-F9D4-46DC-B4C1-74C3F0E35BBA}" srcOrd="1" destOrd="0" parTransId="{1FF38AAB-E018-4EB2-B3C2-5A166583448F}" sibTransId="{78652989-2303-48EE-868C-5D35FB07264F}"/>
    <dgm:cxn modelId="{9B82A0E4-7280-4973-A399-A0D2B735C733}" srcId="{FCD157AF-9145-4234-9B7B-9BE1C2E458BE}" destId="{D481DF8E-3AB1-4822-A4B1-404CD094B05C}" srcOrd="2" destOrd="0" parTransId="{B12792C7-3CC5-4C1A-9C00-284AA98665B8}" sibTransId="{774EFB7E-33CC-430C-ACD4-3156B537F390}"/>
    <dgm:cxn modelId="{E88133F7-366B-4648-990A-8AFBDF4821F3}" type="presOf" srcId="{01864765-89DD-4F86-AAFF-2F0B03366AC9}" destId="{2D197B85-618C-4FE0-AE03-8DB1209C3102}" srcOrd="0" destOrd="0" presId="urn:microsoft.com/office/officeart/2018/2/layout/IconCircleList"/>
    <dgm:cxn modelId="{133889F7-0906-40A2-BE25-B396E416F9A6}" type="presOf" srcId="{DF874252-DDE9-4728-87F3-5BCDD9EDB42F}" destId="{3DC485E0-22C4-48CB-A26E-D4762F536226}" srcOrd="0" destOrd="0" presId="urn:microsoft.com/office/officeart/2018/2/layout/IconCircleList"/>
    <dgm:cxn modelId="{503D3AF8-0450-4F0A-BD94-83BB74F4B30B}" type="presOf" srcId="{40FEB46F-E357-4474-9005-9C82C1602226}" destId="{7A28400B-3B6B-487B-949D-22FF72FCA87B}" srcOrd="0" destOrd="0" presId="urn:microsoft.com/office/officeart/2018/2/layout/IconCircleList"/>
    <dgm:cxn modelId="{F13728FD-82B2-4BC3-B690-2B57514EC222}" type="presOf" srcId="{87E68992-AF64-4354-834A-25222955C57A}" destId="{430AADDB-FDA3-4B05-ACBD-677A103A56B2}" srcOrd="0" destOrd="0" presId="urn:microsoft.com/office/officeart/2018/2/layout/IconCircleList"/>
    <dgm:cxn modelId="{0E28A2D4-6FFE-4C47-81EF-A72B522AA472}" type="presParOf" srcId="{77AA2F21-8A32-45A1-8EFA-94F87837ED8F}" destId="{8CFD19EF-D65D-44E8-9CE0-2B8B0B4F4769}" srcOrd="0" destOrd="0" presId="urn:microsoft.com/office/officeart/2018/2/layout/IconCircleList"/>
    <dgm:cxn modelId="{C96A7DA5-F4A5-4ADB-BC72-D08860AB7CEB}" type="presParOf" srcId="{8CFD19EF-D65D-44E8-9CE0-2B8B0B4F4769}" destId="{E634BCD8-86C1-43C5-9A8D-4E07070D523F}" srcOrd="0" destOrd="0" presId="urn:microsoft.com/office/officeart/2018/2/layout/IconCircleList"/>
    <dgm:cxn modelId="{EF88279F-3B84-41D8-809B-6A1ECBFCBB91}" type="presParOf" srcId="{E634BCD8-86C1-43C5-9A8D-4E07070D523F}" destId="{F9A0D7D9-85DD-4B5D-8126-25FBA7221FBA}" srcOrd="0" destOrd="0" presId="urn:microsoft.com/office/officeart/2018/2/layout/IconCircleList"/>
    <dgm:cxn modelId="{05724EBE-191E-481C-851B-44DFBBE4B223}" type="presParOf" srcId="{E634BCD8-86C1-43C5-9A8D-4E07070D523F}" destId="{95F2DC67-F046-4C68-A8ED-4673F81F5C26}" srcOrd="1" destOrd="0" presId="urn:microsoft.com/office/officeart/2018/2/layout/IconCircleList"/>
    <dgm:cxn modelId="{841FD260-E378-4E34-A3B3-FDB07159A93B}" type="presParOf" srcId="{E634BCD8-86C1-43C5-9A8D-4E07070D523F}" destId="{9CA0DB04-103C-460C-B32D-7D65CE021D1A}" srcOrd="2" destOrd="0" presId="urn:microsoft.com/office/officeart/2018/2/layout/IconCircleList"/>
    <dgm:cxn modelId="{5A0406AC-C4D7-4E43-9BD1-43F47A13ED73}" type="presParOf" srcId="{E634BCD8-86C1-43C5-9A8D-4E07070D523F}" destId="{2D197B85-618C-4FE0-AE03-8DB1209C3102}" srcOrd="3" destOrd="0" presId="urn:microsoft.com/office/officeart/2018/2/layout/IconCircleList"/>
    <dgm:cxn modelId="{AD8E7C3B-11A9-4B32-B4E2-25D78B5D9A71}" type="presParOf" srcId="{8CFD19EF-D65D-44E8-9CE0-2B8B0B4F4769}" destId="{3ED5033B-B34B-4A37-A37D-EF5EB23400F9}" srcOrd="1" destOrd="0" presId="urn:microsoft.com/office/officeart/2018/2/layout/IconCircleList"/>
    <dgm:cxn modelId="{F21C97EA-CB85-475E-B7C9-63EC4213BF54}" type="presParOf" srcId="{8CFD19EF-D65D-44E8-9CE0-2B8B0B4F4769}" destId="{CEF620FF-A82D-49F6-A76B-C8000F26CE4D}" srcOrd="2" destOrd="0" presId="urn:microsoft.com/office/officeart/2018/2/layout/IconCircleList"/>
    <dgm:cxn modelId="{F16249E3-EA08-431E-B042-39C3616F8038}" type="presParOf" srcId="{CEF620FF-A82D-49F6-A76B-C8000F26CE4D}" destId="{8D1F5EFB-9122-42E1-A9B9-3A39E6D5BDE3}" srcOrd="0" destOrd="0" presId="urn:microsoft.com/office/officeart/2018/2/layout/IconCircleList"/>
    <dgm:cxn modelId="{EB074CD8-9818-4818-AF43-2114E4555A48}" type="presParOf" srcId="{CEF620FF-A82D-49F6-A76B-C8000F26CE4D}" destId="{C460FF54-5214-4673-9554-DBD88FE2356B}" srcOrd="1" destOrd="0" presId="urn:microsoft.com/office/officeart/2018/2/layout/IconCircleList"/>
    <dgm:cxn modelId="{8785CA7E-F29C-445E-9380-56280AD8658F}" type="presParOf" srcId="{CEF620FF-A82D-49F6-A76B-C8000F26CE4D}" destId="{4A0939D0-9100-4D0E-BAE4-EDBA681A468D}" srcOrd="2" destOrd="0" presId="urn:microsoft.com/office/officeart/2018/2/layout/IconCircleList"/>
    <dgm:cxn modelId="{91822CA6-9523-490F-8D6B-0971540ECE04}" type="presParOf" srcId="{CEF620FF-A82D-49F6-A76B-C8000F26CE4D}" destId="{C234686A-FECB-4EA9-9236-93291D6A00F0}" srcOrd="3" destOrd="0" presId="urn:microsoft.com/office/officeart/2018/2/layout/IconCircleList"/>
    <dgm:cxn modelId="{C5273EE8-3B63-4979-8AF0-030BD532378F}" type="presParOf" srcId="{8CFD19EF-D65D-44E8-9CE0-2B8B0B4F4769}" destId="{F0468ADD-7777-45C5-95E6-F6F1AD1824C0}" srcOrd="3" destOrd="0" presId="urn:microsoft.com/office/officeart/2018/2/layout/IconCircleList"/>
    <dgm:cxn modelId="{4EFE0E4E-8C50-43A6-AFF3-A5B869DB8C99}" type="presParOf" srcId="{8CFD19EF-D65D-44E8-9CE0-2B8B0B4F4769}" destId="{83B689EE-954C-470B-973B-40D9F3C94812}" srcOrd="4" destOrd="0" presId="urn:microsoft.com/office/officeart/2018/2/layout/IconCircleList"/>
    <dgm:cxn modelId="{DE01ECC3-A283-47B6-B2E8-E9999636278D}" type="presParOf" srcId="{83B689EE-954C-470B-973B-40D9F3C94812}" destId="{12B93448-0D5D-4A9D-91E0-5BA8A301736C}" srcOrd="0" destOrd="0" presId="urn:microsoft.com/office/officeart/2018/2/layout/IconCircleList"/>
    <dgm:cxn modelId="{63E3B393-07F7-4744-8A4A-A847DFCB2F0C}" type="presParOf" srcId="{83B689EE-954C-470B-973B-40D9F3C94812}" destId="{B6811D64-DED7-4217-A98D-5CA6C7AFD5FC}" srcOrd="1" destOrd="0" presId="urn:microsoft.com/office/officeart/2018/2/layout/IconCircleList"/>
    <dgm:cxn modelId="{2F09F571-8B5F-43C3-ABC7-A2BAC06A33F0}" type="presParOf" srcId="{83B689EE-954C-470B-973B-40D9F3C94812}" destId="{2885BD68-F752-44EF-B38C-9D4D78BF3715}" srcOrd="2" destOrd="0" presId="urn:microsoft.com/office/officeart/2018/2/layout/IconCircleList"/>
    <dgm:cxn modelId="{956BD888-F303-47B5-B217-4A2C4AB8C2A6}" type="presParOf" srcId="{83B689EE-954C-470B-973B-40D9F3C94812}" destId="{10FFB0C1-3353-4401-B4E3-53AC6A508A56}" srcOrd="3" destOrd="0" presId="urn:microsoft.com/office/officeart/2018/2/layout/IconCircleList"/>
    <dgm:cxn modelId="{1B35A675-AFF2-4E8E-9F50-88AEA0CAF380}" type="presParOf" srcId="{8CFD19EF-D65D-44E8-9CE0-2B8B0B4F4769}" destId="{B776008E-246B-4387-A06B-D866EE5FFF0E}" srcOrd="5" destOrd="0" presId="urn:microsoft.com/office/officeart/2018/2/layout/IconCircleList"/>
    <dgm:cxn modelId="{792A053C-F0CF-41DD-BB1B-EEF0592F0E7B}" type="presParOf" srcId="{8CFD19EF-D65D-44E8-9CE0-2B8B0B4F4769}" destId="{132C3775-D8DC-4613-8894-B4E014C97380}" srcOrd="6" destOrd="0" presId="urn:microsoft.com/office/officeart/2018/2/layout/IconCircleList"/>
    <dgm:cxn modelId="{0779DB8A-EB93-40C3-8838-8D5D3ABF37BA}" type="presParOf" srcId="{132C3775-D8DC-4613-8894-B4E014C97380}" destId="{5A76043C-A406-41FB-9819-0E24F1E0B770}" srcOrd="0" destOrd="0" presId="urn:microsoft.com/office/officeart/2018/2/layout/IconCircleList"/>
    <dgm:cxn modelId="{14FFC25E-D7B6-4AF1-ABF7-D88B1B46C8B9}" type="presParOf" srcId="{132C3775-D8DC-4613-8894-B4E014C97380}" destId="{263AA9AE-DF53-415E-AAF3-50821E8DC053}" srcOrd="1" destOrd="0" presId="urn:microsoft.com/office/officeart/2018/2/layout/IconCircleList"/>
    <dgm:cxn modelId="{BA39A1A3-0DD7-435D-BC69-931C17AF352E}" type="presParOf" srcId="{132C3775-D8DC-4613-8894-B4E014C97380}" destId="{9839A775-A03F-4554-94F1-6AD7713F6BC2}" srcOrd="2" destOrd="0" presId="urn:microsoft.com/office/officeart/2018/2/layout/IconCircleList"/>
    <dgm:cxn modelId="{4850D140-400B-416D-9D48-3D54DEC43369}" type="presParOf" srcId="{132C3775-D8DC-4613-8894-B4E014C97380}" destId="{3DC485E0-22C4-48CB-A26E-D4762F536226}" srcOrd="3" destOrd="0" presId="urn:microsoft.com/office/officeart/2018/2/layout/IconCircleList"/>
    <dgm:cxn modelId="{3B3D9D37-5AA6-47EB-B01A-518D213D681E}" type="presParOf" srcId="{8CFD19EF-D65D-44E8-9CE0-2B8B0B4F4769}" destId="{F83B34C6-96CC-469A-906F-1EDC77012A4B}" srcOrd="7" destOrd="0" presId="urn:microsoft.com/office/officeart/2018/2/layout/IconCircleList"/>
    <dgm:cxn modelId="{945E0E0B-E119-488C-BDAB-B3C21F9D21BB}" type="presParOf" srcId="{8CFD19EF-D65D-44E8-9CE0-2B8B0B4F4769}" destId="{7DE0DA8C-1739-4007-B739-B497F6AE1A8F}" srcOrd="8" destOrd="0" presId="urn:microsoft.com/office/officeart/2018/2/layout/IconCircleList"/>
    <dgm:cxn modelId="{58568D8A-B0CB-452A-8C87-A9FB1124D809}" type="presParOf" srcId="{7DE0DA8C-1739-4007-B739-B497F6AE1A8F}" destId="{6622C084-6911-45AF-B6D8-5709218A2827}" srcOrd="0" destOrd="0" presId="urn:microsoft.com/office/officeart/2018/2/layout/IconCircleList"/>
    <dgm:cxn modelId="{1AFE8244-05F8-4B32-B8B9-E74B97777822}" type="presParOf" srcId="{7DE0DA8C-1739-4007-B739-B497F6AE1A8F}" destId="{11C89E72-9C2E-418E-B75A-34D76EF32EFA}" srcOrd="1" destOrd="0" presId="urn:microsoft.com/office/officeart/2018/2/layout/IconCircleList"/>
    <dgm:cxn modelId="{3C80A056-84F3-435E-9D8B-5D3135CFE663}" type="presParOf" srcId="{7DE0DA8C-1739-4007-B739-B497F6AE1A8F}" destId="{70916025-10C7-4247-881A-988E2239F012}" srcOrd="2" destOrd="0" presId="urn:microsoft.com/office/officeart/2018/2/layout/IconCircleList"/>
    <dgm:cxn modelId="{CB1F5D9A-25B6-4CFC-B387-E516F3CFA5AE}" type="presParOf" srcId="{7DE0DA8C-1739-4007-B739-B497F6AE1A8F}" destId="{6F8C4F9E-B6AD-45C9-AB93-98ABB157B8C0}" srcOrd="3" destOrd="0" presId="urn:microsoft.com/office/officeart/2018/2/layout/IconCircleList"/>
    <dgm:cxn modelId="{00248976-DFA7-47DC-B19A-E1A9E659C603}" type="presParOf" srcId="{8CFD19EF-D65D-44E8-9CE0-2B8B0B4F4769}" destId="{F30AB7EE-22EB-4246-B40E-0C1F0BF6B05C}" srcOrd="9" destOrd="0" presId="urn:microsoft.com/office/officeart/2018/2/layout/IconCircleList"/>
    <dgm:cxn modelId="{0806A274-A715-4B57-B508-7C894292A635}" type="presParOf" srcId="{8CFD19EF-D65D-44E8-9CE0-2B8B0B4F4769}" destId="{7429B5C0-A76C-4457-8F47-4C0528B8C013}" srcOrd="10" destOrd="0" presId="urn:microsoft.com/office/officeart/2018/2/layout/IconCircleList"/>
    <dgm:cxn modelId="{0660A1D0-5044-4A6B-8EC3-E02541EB259B}" type="presParOf" srcId="{7429B5C0-A76C-4457-8F47-4C0528B8C013}" destId="{A3919B54-EFBC-4B7A-8D41-C655B381375B}" srcOrd="0" destOrd="0" presId="urn:microsoft.com/office/officeart/2018/2/layout/IconCircleList"/>
    <dgm:cxn modelId="{948814FE-245C-4B25-BE16-BC1D87B38C96}" type="presParOf" srcId="{7429B5C0-A76C-4457-8F47-4C0528B8C013}" destId="{8993D85C-8E9B-4884-A096-3BB7C0A47D7C}" srcOrd="1" destOrd="0" presId="urn:microsoft.com/office/officeart/2018/2/layout/IconCircleList"/>
    <dgm:cxn modelId="{80B98416-5BD8-42F1-9E63-80FE6672CFA9}" type="presParOf" srcId="{7429B5C0-A76C-4457-8F47-4C0528B8C013}" destId="{809FB0DD-2017-45B9-BF41-CAC7C541481C}" srcOrd="2" destOrd="0" presId="urn:microsoft.com/office/officeart/2018/2/layout/IconCircleList"/>
    <dgm:cxn modelId="{6D5FA6B8-923D-43EE-A8BC-81283A96BA35}" type="presParOf" srcId="{7429B5C0-A76C-4457-8F47-4C0528B8C013}" destId="{70EC05DA-ECEB-4B7D-A9CA-F0E15CB798FE}" srcOrd="3" destOrd="0" presId="urn:microsoft.com/office/officeart/2018/2/layout/IconCircleList"/>
    <dgm:cxn modelId="{2971C279-B4A8-4090-A7F4-7233D95DA33D}" type="presParOf" srcId="{8CFD19EF-D65D-44E8-9CE0-2B8B0B4F4769}" destId="{7A28400B-3B6B-487B-949D-22FF72FCA87B}" srcOrd="11" destOrd="0" presId="urn:microsoft.com/office/officeart/2018/2/layout/IconCircleList"/>
    <dgm:cxn modelId="{D9527AB7-2636-4594-A022-1A5634E71426}" type="presParOf" srcId="{8CFD19EF-D65D-44E8-9CE0-2B8B0B4F4769}" destId="{899F9E2B-D6CF-465D-B4CC-B09183061F1D}" srcOrd="12" destOrd="0" presId="urn:microsoft.com/office/officeart/2018/2/layout/IconCircleList"/>
    <dgm:cxn modelId="{2E67761B-17E2-4B4A-B205-91D9444CF835}" type="presParOf" srcId="{899F9E2B-D6CF-465D-B4CC-B09183061F1D}" destId="{6C61D508-D729-4FF3-8199-78E9EECFC8B6}" srcOrd="0" destOrd="0" presId="urn:microsoft.com/office/officeart/2018/2/layout/IconCircleList"/>
    <dgm:cxn modelId="{7CE33781-5DBB-49ED-9802-CE00B665D83E}" type="presParOf" srcId="{899F9E2B-D6CF-465D-B4CC-B09183061F1D}" destId="{EC2056D1-4B90-4A0C-BCBD-EFB14EE74999}" srcOrd="1" destOrd="0" presId="urn:microsoft.com/office/officeart/2018/2/layout/IconCircleList"/>
    <dgm:cxn modelId="{7A5B8A84-BB11-491B-9D82-56D0AC582E19}" type="presParOf" srcId="{899F9E2B-D6CF-465D-B4CC-B09183061F1D}" destId="{01387986-EE51-45A8-8B19-E7C40F1BF551}" srcOrd="2" destOrd="0" presId="urn:microsoft.com/office/officeart/2018/2/layout/IconCircleList"/>
    <dgm:cxn modelId="{003FAC07-767D-4594-8A32-01ADC3A560D2}" type="presParOf" srcId="{899F9E2B-D6CF-465D-B4CC-B09183061F1D}" destId="{AECFF641-ACC4-4DF9-821F-86DCA7478D5C}" srcOrd="3" destOrd="0" presId="urn:microsoft.com/office/officeart/2018/2/layout/IconCircleList"/>
    <dgm:cxn modelId="{02546792-E749-4FA8-BE4D-A895631A3253}" type="presParOf" srcId="{8CFD19EF-D65D-44E8-9CE0-2B8B0B4F4769}" destId="{430AADDB-FDA3-4B05-ACBD-677A103A56B2}" srcOrd="13" destOrd="0" presId="urn:microsoft.com/office/officeart/2018/2/layout/IconCircleList"/>
    <dgm:cxn modelId="{09268CEA-69DA-46D9-8219-5735BD3C709F}" type="presParOf" srcId="{8CFD19EF-D65D-44E8-9CE0-2B8B0B4F4769}" destId="{07562E86-BBC4-4ACA-A92E-5CC119AC1836}" srcOrd="14" destOrd="0" presId="urn:microsoft.com/office/officeart/2018/2/layout/IconCircleList"/>
    <dgm:cxn modelId="{FE85C29E-1124-4CCB-9763-3E313D7802C2}" type="presParOf" srcId="{07562E86-BBC4-4ACA-A92E-5CC119AC1836}" destId="{1833F14D-B041-42E6-8C68-2F243E165D87}" srcOrd="0" destOrd="0" presId="urn:microsoft.com/office/officeart/2018/2/layout/IconCircleList"/>
    <dgm:cxn modelId="{7803257B-01A3-4FD8-AC56-9B906C5CF009}" type="presParOf" srcId="{07562E86-BBC4-4ACA-A92E-5CC119AC1836}" destId="{08B17402-4605-4A27-AFD6-F8697A3606D3}" srcOrd="1" destOrd="0" presId="urn:microsoft.com/office/officeart/2018/2/layout/IconCircleList"/>
    <dgm:cxn modelId="{B2652CBE-97B0-4D54-B862-ED49479022B3}" type="presParOf" srcId="{07562E86-BBC4-4ACA-A92E-5CC119AC1836}" destId="{BA7CB379-A114-446C-84D7-5823A2EB8C26}" srcOrd="2" destOrd="0" presId="urn:microsoft.com/office/officeart/2018/2/layout/IconCircleList"/>
    <dgm:cxn modelId="{4AEFB4EF-9ED7-4925-A072-0B4D4B01CDE0}" type="presParOf" srcId="{07562E86-BBC4-4ACA-A92E-5CC119AC1836}" destId="{344D1E12-E6C4-49E5-B7B1-C97CAAE5C96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31239E-BB60-4398-BCEB-30DB1D77727B}" type="doc">
      <dgm:prSet loTypeId="urn:microsoft.com/office/officeart/2005/8/layout/vList2" loCatId="list" qsTypeId="urn:microsoft.com/office/officeart/2005/8/quickstyle/simple2" qsCatId="simple" csTypeId="urn:microsoft.com/office/officeart/2005/8/colors/accent2_2" csCatId="accent2" phldr="1"/>
      <dgm:spPr/>
    </dgm:pt>
    <dgm:pt modelId="{7FBD236E-9601-4D4A-91AC-D4F8A5E9EFF0}">
      <dgm:prSet phldrT="[Text]"/>
      <dgm:spPr/>
      <dgm:t>
        <a:bodyPr/>
        <a:lstStyle/>
        <a:p>
          <a:r>
            <a:rPr lang="en-US" dirty="0"/>
            <a:t>Mutual Respect</a:t>
          </a:r>
        </a:p>
      </dgm:t>
    </dgm:pt>
    <dgm:pt modelId="{658D52A2-FB11-40B9-9E4C-8DC86B13339E}" type="parTrans" cxnId="{1F9AAD7B-3F58-4D45-881B-7D08D04BAD0A}">
      <dgm:prSet/>
      <dgm:spPr/>
      <dgm:t>
        <a:bodyPr/>
        <a:lstStyle/>
        <a:p>
          <a:endParaRPr lang="en-US"/>
        </a:p>
      </dgm:t>
    </dgm:pt>
    <dgm:pt modelId="{36173A27-064C-4C13-BF04-8BEAA4679E19}" type="sibTrans" cxnId="{1F9AAD7B-3F58-4D45-881B-7D08D04BAD0A}">
      <dgm:prSet/>
      <dgm:spPr/>
      <dgm:t>
        <a:bodyPr/>
        <a:lstStyle/>
        <a:p>
          <a:endParaRPr lang="en-US"/>
        </a:p>
      </dgm:t>
    </dgm:pt>
    <dgm:pt modelId="{4007F0FD-C1F5-4775-AFE8-32A235A94930}">
      <dgm:prSet phldrT="[Text]"/>
      <dgm:spPr/>
      <dgm:t>
        <a:bodyPr/>
        <a:lstStyle/>
        <a:p>
          <a:r>
            <a:rPr lang="en-US" dirty="0"/>
            <a:t>Joint Problem Solving</a:t>
          </a:r>
        </a:p>
      </dgm:t>
    </dgm:pt>
    <dgm:pt modelId="{D20008C8-6CAC-4619-B2D7-3B5E7CD0D9A8}" type="parTrans" cxnId="{9E009AED-C6B0-49FE-9474-83A29E603CF8}">
      <dgm:prSet/>
      <dgm:spPr/>
      <dgm:t>
        <a:bodyPr/>
        <a:lstStyle/>
        <a:p>
          <a:endParaRPr lang="en-US"/>
        </a:p>
      </dgm:t>
    </dgm:pt>
    <dgm:pt modelId="{F8FB56E4-91D8-42B5-B5B2-E7CF7D3DB0DA}" type="sibTrans" cxnId="{9E009AED-C6B0-49FE-9474-83A29E603CF8}">
      <dgm:prSet/>
      <dgm:spPr/>
      <dgm:t>
        <a:bodyPr/>
        <a:lstStyle/>
        <a:p>
          <a:endParaRPr lang="en-US"/>
        </a:p>
      </dgm:t>
    </dgm:pt>
    <dgm:pt modelId="{38F75A27-255D-4794-902D-D7F4671407DD}">
      <dgm:prSet phldrT="[Text]"/>
      <dgm:spPr/>
      <dgm:t>
        <a:bodyPr/>
        <a:lstStyle/>
        <a:p>
          <a:r>
            <a:rPr lang="en-US" dirty="0"/>
            <a:t>Open Communication</a:t>
          </a:r>
        </a:p>
      </dgm:t>
    </dgm:pt>
    <dgm:pt modelId="{3F998E02-5E9B-43E0-9A32-955626FBD141}" type="parTrans" cxnId="{01C1D967-07A8-4DFE-9A5F-ADE45D297573}">
      <dgm:prSet/>
      <dgm:spPr/>
      <dgm:t>
        <a:bodyPr/>
        <a:lstStyle/>
        <a:p>
          <a:endParaRPr lang="en-US"/>
        </a:p>
      </dgm:t>
    </dgm:pt>
    <dgm:pt modelId="{205AF4AC-1CEB-442D-B034-8E396BC1383A}" type="sibTrans" cxnId="{01C1D967-07A8-4DFE-9A5F-ADE45D297573}">
      <dgm:prSet/>
      <dgm:spPr/>
      <dgm:t>
        <a:bodyPr/>
        <a:lstStyle/>
        <a:p>
          <a:endParaRPr lang="en-US"/>
        </a:p>
      </dgm:t>
    </dgm:pt>
    <dgm:pt modelId="{A4DDC315-B57F-4E9E-A936-6B10B74EC4BE}" type="pres">
      <dgm:prSet presAssocID="{8531239E-BB60-4398-BCEB-30DB1D77727B}" presName="linear" presStyleCnt="0">
        <dgm:presLayoutVars>
          <dgm:animLvl val="lvl"/>
          <dgm:resizeHandles val="exact"/>
        </dgm:presLayoutVars>
      </dgm:prSet>
      <dgm:spPr/>
    </dgm:pt>
    <dgm:pt modelId="{DC6D8CC0-10E3-4E7F-B021-1124AE4CAEF7}" type="pres">
      <dgm:prSet presAssocID="{7FBD236E-9601-4D4A-91AC-D4F8A5E9EFF0}" presName="parentText" presStyleLbl="node1" presStyleIdx="0" presStyleCnt="3">
        <dgm:presLayoutVars>
          <dgm:chMax val="0"/>
          <dgm:bulletEnabled val="1"/>
        </dgm:presLayoutVars>
      </dgm:prSet>
      <dgm:spPr/>
    </dgm:pt>
    <dgm:pt modelId="{59EF3E69-C6EA-4B8E-BC20-D273A0EFCB41}" type="pres">
      <dgm:prSet presAssocID="{36173A27-064C-4C13-BF04-8BEAA4679E19}" presName="spacer" presStyleCnt="0"/>
      <dgm:spPr/>
    </dgm:pt>
    <dgm:pt modelId="{456C825A-5DE7-4686-B76B-B16A86D0249A}" type="pres">
      <dgm:prSet presAssocID="{4007F0FD-C1F5-4775-AFE8-32A235A94930}" presName="parentText" presStyleLbl="node1" presStyleIdx="1" presStyleCnt="3">
        <dgm:presLayoutVars>
          <dgm:chMax val="0"/>
          <dgm:bulletEnabled val="1"/>
        </dgm:presLayoutVars>
      </dgm:prSet>
      <dgm:spPr/>
    </dgm:pt>
    <dgm:pt modelId="{231DABCD-3A71-48A2-A7A6-5C937F56774A}" type="pres">
      <dgm:prSet presAssocID="{F8FB56E4-91D8-42B5-B5B2-E7CF7D3DB0DA}" presName="spacer" presStyleCnt="0"/>
      <dgm:spPr/>
    </dgm:pt>
    <dgm:pt modelId="{B1CD2F66-5AD4-4066-AD52-A727B557C8DE}" type="pres">
      <dgm:prSet presAssocID="{38F75A27-255D-4794-902D-D7F4671407DD}" presName="parentText" presStyleLbl="node1" presStyleIdx="2" presStyleCnt="3">
        <dgm:presLayoutVars>
          <dgm:chMax val="0"/>
          <dgm:bulletEnabled val="1"/>
        </dgm:presLayoutVars>
      </dgm:prSet>
      <dgm:spPr/>
    </dgm:pt>
  </dgm:ptLst>
  <dgm:cxnLst>
    <dgm:cxn modelId="{0E4F4503-F5C8-4764-9E7D-CC1CB507A594}" type="presOf" srcId="{38F75A27-255D-4794-902D-D7F4671407DD}" destId="{B1CD2F66-5AD4-4066-AD52-A727B557C8DE}" srcOrd="0" destOrd="0" presId="urn:microsoft.com/office/officeart/2005/8/layout/vList2"/>
    <dgm:cxn modelId="{01C1D967-07A8-4DFE-9A5F-ADE45D297573}" srcId="{8531239E-BB60-4398-BCEB-30DB1D77727B}" destId="{38F75A27-255D-4794-902D-D7F4671407DD}" srcOrd="2" destOrd="0" parTransId="{3F998E02-5E9B-43E0-9A32-955626FBD141}" sibTransId="{205AF4AC-1CEB-442D-B034-8E396BC1383A}"/>
    <dgm:cxn modelId="{1F9AAD7B-3F58-4D45-881B-7D08D04BAD0A}" srcId="{8531239E-BB60-4398-BCEB-30DB1D77727B}" destId="{7FBD236E-9601-4D4A-91AC-D4F8A5E9EFF0}" srcOrd="0" destOrd="0" parTransId="{658D52A2-FB11-40B9-9E4C-8DC86B13339E}" sibTransId="{36173A27-064C-4C13-BF04-8BEAA4679E19}"/>
    <dgm:cxn modelId="{2BA7F280-3B1F-4D8F-90D1-3C5BF18E323E}" type="presOf" srcId="{8531239E-BB60-4398-BCEB-30DB1D77727B}" destId="{A4DDC315-B57F-4E9E-A936-6B10B74EC4BE}" srcOrd="0" destOrd="0" presId="urn:microsoft.com/office/officeart/2005/8/layout/vList2"/>
    <dgm:cxn modelId="{C162F2C2-0797-4676-BAD5-983D4C1B5E56}" type="presOf" srcId="{4007F0FD-C1F5-4775-AFE8-32A235A94930}" destId="{456C825A-5DE7-4686-B76B-B16A86D0249A}" srcOrd="0" destOrd="0" presId="urn:microsoft.com/office/officeart/2005/8/layout/vList2"/>
    <dgm:cxn modelId="{9E009AED-C6B0-49FE-9474-83A29E603CF8}" srcId="{8531239E-BB60-4398-BCEB-30DB1D77727B}" destId="{4007F0FD-C1F5-4775-AFE8-32A235A94930}" srcOrd="1" destOrd="0" parTransId="{D20008C8-6CAC-4619-B2D7-3B5E7CD0D9A8}" sibTransId="{F8FB56E4-91D8-42B5-B5B2-E7CF7D3DB0DA}"/>
    <dgm:cxn modelId="{CF24F3F4-A52F-4A95-8095-BA4C4C3275DB}" type="presOf" srcId="{7FBD236E-9601-4D4A-91AC-D4F8A5E9EFF0}" destId="{DC6D8CC0-10E3-4E7F-B021-1124AE4CAEF7}" srcOrd="0" destOrd="0" presId="urn:microsoft.com/office/officeart/2005/8/layout/vList2"/>
    <dgm:cxn modelId="{98C26670-A824-4710-B05E-7A83A2135751}" type="presParOf" srcId="{A4DDC315-B57F-4E9E-A936-6B10B74EC4BE}" destId="{DC6D8CC0-10E3-4E7F-B021-1124AE4CAEF7}" srcOrd="0" destOrd="0" presId="urn:microsoft.com/office/officeart/2005/8/layout/vList2"/>
    <dgm:cxn modelId="{64B0CF2F-3E0A-478A-9594-9C563CE01507}" type="presParOf" srcId="{A4DDC315-B57F-4E9E-A936-6B10B74EC4BE}" destId="{59EF3E69-C6EA-4B8E-BC20-D273A0EFCB41}" srcOrd="1" destOrd="0" presId="urn:microsoft.com/office/officeart/2005/8/layout/vList2"/>
    <dgm:cxn modelId="{19F6FCC1-FF94-46DC-A4F7-2D3F47D00636}" type="presParOf" srcId="{A4DDC315-B57F-4E9E-A936-6B10B74EC4BE}" destId="{456C825A-5DE7-4686-B76B-B16A86D0249A}" srcOrd="2" destOrd="0" presId="urn:microsoft.com/office/officeart/2005/8/layout/vList2"/>
    <dgm:cxn modelId="{A1B441DA-6BA9-4AB5-9C19-8502AD08F5A2}" type="presParOf" srcId="{A4DDC315-B57F-4E9E-A936-6B10B74EC4BE}" destId="{231DABCD-3A71-48A2-A7A6-5C937F56774A}" srcOrd="3" destOrd="0" presId="urn:microsoft.com/office/officeart/2005/8/layout/vList2"/>
    <dgm:cxn modelId="{A3FCA24D-7239-4660-9080-3035B9B58155}" type="presParOf" srcId="{A4DDC315-B57F-4E9E-A936-6B10B74EC4BE}" destId="{B1CD2F66-5AD4-4066-AD52-A727B557C8D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39CBCB-D1F7-4395-BD8E-0BBA86C0636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12639B11-622F-447C-9D92-A988C92F21DC}">
      <dgm:prSet phldrT="[Text]"/>
      <dgm:spPr/>
      <dgm:t>
        <a:bodyPr/>
        <a:lstStyle/>
        <a:p>
          <a:r>
            <a:rPr lang="en-US" b="1" dirty="0">
              <a:latin typeface="+mn-lt"/>
            </a:rPr>
            <a:t>Community Action Plans</a:t>
          </a:r>
          <a:endParaRPr lang="en-US" dirty="0"/>
        </a:p>
      </dgm:t>
    </dgm:pt>
    <dgm:pt modelId="{7DD5AC72-676D-4C2F-90D2-AC6129DBDEC1}" type="parTrans" cxnId="{71FD3496-3BBE-4CD4-A563-6EB74325AC9F}">
      <dgm:prSet/>
      <dgm:spPr/>
      <dgm:t>
        <a:bodyPr/>
        <a:lstStyle/>
        <a:p>
          <a:endParaRPr lang="en-US"/>
        </a:p>
      </dgm:t>
    </dgm:pt>
    <dgm:pt modelId="{CCE31C6B-C493-4190-BCF1-13CA9C752EEC}" type="sibTrans" cxnId="{71FD3496-3BBE-4CD4-A563-6EB74325AC9F}">
      <dgm:prSet/>
      <dgm:spPr/>
      <dgm:t>
        <a:bodyPr/>
        <a:lstStyle/>
        <a:p>
          <a:endParaRPr lang="en-US"/>
        </a:p>
      </dgm:t>
    </dgm:pt>
    <dgm:pt modelId="{930F9036-CDE4-4731-9740-58F91DB5026E}">
      <dgm:prSet/>
      <dgm:spPr/>
      <dgm:t>
        <a:bodyPr/>
        <a:lstStyle/>
        <a:p>
          <a:r>
            <a:rPr lang="en-US" b="1">
              <a:latin typeface="+mn-lt"/>
            </a:rPr>
            <a:t>Contracts</a:t>
          </a:r>
          <a:endParaRPr lang="en-US" b="1" dirty="0">
            <a:latin typeface="+mn-lt"/>
          </a:endParaRPr>
        </a:p>
      </dgm:t>
    </dgm:pt>
    <dgm:pt modelId="{500DE901-6751-4867-9DD8-8BAD85D17ECF}" type="parTrans" cxnId="{A99B803A-E0B1-4873-8688-E1B47646CDE2}">
      <dgm:prSet/>
      <dgm:spPr/>
      <dgm:t>
        <a:bodyPr/>
        <a:lstStyle/>
        <a:p>
          <a:endParaRPr lang="en-US"/>
        </a:p>
      </dgm:t>
    </dgm:pt>
    <dgm:pt modelId="{D1EA1594-4990-4657-A2FE-7E9C5FDA64AC}" type="sibTrans" cxnId="{A99B803A-E0B1-4873-8688-E1B47646CDE2}">
      <dgm:prSet/>
      <dgm:spPr/>
      <dgm:t>
        <a:bodyPr/>
        <a:lstStyle/>
        <a:p>
          <a:endParaRPr lang="en-US"/>
        </a:p>
      </dgm:t>
    </dgm:pt>
    <dgm:pt modelId="{2FDB44A5-4963-4102-A345-EEFF861225E8}">
      <dgm:prSet/>
      <dgm:spPr/>
      <dgm:t>
        <a:bodyPr/>
        <a:lstStyle/>
        <a:p>
          <a:r>
            <a:rPr lang="en-US" b="1">
              <a:latin typeface="+mn-lt"/>
            </a:rPr>
            <a:t>Community Needs Assessments</a:t>
          </a:r>
          <a:endParaRPr lang="en-US" b="1" dirty="0">
            <a:latin typeface="+mn-lt"/>
          </a:endParaRPr>
        </a:p>
      </dgm:t>
    </dgm:pt>
    <dgm:pt modelId="{C726EF22-F46B-4608-94D9-7896513209C7}" type="parTrans" cxnId="{45F2B139-27D3-4E5E-89B2-2310FCBB7480}">
      <dgm:prSet/>
      <dgm:spPr/>
      <dgm:t>
        <a:bodyPr/>
        <a:lstStyle/>
        <a:p>
          <a:endParaRPr lang="en-US"/>
        </a:p>
      </dgm:t>
    </dgm:pt>
    <dgm:pt modelId="{317D82B9-95D8-4E11-89F6-EA6445B61D3F}" type="sibTrans" cxnId="{45F2B139-27D3-4E5E-89B2-2310FCBB7480}">
      <dgm:prSet/>
      <dgm:spPr/>
      <dgm:t>
        <a:bodyPr/>
        <a:lstStyle/>
        <a:p>
          <a:endParaRPr lang="en-US"/>
        </a:p>
      </dgm:t>
    </dgm:pt>
    <dgm:pt modelId="{F2DBA166-21E3-41F4-8558-E12C6AA24DC9}">
      <dgm:prSet/>
      <dgm:spPr/>
      <dgm:t>
        <a:bodyPr/>
        <a:lstStyle/>
        <a:p>
          <a:r>
            <a:rPr lang="en-US" b="1">
              <a:latin typeface="+mn-lt"/>
            </a:rPr>
            <a:t>Service delivery systems</a:t>
          </a:r>
          <a:endParaRPr lang="en-US" b="1" dirty="0">
            <a:latin typeface="+mn-lt"/>
          </a:endParaRPr>
        </a:p>
      </dgm:t>
    </dgm:pt>
    <dgm:pt modelId="{2EC00E00-2894-4242-B500-47CC568E9B52}" type="parTrans" cxnId="{D60FA3BC-7464-46FA-B24B-722277C2D9B6}">
      <dgm:prSet/>
      <dgm:spPr/>
      <dgm:t>
        <a:bodyPr/>
        <a:lstStyle/>
        <a:p>
          <a:endParaRPr lang="en-US"/>
        </a:p>
      </dgm:t>
    </dgm:pt>
    <dgm:pt modelId="{2825220A-9DE0-4627-8EED-28F36E5C9F62}" type="sibTrans" cxnId="{D60FA3BC-7464-46FA-B24B-722277C2D9B6}">
      <dgm:prSet/>
      <dgm:spPr/>
      <dgm:t>
        <a:bodyPr/>
        <a:lstStyle/>
        <a:p>
          <a:endParaRPr lang="en-US"/>
        </a:p>
      </dgm:t>
    </dgm:pt>
    <dgm:pt modelId="{5E821F64-3E87-49FE-B317-DD5C796F66C3}">
      <dgm:prSet/>
      <dgm:spPr/>
      <dgm:t>
        <a:bodyPr/>
        <a:lstStyle/>
        <a:p>
          <a:r>
            <a:rPr lang="en-US" b="1">
              <a:latin typeface="+mn-lt"/>
            </a:rPr>
            <a:t>Administration, management, and financial systems</a:t>
          </a:r>
          <a:endParaRPr lang="en-US" b="1" dirty="0">
            <a:latin typeface="+mn-lt"/>
          </a:endParaRPr>
        </a:p>
      </dgm:t>
    </dgm:pt>
    <dgm:pt modelId="{3F86BF2A-E772-4D39-BAD1-DE1BCBBB40A8}" type="parTrans" cxnId="{EB99D2CB-A7F7-4E84-A6D3-39A456DA6994}">
      <dgm:prSet/>
      <dgm:spPr/>
      <dgm:t>
        <a:bodyPr/>
        <a:lstStyle/>
        <a:p>
          <a:endParaRPr lang="en-US"/>
        </a:p>
      </dgm:t>
    </dgm:pt>
    <dgm:pt modelId="{FCEEF576-07A2-40FF-B554-EF4A12B589D2}" type="sibTrans" cxnId="{EB99D2CB-A7F7-4E84-A6D3-39A456DA6994}">
      <dgm:prSet/>
      <dgm:spPr/>
      <dgm:t>
        <a:bodyPr/>
        <a:lstStyle/>
        <a:p>
          <a:endParaRPr lang="en-US"/>
        </a:p>
      </dgm:t>
    </dgm:pt>
    <dgm:pt modelId="{F51593AE-77D9-428A-B247-193FAFF3A8E9}">
      <dgm:prSet/>
      <dgm:spPr/>
      <dgm:t>
        <a:bodyPr/>
        <a:lstStyle/>
        <a:p>
          <a:r>
            <a:rPr lang="en-US" b="1">
              <a:latin typeface="+mn-lt"/>
            </a:rPr>
            <a:t>Strategic plans</a:t>
          </a:r>
          <a:endParaRPr lang="en-US" b="1" dirty="0">
            <a:latin typeface="+mn-lt"/>
          </a:endParaRPr>
        </a:p>
      </dgm:t>
    </dgm:pt>
    <dgm:pt modelId="{5E339968-2D68-42FF-B806-74701221AC60}" type="parTrans" cxnId="{329FEA64-33E8-4D36-816A-492F4AE13667}">
      <dgm:prSet/>
      <dgm:spPr/>
      <dgm:t>
        <a:bodyPr/>
        <a:lstStyle/>
        <a:p>
          <a:endParaRPr lang="en-US"/>
        </a:p>
      </dgm:t>
    </dgm:pt>
    <dgm:pt modelId="{706A0FA2-5A23-4F85-92BE-B3F7B181D270}" type="sibTrans" cxnId="{329FEA64-33E8-4D36-816A-492F4AE13667}">
      <dgm:prSet/>
      <dgm:spPr/>
      <dgm:t>
        <a:bodyPr/>
        <a:lstStyle/>
        <a:p>
          <a:endParaRPr lang="en-US"/>
        </a:p>
      </dgm:t>
    </dgm:pt>
    <dgm:pt modelId="{2F510D2B-6FE8-4D4D-8A3B-BF498CCD0D07}">
      <dgm:prSet/>
      <dgm:spPr/>
      <dgm:t>
        <a:bodyPr/>
        <a:lstStyle/>
        <a:p>
          <a:r>
            <a:rPr lang="en-US" b="1">
              <a:latin typeface="+mn-lt"/>
            </a:rPr>
            <a:t>Board and governance systems</a:t>
          </a:r>
          <a:endParaRPr lang="en-US" b="1" dirty="0">
            <a:latin typeface="+mn-lt"/>
          </a:endParaRPr>
        </a:p>
      </dgm:t>
    </dgm:pt>
    <dgm:pt modelId="{8084E117-9F6A-4789-9F48-39784C488302}" type="parTrans" cxnId="{BEAE66F5-579F-43F3-8D0E-0A0DE627715B}">
      <dgm:prSet/>
      <dgm:spPr/>
      <dgm:t>
        <a:bodyPr/>
        <a:lstStyle/>
        <a:p>
          <a:endParaRPr lang="en-US"/>
        </a:p>
      </dgm:t>
    </dgm:pt>
    <dgm:pt modelId="{95C73DB0-34F9-4EFA-9F18-1F79280B74BD}" type="sibTrans" cxnId="{BEAE66F5-579F-43F3-8D0E-0A0DE627715B}">
      <dgm:prSet/>
      <dgm:spPr/>
      <dgm:t>
        <a:bodyPr/>
        <a:lstStyle/>
        <a:p>
          <a:endParaRPr lang="en-US"/>
        </a:p>
      </dgm:t>
    </dgm:pt>
    <dgm:pt modelId="{5E462420-A213-4D76-9A2A-5B37408F0E55}">
      <dgm:prSet/>
      <dgm:spPr/>
      <dgm:t>
        <a:bodyPr/>
        <a:lstStyle/>
        <a:p>
          <a:r>
            <a:rPr lang="en-US" b="1">
              <a:latin typeface="+mn-lt"/>
            </a:rPr>
            <a:t>ROMA implementation </a:t>
          </a:r>
          <a:endParaRPr lang="en-US" b="1" dirty="0">
            <a:latin typeface="+mn-lt"/>
          </a:endParaRPr>
        </a:p>
      </dgm:t>
    </dgm:pt>
    <dgm:pt modelId="{99418CFA-BE3A-4965-94D0-0E00410E4B98}" type="parTrans" cxnId="{ECB6FE24-65BA-4A4A-BA61-B6172BCDBBA7}">
      <dgm:prSet/>
      <dgm:spPr/>
      <dgm:t>
        <a:bodyPr/>
        <a:lstStyle/>
        <a:p>
          <a:endParaRPr lang="en-US"/>
        </a:p>
      </dgm:t>
    </dgm:pt>
    <dgm:pt modelId="{43DDEDB9-5E3E-447D-95BA-D2048085A326}" type="sibTrans" cxnId="{ECB6FE24-65BA-4A4A-BA61-B6172BCDBBA7}">
      <dgm:prSet/>
      <dgm:spPr/>
      <dgm:t>
        <a:bodyPr/>
        <a:lstStyle/>
        <a:p>
          <a:endParaRPr lang="en-US"/>
        </a:p>
      </dgm:t>
    </dgm:pt>
    <dgm:pt modelId="{E3B3EE03-8A6A-44A0-AE65-C2A3FC9500F2}">
      <dgm:prSet/>
      <dgm:spPr/>
      <dgm:t>
        <a:bodyPr/>
        <a:lstStyle/>
        <a:p>
          <a:r>
            <a:rPr lang="en-US" b="1" dirty="0">
              <a:latin typeface="+mn-lt"/>
            </a:rPr>
            <a:t>CSBG Organizational Standards</a:t>
          </a:r>
          <a:br>
            <a:rPr lang="en-US" b="1" dirty="0">
              <a:latin typeface="+mn-lt"/>
            </a:rPr>
          </a:br>
          <a:r>
            <a:rPr lang="en-US" b="1" dirty="0">
              <a:latin typeface="+mn-lt"/>
            </a:rPr>
            <a:t>(58)</a:t>
          </a:r>
        </a:p>
      </dgm:t>
    </dgm:pt>
    <dgm:pt modelId="{60F21FDD-85F9-4A04-A4B8-C6A1F3DC0188}" type="parTrans" cxnId="{3EF0D4B8-4108-4743-BCD2-14BF65BE9971}">
      <dgm:prSet/>
      <dgm:spPr/>
      <dgm:t>
        <a:bodyPr/>
        <a:lstStyle/>
        <a:p>
          <a:endParaRPr lang="en-US"/>
        </a:p>
      </dgm:t>
    </dgm:pt>
    <dgm:pt modelId="{0C419ACD-2950-4595-932A-CA598142DF11}" type="sibTrans" cxnId="{3EF0D4B8-4108-4743-BCD2-14BF65BE9971}">
      <dgm:prSet/>
      <dgm:spPr/>
      <dgm:t>
        <a:bodyPr/>
        <a:lstStyle/>
        <a:p>
          <a:endParaRPr lang="en-US"/>
        </a:p>
      </dgm:t>
    </dgm:pt>
    <dgm:pt modelId="{18BFAC54-FEBD-4D8E-8613-5071EA531CF7}" type="pres">
      <dgm:prSet presAssocID="{3039CBCB-D1F7-4395-BD8E-0BBA86C06366}" presName="Name0" presStyleCnt="0">
        <dgm:presLayoutVars>
          <dgm:dir/>
          <dgm:resizeHandles val="exact"/>
        </dgm:presLayoutVars>
      </dgm:prSet>
      <dgm:spPr/>
    </dgm:pt>
    <dgm:pt modelId="{48F597C1-8D58-4A10-8070-9835B04BC8A5}" type="pres">
      <dgm:prSet presAssocID="{12639B11-622F-447C-9D92-A988C92F21DC}" presName="Name5" presStyleLbl="vennNode1" presStyleIdx="0" presStyleCnt="9">
        <dgm:presLayoutVars>
          <dgm:bulletEnabled val="1"/>
        </dgm:presLayoutVars>
      </dgm:prSet>
      <dgm:spPr/>
    </dgm:pt>
    <dgm:pt modelId="{014BB3B5-5112-4243-A271-A1036F5FCEBB}" type="pres">
      <dgm:prSet presAssocID="{CCE31C6B-C493-4190-BCF1-13CA9C752EEC}" presName="space" presStyleCnt="0"/>
      <dgm:spPr/>
    </dgm:pt>
    <dgm:pt modelId="{B0407CE1-07CA-40D6-93E3-E781DFBB31BF}" type="pres">
      <dgm:prSet presAssocID="{930F9036-CDE4-4731-9740-58F91DB5026E}" presName="Name5" presStyleLbl="vennNode1" presStyleIdx="1" presStyleCnt="9">
        <dgm:presLayoutVars>
          <dgm:bulletEnabled val="1"/>
        </dgm:presLayoutVars>
      </dgm:prSet>
      <dgm:spPr/>
    </dgm:pt>
    <dgm:pt modelId="{A14330EE-0F37-4212-BAD6-8AF9108D9C71}" type="pres">
      <dgm:prSet presAssocID="{D1EA1594-4990-4657-A2FE-7E9C5FDA64AC}" presName="space" presStyleCnt="0"/>
      <dgm:spPr/>
    </dgm:pt>
    <dgm:pt modelId="{4DF8F670-6A35-4032-98E6-412729C242E1}" type="pres">
      <dgm:prSet presAssocID="{2FDB44A5-4963-4102-A345-EEFF861225E8}" presName="Name5" presStyleLbl="vennNode1" presStyleIdx="2" presStyleCnt="9">
        <dgm:presLayoutVars>
          <dgm:bulletEnabled val="1"/>
        </dgm:presLayoutVars>
      </dgm:prSet>
      <dgm:spPr/>
    </dgm:pt>
    <dgm:pt modelId="{21584063-8002-4FE7-95EA-B7FB82D00513}" type="pres">
      <dgm:prSet presAssocID="{317D82B9-95D8-4E11-89F6-EA6445B61D3F}" presName="space" presStyleCnt="0"/>
      <dgm:spPr/>
    </dgm:pt>
    <dgm:pt modelId="{731BEA0D-85EF-4F5F-A752-53C6EB1BA5AD}" type="pres">
      <dgm:prSet presAssocID="{F2DBA166-21E3-41F4-8558-E12C6AA24DC9}" presName="Name5" presStyleLbl="vennNode1" presStyleIdx="3" presStyleCnt="9">
        <dgm:presLayoutVars>
          <dgm:bulletEnabled val="1"/>
        </dgm:presLayoutVars>
      </dgm:prSet>
      <dgm:spPr/>
    </dgm:pt>
    <dgm:pt modelId="{DD6EE087-957F-457B-A124-18CDE11DB8AA}" type="pres">
      <dgm:prSet presAssocID="{2825220A-9DE0-4627-8EED-28F36E5C9F62}" presName="space" presStyleCnt="0"/>
      <dgm:spPr/>
    </dgm:pt>
    <dgm:pt modelId="{A8EFEFB4-B034-46EC-A852-80E6F63697CF}" type="pres">
      <dgm:prSet presAssocID="{5E821F64-3E87-49FE-B317-DD5C796F66C3}" presName="Name5" presStyleLbl="vennNode1" presStyleIdx="4" presStyleCnt="9">
        <dgm:presLayoutVars>
          <dgm:bulletEnabled val="1"/>
        </dgm:presLayoutVars>
      </dgm:prSet>
      <dgm:spPr/>
    </dgm:pt>
    <dgm:pt modelId="{BCE8C3FF-6E66-4111-8F0F-AB5809647B03}" type="pres">
      <dgm:prSet presAssocID="{FCEEF576-07A2-40FF-B554-EF4A12B589D2}" presName="space" presStyleCnt="0"/>
      <dgm:spPr/>
    </dgm:pt>
    <dgm:pt modelId="{71E0B883-8CC7-46FA-B3DA-E05CFE5E8EB2}" type="pres">
      <dgm:prSet presAssocID="{F51593AE-77D9-428A-B247-193FAFF3A8E9}" presName="Name5" presStyleLbl="vennNode1" presStyleIdx="5" presStyleCnt="9">
        <dgm:presLayoutVars>
          <dgm:bulletEnabled val="1"/>
        </dgm:presLayoutVars>
      </dgm:prSet>
      <dgm:spPr/>
    </dgm:pt>
    <dgm:pt modelId="{1FD63EE2-E34D-4AC4-B4B2-866CC2CEABDF}" type="pres">
      <dgm:prSet presAssocID="{706A0FA2-5A23-4F85-92BE-B3F7B181D270}" presName="space" presStyleCnt="0"/>
      <dgm:spPr/>
    </dgm:pt>
    <dgm:pt modelId="{4902EF53-367D-48C6-A50F-6B2B1E6E15B9}" type="pres">
      <dgm:prSet presAssocID="{2F510D2B-6FE8-4D4D-8A3B-BF498CCD0D07}" presName="Name5" presStyleLbl="vennNode1" presStyleIdx="6" presStyleCnt="9">
        <dgm:presLayoutVars>
          <dgm:bulletEnabled val="1"/>
        </dgm:presLayoutVars>
      </dgm:prSet>
      <dgm:spPr/>
    </dgm:pt>
    <dgm:pt modelId="{43B047CC-15FD-4BC7-B3BC-7B27F7F779FE}" type="pres">
      <dgm:prSet presAssocID="{95C73DB0-34F9-4EFA-9F18-1F79280B74BD}" presName="space" presStyleCnt="0"/>
      <dgm:spPr/>
    </dgm:pt>
    <dgm:pt modelId="{FA3DCA75-B4C1-4774-99D9-F081C66AEA39}" type="pres">
      <dgm:prSet presAssocID="{5E462420-A213-4D76-9A2A-5B37408F0E55}" presName="Name5" presStyleLbl="vennNode1" presStyleIdx="7" presStyleCnt="9">
        <dgm:presLayoutVars>
          <dgm:bulletEnabled val="1"/>
        </dgm:presLayoutVars>
      </dgm:prSet>
      <dgm:spPr/>
    </dgm:pt>
    <dgm:pt modelId="{401B4320-70F1-4E9E-AFE8-74D9E76C9CFE}" type="pres">
      <dgm:prSet presAssocID="{43DDEDB9-5E3E-447D-95BA-D2048085A326}" presName="space" presStyleCnt="0"/>
      <dgm:spPr/>
    </dgm:pt>
    <dgm:pt modelId="{6D8F31AD-F890-4404-870F-7796CC8D5786}" type="pres">
      <dgm:prSet presAssocID="{E3B3EE03-8A6A-44A0-AE65-C2A3FC9500F2}" presName="Name5" presStyleLbl="vennNode1" presStyleIdx="8" presStyleCnt="9">
        <dgm:presLayoutVars>
          <dgm:bulletEnabled val="1"/>
        </dgm:presLayoutVars>
      </dgm:prSet>
      <dgm:spPr/>
    </dgm:pt>
  </dgm:ptLst>
  <dgm:cxnLst>
    <dgm:cxn modelId="{ECB6FE24-65BA-4A4A-BA61-B6172BCDBBA7}" srcId="{3039CBCB-D1F7-4395-BD8E-0BBA86C06366}" destId="{5E462420-A213-4D76-9A2A-5B37408F0E55}" srcOrd="7" destOrd="0" parTransId="{99418CFA-BE3A-4965-94D0-0E00410E4B98}" sibTransId="{43DDEDB9-5E3E-447D-95BA-D2048085A326}"/>
    <dgm:cxn modelId="{45F2B139-27D3-4E5E-89B2-2310FCBB7480}" srcId="{3039CBCB-D1F7-4395-BD8E-0BBA86C06366}" destId="{2FDB44A5-4963-4102-A345-EEFF861225E8}" srcOrd="2" destOrd="0" parTransId="{C726EF22-F46B-4608-94D9-7896513209C7}" sibTransId="{317D82B9-95D8-4E11-89F6-EA6445B61D3F}"/>
    <dgm:cxn modelId="{A99B803A-E0B1-4873-8688-E1B47646CDE2}" srcId="{3039CBCB-D1F7-4395-BD8E-0BBA86C06366}" destId="{930F9036-CDE4-4731-9740-58F91DB5026E}" srcOrd="1" destOrd="0" parTransId="{500DE901-6751-4867-9DD8-8BAD85D17ECF}" sibTransId="{D1EA1594-4990-4657-A2FE-7E9C5FDA64AC}"/>
    <dgm:cxn modelId="{B6E06663-1E54-406A-9711-C035841211F9}" type="presOf" srcId="{5E821F64-3E87-49FE-B317-DD5C796F66C3}" destId="{A8EFEFB4-B034-46EC-A852-80E6F63697CF}" srcOrd="0" destOrd="0" presId="urn:microsoft.com/office/officeart/2005/8/layout/venn3"/>
    <dgm:cxn modelId="{329FEA64-33E8-4D36-816A-492F4AE13667}" srcId="{3039CBCB-D1F7-4395-BD8E-0BBA86C06366}" destId="{F51593AE-77D9-428A-B247-193FAFF3A8E9}" srcOrd="5" destOrd="0" parTransId="{5E339968-2D68-42FF-B806-74701221AC60}" sibTransId="{706A0FA2-5A23-4F85-92BE-B3F7B181D270}"/>
    <dgm:cxn modelId="{0EF87746-9754-4678-AFCA-B368EC3842DC}" type="presOf" srcId="{3039CBCB-D1F7-4395-BD8E-0BBA86C06366}" destId="{18BFAC54-FEBD-4D8E-8613-5071EA531CF7}" srcOrd="0" destOrd="0" presId="urn:microsoft.com/office/officeart/2005/8/layout/venn3"/>
    <dgm:cxn modelId="{8E031C73-541E-4B51-BF01-C61376FAE2B5}" type="presOf" srcId="{F2DBA166-21E3-41F4-8558-E12C6AA24DC9}" destId="{731BEA0D-85EF-4F5F-A752-53C6EB1BA5AD}" srcOrd="0" destOrd="0" presId="urn:microsoft.com/office/officeart/2005/8/layout/venn3"/>
    <dgm:cxn modelId="{2A94D680-1D31-45B1-9D1D-20758A3E36AA}" type="presOf" srcId="{2F510D2B-6FE8-4D4D-8A3B-BF498CCD0D07}" destId="{4902EF53-367D-48C6-A50F-6B2B1E6E15B9}" srcOrd="0" destOrd="0" presId="urn:microsoft.com/office/officeart/2005/8/layout/venn3"/>
    <dgm:cxn modelId="{8C7EBC92-FEFB-4661-B3FB-B754841E099E}" type="presOf" srcId="{5E462420-A213-4D76-9A2A-5B37408F0E55}" destId="{FA3DCA75-B4C1-4774-99D9-F081C66AEA39}" srcOrd="0" destOrd="0" presId="urn:microsoft.com/office/officeart/2005/8/layout/venn3"/>
    <dgm:cxn modelId="{C7101096-DE31-4094-806B-118C6C373CA6}" type="presOf" srcId="{E3B3EE03-8A6A-44A0-AE65-C2A3FC9500F2}" destId="{6D8F31AD-F890-4404-870F-7796CC8D5786}" srcOrd="0" destOrd="0" presId="urn:microsoft.com/office/officeart/2005/8/layout/venn3"/>
    <dgm:cxn modelId="{71FD3496-3BBE-4CD4-A563-6EB74325AC9F}" srcId="{3039CBCB-D1F7-4395-BD8E-0BBA86C06366}" destId="{12639B11-622F-447C-9D92-A988C92F21DC}" srcOrd="0" destOrd="0" parTransId="{7DD5AC72-676D-4C2F-90D2-AC6129DBDEC1}" sibTransId="{CCE31C6B-C493-4190-BCF1-13CA9C752EEC}"/>
    <dgm:cxn modelId="{642476B4-90C5-4373-88E4-6F2716D45AB2}" type="presOf" srcId="{F51593AE-77D9-428A-B247-193FAFF3A8E9}" destId="{71E0B883-8CC7-46FA-B3DA-E05CFE5E8EB2}" srcOrd="0" destOrd="0" presId="urn:microsoft.com/office/officeart/2005/8/layout/venn3"/>
    <dgm:cxn modelId="{3EF0D4B8-4108-4743-BCD2-14BF65BE9971}" srcId="{3039CBCB-D1F7-4395-BD8E-0BBA86C06366}" destId="{E3B3EE03-8A6A-44A0-AE65-C2A3FC9500F2}" srcOrd="8" destOrd="0" parTransId="{60F21FDD-85F9-4A04-A4B8-C6A1F3DC0188}" sibTransId="{0C419ACD-2950-4595-932A-CA598142DF11}"/>
    <dgm:cxn modelId="{D60FA3BC-7464-46FA-B24B-722277C2D9B6}" srcId="{3039CBCB-D1F7-4395-BD8E-0BBA86C06366}" destId="{F2DBA166-21E3-41F4-8558-E12C6AA24DC9}" srcOrd="3" destOrd="0" parTransId="{2EC00E00-2894-4242-B500-47CC568E9B52}" sibTransId="{2825220A-9DE0-4627-8EED-28F36E5C9F62}"/>
    <dgm:cxn modelId="{44AEEDCA-EBC8-48B2-9D23-85A8F99BF47F}" type="presOf" srcId="{12639B11-622F-447C-9D92-A988C92F21DC}" destId="{48F597C1-8D58-4A10-8070-9835B04BC8A5}" srcOrd="0" destOrd="0" presId="urn:microsoft.com/office/officeart/2005/8/layout/venn3"/>
    <dgm:cxn modelId="{EB99D2CB-A7F7-4E84-A6D3-39A456DA6994}" srcId="{3039CBCB-D1F7-4395-BD8E-0BBA86C06366}" destId="{5E821F64-3E87-49FE-B317-DD5C796F66C3}" srcOrd="4" destOrd="0" parTransId="{3F86BF2A-E772-4D39-BAD1-DE1BCBBB40A8}" sibTransId="{FCEEF576-07A2-40FF-B554-EF4A12B589D2}"/>
    <dgm:cxn modelId="{42F837D8-A7E5-4A69-AC5D-9D8588C756AB}" type="presOf" srcId="{930F9036-CDE4-4731-9740-58F91DB5026E}" destId="{B0407CE1-07CA-40D6-93E3-E781DFBB31BF}" srcOrd="0" destOrd="0" presId="urn:microsoft.com/office/officeart/2005/8/layout/venn3"/>
    <dgm:cxn modelId="{88ABA2E1-AEF8-4897-9131-3CE8A6732A61}" type="presOf" srcId="{2FDB44A5-4963-4102-A345-EEFF861225E8}" destId="{4DF8F670-6A35-4032-98E6-412729C242E1}" srcOrd="0" destOrd="0" presId="urn:microsoft.com/office/officeart/2005/8/layout/venn3"/>
    <dgm:cxn modelId="{BEAE66F5-579F-43F3-8D0E-0A0DE627715B}" srcId="{3039CBCB-D1F7-4395-BD8E-0BBA86C06366}" destId="{2F510D2B-6FE8-4D4D-8A3B-BF498CCD0D07}" srcOrd="6" destOrd="0" parTransId="{8084E117-9F6A-4789-9F48-39784C488302}" sibTransId="{95C73DB0-34F9-4EFA-9F18-1F79280B74BD}"/>
    <dgm:cxn modelId="{BF64BB2E-EB69-4478-90B2-E7E111A93845}" type="presParOf" srcId="{18BFAC54-FEBD-4D8E-8613-5071EA531CF7}" destId="{48F597C1-8D58-4A10-8070-9835B04BC8A5}" srcOrd="0" destOrd="0" presId="urn:microsoft.com/office/officeart/2005/8/layout/venn3"/>
    <dgm:cxn modelId="{D01BDE63-6577-4CFB-9037-BE122B29F4FE}" type="presParOf" srcId="{18BFAC54-FEBD-4D8E-8613-5071EA531CF7}" destId="{014BB3B5-5112-4243-A271-A1036F5FCEBB}" srcOrd="1" destOrd="0" presId="urn:microsoft.com/office/officeart/2005/8/layout/venn3"/>
    <dgm:cxn modelId="{B107834C-06A5-43A9-B001-5BEF651FBD98}" type="presParOf" srcId="{18BFAC54-FEBD-4D8E-8613-5071EA531CF7}" destId="{B0407CE1-07CA-40D6-93E3-E781DFBB31BF}" srcOrd="2" destOrd="0" presId="urn:microsoft.com/office/officeart/2005/8/layout/venn3"/>
    <dgm:cxn modelId="{EA68B00A-2124-4D7C-965C-59F88A985715}" type="presParOf" srcId="{18BFAC54-FEBD-4D8E-8613-5071EA531CF7}" destId="{A14330EE-0F37-4212-BAD6-8AF9108D9C71}" srcOrd="3" destOrd="0" presId="urn:microsoft.com/office/officeart/2005/8/layout/venn3"/>
    <dgm:cxn modelId="{4B932E54-9F84-4FEB-B564-6C7B46B37FC9}" type="presParOf" srcId="{18BFAC54-FEBD-4D8E-8613-5071EA531CF7}" destId="{4DF8F670-6A35-4032-98E6-412729C242E1}" srcOrd="4" destOrd="0" presId="urn:microsoft.com/office/officeart/2005/8/layout/venn3"/>
    <dgm:cxn modelId="{9FBFF183-2DE8-4CEC-90D1-619C7FD3321F}" type="presParOf" srcId="{18BFAC54-FEBD-4D8E-8613-5071EA531CF7}" destId="{21584063-8002-4FE7-95EA-B7FB82D00513}" srcOrd="5" destOrd="0" presId="urn:microsoft.com/office/officeart/2005/8/layout/venn3"/>
    <dgm:cxn modelId="{141C8EE7-4685-475F-AA8C-AE7A257E2832}" type="presParOf" srcId="{18BFAC54-FEBD-4D8E-8613-5071EA531CF7}" destId="{731BEA0D-85EF-4F5F-A752-53C6EB1BA5AD}" srcOrd="6" destOrd="0" presId="urn:microsoft.com/office/officeart/2005/8/layout/venn3"/>
    <dgm:cxn modelId="{034AACDE-4A0E-4994-A270-48DA5BAEC154}" type="presParOf" srcId="{18BFAC54-FEBD-4D8E-8613-5071EA531CF7}" destId="{DD6EE087-957F-457B-A124-18CDE11DB8AA}" srcOrd="7" destOrd="0" presId="urn:microsoft.com/office/officeart/2005/8/layout/venn3"/>
    <dgm:cxn modelId="{C3DA7107-8AA3-4AA6-809F-9D48B3E88D44}" type="presParOf" srcId="{18BFAC54-FEBD-4D8E-8613-5071EA531CF7}" destId="{A8EFEFB4-B034-46EC-A852-80E6F63697CF}" srcOrd="8" destOrd="0" presId="urn:microsoft.com/office/officeart/2005/8/layout/venn3"/>
    <dgm:cxn modelId="{535353BF-1590-41DD-8DC5-7C63244E6F65}" type="presParOf" srcId="{18BFAC54-FEBD-4D8E-8613-5071EA531CF7}" destId="{BCE8C3FF-6E66-4111-8F0F-AB5809647B03}" srcOrd="9" destOrd="0" presId="urn:microsoft.com/office/officeart/2005/8/layout/venn3"/>
    <dgm:cxn modelId="{DACBD500-9172-45CB-BC47-CEDD58E9FEA8}" type="presParOf" srcId="{18BFAC54-FEBD-4D8E-8613-5071EA531CF7}" destId="{71E0B883-8CC7-46FA-B3DA-E05CFE5E8EB2}" srcOrd="10" destOrd="0" presId="urn:microsoft.com/office/officeart/2005/8/layout/venn3"/>
    <dgm:cxn modelId="{6E3D17AC-DB4C-43DF-8950-CB8AA0F38EA6}" type="presParOf" srcId="{18BFAC54-FEBD-4D8E-8613-5071EA531CF7}" destId="{1FD63EE2-E34D-4AC4-B4B2-866CC2CEABDF}" srcOrd="11" destOrd="0" presId="urn:microsoft.com/office/officeart/2005/8/layout/venn3"/>
    <dgm:cxn modelId="{86B89EAC-8684-472E-BA02-8A2EDB691B3E}" type="presParOf" srcId="{18BFAC54-FEBD-4D8E-8613-5071EA531CF7}" destId="{4902EF53-367D-48C6-A50F-6B2B1E6E15B9}" srcOrd="12" destOrd="0" presId="urn:microsoft.com/office/officeart/2005/8/layout/venn3"/>
    <dgm:cxn modelId="{4A35E3EF-6980-4C8B-B2CF-FCD060F13522}" type="presParOf" srcId="{18BFAC54-FEBD-4D8E-8613-5071EA531CF7}" destId="{43B047CC-15FD-4BC7-B3BC-7B27F7F779FE}" srcOrd="13" destOrd="0" presId="urn:microsoft.com/office/officeart/2005/8/layout/venn3"/>
    <dgm:cxn modelId="{3F65FE87-D06B-465D-A91C-4E846BBD4992}" type="presParOf" srcId="{18BFAC54-FEBD-4D8E-8613-5071EA531CF7}" destId="{FA3DCA75-B4C1-4774-99D9-F081C66AEA39}" srcOrd="14" destOrd="0" presId="urn:microsoft.com/office/officeart/2005/8/layout/venn3"/>
    <dgm:cxn modelId="{CA81F5D3-EC75-4009-BB6C-224EE983F8C4}" type="presParOf" srcId="{18BFAC54-FEBD-4D8E-8613-5071EA531CF7}" destId="{401B4320-70F1-4E9E-AFE8-74D9E76C9CFE}" srcOrd="15" destOrd="0" presId="urn:microsoft.com/office/officeart/2005/8/layout/venn3"/>
    <dgm:cxn modelId="{33653469-B34C-4CA2-9392-38808CCB28C8}" type="presParOf" srcId="{18BFAC54-FEBD-4D8E-8613-5071EA531CF7}" destId="{6D8F31AD-F890-4404-870F-7796CC8D5786}" srcOrd="1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DABD06E-2568-4F9A-8DB2-84B2DFB94844}"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542DE846-C79E-42AB-9F1A-729C5A5A3F35}">
      <dgm:prSet phldrT="[Text]"/>
      <dgm:spPr/>
      <dgm:t>
        <a:bodyPr/>
        <a:lstStyle/>
        <a:p>
          <a:r>
            <a:rPr lang="en-US" dirty="0"/>
            <a:t>On-site Visits</a:t>
          </a:r>
        </a:p>
      </dgm:t>
    </dgm:pt>
    <dgm:pt modelId="{8C101D6F-9CE3-48C7-BCA3-3974E1A8985F}" type="parTrans" cxnId="{78609024-6BB6-4961-AF8D-8B5216AC7F90}">
      <dgm:prSet/>
      <dgm:spPr/>
      <dgm:t>
        <a:bodyPr/>
        <a:lstStyle/>
        <a:p>
          <a:endParaRPr lang="en-US"/>
        </a:p>
      </dgm:t>
    </dgm:pt>
    <dgm:pt modelId="{FBC1B3C8-6442-4693-B049-DE9812FD6D45}" type="sibTrans" cxnId="{78609024-6BB6-4961-AF8D-8B5216AC7F90}">
      <dgm:prSet/>
      <dgm:spPr/>
      <dgm:t>
        <a:bodyPr/>
        <a:lstStyle/>
        <a:p>
          <a:endParaRPr lang="en-US"/>
        </a:p>
      </dgm:t>
    </dgm:pt>
    <dgm:pt modelId="{2A019F53-F70B-462B-92F5-CA65E8760976}">
      <dgm:prSet phldrT="[Text]"/>
      <dgm:spPr/>
      <dgm:t>
        <a:bodyPr/>
        <a:lstStyle/>
        <a:p>
          <a:r>
            <a:rPr lang="en-US" dirty="0"/>
            <a:t>Deliverables</a:t>
          </a:r>
        </a:p>
      </dgm:t>
    </dgm:pt>
    <dgm:pt modelId="{0BF2B57D-324A-4119-A79B-645DC6FD2712}" type="parTrans" cxnId="{98B9A52B-93E7-446A-99BB-F714784CC40A}">
      <dgm:prSet/>
      <dgm:spPr/>
      <dgm:t>
        <a:bodyPr/>
        <a:lstStyle/>
        <a:p>
          <a:endParaRPr lang="en-US"/>
        </a:p>
      </dgm:t>
    </dgm:pt>
    <dgm:pt modelId="{7D6A8E1D-8A76-46A3-83F4-8344C235C3E1}" type="sibTrans" cxnId="{98B9A52B-93E7-446A-99BB-F714784CC40A}">
      <dgm:prSet/>
      <dgm:spPr/>
      <dgm:t>
        <a:bodyPr/>
        <a:lstStyle/>
        <a:p>
          <a:endParaRPr lang="en-US"/>
        </a:p>
      </dgm:t>
    </dgm:pt>
    <dgm:pt modelId="{994B130A-80CD-461F-A7A2-41F33B0CD17B}">
      <dgm:prSet phldrT="[Text]"/>
      <dgm:spPr/>
      <dgm:t>
        <a:bodyPr/>
        <a:lstStyle/>
        <a:p>
          <a:r>
            <a:rPr lang="en-US" dirty="0"/>
            <a:t>Board rosters &amp; meeting minutes</a:t>
          </a:r>
        </a:p>
      </dgm:t>
    </dgm:pt>
    <dgm:pt modelId="{1294868C-DBAB-4BEC-BE64-7A2452C43246}" type="parTrans" cxnId="{55EDBE8C-8904-45E9-B574-FA6CA9850798}">
      <dgm:prSet/>
      <dgm:spPr/>
      <dgm:t>
        <a:bodyPr/>
        <a:lstStyle/>
        <a:p>
          <a:endParaRPr lang="en-US"/>
        </a:p>
      </dgm:t>
    </dgm:pt>
    <dgm:pt modelId="{F88FE9AB-5E0F-46FF-9112-42072297FF12}" type="sibTrans" cxnId="{55EDBE8C-8904-45E9-B574-FA6CA9850798}">
      <dgm:prSet/>
      <dgm:spPr/>
      <dgm:t>
        <a:bodyPr/>
        <a:lstStyle/>
        <a:p>
          <a:endParaRPr lang="en-US"/>
        </a:p>
      </dgm:t>
    </dgm:pt>
    <dgm:pt modelId="{35FC1A92-6702-4CEB-A60A-313A9688F89C}">
      <dgm:prSet phldrT="[Text]"/>
      <dgm:spPr/>
      <dgm:t>
        <a:bodyPr/>
        <a:lstStyle/>
        <a:p>
          <a:r>
            <a:rPr lang="en-US" dirty="0"/>
            <a:t>DCF Yearend Expenditure Reports</a:t>
          </a:r>
        </a:p>
      </dgm:t>
    </dgm:pt>
    <dgm:pt modelId="{22D3472D-E5FE-4EB4-82D5-5785B8DBF197}" type="parTrans" cxnId="{C1ADD088-E0A6-489F-B1A3-84063CD9D28C}">
      <dgm:prSet/>
      <dgm:spPr/>
      <dgm:t>
        <a:bodyPr/>
        <a:lstStyle/>
        <a:p>
          <a:endParaRPr lang="en-US"/>
        </a:p>
      </dgm:t>
    </dgm:pt>
    <dgm:pt modelId="{83D39720-A722-44CB-A82D-FBC26F3A6760}" type="sibTrans" cxnId="{C1ADD088-E0A6-489F-B1A3-84063CD9D28C}">
      <dgm:prSet/>
      <dgm:spPr/>
      <dgm:t>
        <a:bodyPr/>
        <a:lstStyle/>
        <a:p>
          <a:endParaRPr lang="en-US"/>
        </a:p>
      </dgm:t>
    </dgm:pt>
    <dgm:pt modelId="{5A66CA87-B41A-409E-8916-777E30515732}">
      <dgm:prSet phldrT="[Text]"/>
      <dgm:spPr/>
      <dgm:t>
        <a:bodyPr/>
        <a:lstStyle/>
        <a:p>
          <a:r>
            <a:rPr lang="en-US" dirty="0"/>
            <a:t>Desk Audits</a:t>
          </a:r>
        </a:p>
      </dgm:t>
    </dgm:pt>
    <dgm:pt modelId="{5216EBE1-EDD9-487F-9D3F-B86BAF6B21B4}" type="parTrans" cxnId="{31478F34-17E5-422D-96EB-6DAD70581039}">
      <dgm:prSet/>
      <dgm:spPr/>
      <dgm:t>
        <a:bodyPr/>
        <a:lstStyle/>
        <a:p>
          <a:endParaRPr lang="en-US"/>
        </a:p>
      </dgm:t>
    </dgm:pt>
    <dgm:pt modelId="{67C6BA32-499D-4D5A-9E62-5AD2E13C80F8}" type="sibTrans" cxnId="{31478F34-17E5-422D-96EB-6DAD70581039}">
      <dgm:prSet/>
      <dgm:spPr/>
      <dgm:t>
        <a:bodyPr/>
        <a:lstStyle/>
        <a:p>
          <a:endParaRPr lang="en-US"/>
        </a:p>
      </dgm:t>
    </dgm:pt>
    <dgm:pt modelId="{3248536E-2CDE-4739-89A9-8997E70642E0}">
      <dgm:prSet phldrT="[Text]"/>
      <dgm:spPr/>
      <dgm:t>
        <a:bodyPr/>
        <a:lstStyle/>
        <a:p>
          <a:r>
            <a:rPr lang="en-US" dirty="0"/>
            <a:t>CSBG Organizational Standards</a:t>
          </a:r>
        </a:p>
      </dgm:t>
    </dgm:pt>
    <dgm:pt modelId="{649FF566-C31B-4520-8D7E-4F47F418A15D}" type="parTrans" cxnId="{85CAEEA2-ABBC-449D-BDA7-C13609988604}">
      <dgm:prSet/>
      <dgm:spPr/>
      <dgm:t>
        <a:bodyPr/>
        <a:lstStyle/>
        <a:p>
          <a:endParaRPr lang="en-US"/>
        </a:p>
      </dgm:t>
    </dgm:pt>
    <dgm:pt modelId="{6939E786-B376-48E0-9328-9D3446DBD5B4}" type="sibTrans" cxnId="{85CAEEA2-ABBC-449D-BDA7-C13609988604}">
      <dgm:prSet/>
      <dgm:spPr/>
      <dgm:t>
        <a:bodyPr/>
        <a:lstStyle/>
        <a:p>
          <a:endParaRPr lang="en-US"/>
        </a:p>
      </dgm:t>
    </dgm:pt>
    <dgm:pt modelId="{C7CBC46E-BD81-417B-A9C1-91776ABAEA8B}">
      <dgm:prSet phldrT="[Text]"/>
      <dgm:spPr/>
      <dgm:t>
        <a:bodyPr/>
        <a:lstStyle/>
        <a:p>
          <a:r>
            <a:rPr lang="en-US" dirty="0"/>
            <a:t>Community Action Plans (CSBG Application)</a:t>
          </a:r>
        </a:p>
      </dgm:t>
    </dgm:pt>
    <dgm:pt modelId="{6FA2A440-B55C-4FA1-877F-EC267519F3AF}" type="parTrans" cxnId="{B062F9BA-567A-4EBB-B202-BCC81FA06827}">
      <dgm:prSet/>
      <dgm:spPr/>
      <dgm:t>
        <a:bodyPr/>
        <a:lstStyle/>
        <a:p>
          <a:endParaRPr lang="en-US"/>
        </a:p>
      </dgm:t>
    </dgm:pt>
    <dgm:pt modelId="{0F425EB7-C9C1-441D-A273-4FA91E91D13D}" type="sibTrans" cxnId="{B062F9BA-567A-4EBB-B202-BCC81FA06827}">
      <dgm:prSet/>
      <dgm:spPr/>
      <dgm:t>
        <a:bodyPr/>
        <a:lstStyle/>
        <a:p>
          <a:endParaRPr lang="en-US"/>
        </a:p>
      </dgm:t>
    </dgm:pt>
    <dgm:pt modelId="{4C9326EB-51A5-412B-B293-028747B08687}">
      <dgm:prSet phldrT="[Text]"/>
      <dgm:spPr/>
      <dgm:t>
        <a:bodyPr/>
        <a:lstStyle/>
        <a:p>
          <a:r>
            <a:rPr lang="en-US" dirty="0"/>
            <a:t>SPARC reports</a:t>
          </a:r>
        </a:p>
      </dgm:t>
    </dgm:pt>
    <dgm:pt modelId="{A3887C55-57BB-432A-8A2B-35C2D9590395}" type="parTrans" cxnId="{87C3FC9F-4EAE-488A-B302-35EB8DB209CC}">
      <dgm:prSet/>
      <dgm:spPr/>
      <dgm:t>
        <a:bodyPr/>
        <a:lstStyle/>
        <a:p>
          <a:endParaRPr lang="en-US"/>
        </a:p>
      </dgm:t>
    </dgm:pt>
    <dgm:pt modelId="{32569304-8065-49B6-9AD5-55FC68C13D6E}" type="sibTrans" cxnId="{87C3FC9F-4EAE-488A-B302-35EB8DB209CC}">
      <dgm:prSet/>
      <dgm:spPr/>
      <dgm:t>
        <a:bodyPr/>
        <a:lstStyle/>
        <a:p>
          <a:endParaRPr lang="en-US"/>
        </a:p>
      </dgm:t>
    </dgm:pt>
    <dgm:pt modelId="{6DEF6F5C-5AC8-41CD-AF2B-2BD49352DABE}">
      <dgm:prSet phldrT="[Text]"/>
      <dgm:spPr/>
      <dgm:t>
        <a:bodyPr/>
        <a:lstStyle/>
        <a:p>
          <a:r>
            <a:rPr lang="en-US" dirty="0"/>
            <a:t>Random expense sampling</a:t>
          </a:r>
        </a:p>
      </dgm:t>
    </dgm:pt>
    <dgm:pt modelId="{E5E5A1DD-B48C-4B5F-B8DD-BED842FC8736}" type="parTrans" cxnId="{1D707751-461A-4769-9EB8-DFD06ED9A0A0}">
      <dgm:prSet/>
      <dgm:spPr/>
      <dgm:t>
        <a:bodyPr/>
        <a:lstStyle/>
        <a:p>
          <a:endParaRPr lang="en-US"/>
        </a:p>
      </dgm:t>
    </dgm:pt>
    <dgm:pt modelId="{BCF329EF-C5DA-48A3-9474-E44811B7659B}" type="sibTrans" cxnId="{1D707751-461A-4769-9EB8-DFD06ED9A0A0}">
      <dgm:prSet/>
      <dgm:spPr/>
      <dgm:t>
        <a:bodyPr/>
        <a:lstStyle/>
        <a:p>
          <a:endParaRPr lang="en-US"/>
        </a:p>
      </dgm:t>
    </dgm:pt>
    <dgm:pt modelId="{00705687-10B2-4EBF-AC14-5CF6292D4CF5}">
      <dgm:prSet phldrT="[Text]"/>
      <dgm:spPr/>
      <dgm:t>
        <a:bodyPr/>
        <a:lstStyle/>
        <a:p>
          <a:r>
            <a:rPr lang="en-US" dirty="0"/>
            <a:t>Every 3 years</a:t>
          </a:r>
        </a:p>
      </dgm:t>
    </dgm:pt>
    <dgm:pt modelId="{E243DCE9-B8F0-4C05-8087-624880E7D0F5}" type="parTrans" cxnId="{244BA7D9-02A7-426A-B348-2BA088701B22}">
      <dgm:prSet/>
      <dgm:spPr/>
      <dgm:t>
        <a:bodyPr/>
        <a:lstStyle/>
        <a:p>
          <a:endParaRPr lang="en-US"/>
        </a:p>
      </dgm:t>
    </dgm:pt>
    <dgm:pt modelId="{036A31E8-ACA9-49CB-9227-5011DD00DCBC}" type="sibTrans" cxnId="{244BA7D9-02A7-426A-B348-2BA088701B22}">
      <dgm:prSet/>
      <dgm:spPr/>
      <dgm:t>
        <a:bodyPr/>
        <a:lstStyle/>
        <a:p>
          <a:endParaRPr lang="en-US"/>
        </a:p>
      </dgm:t>
    </dgm:pt>
    <dgm:pt modelId="{47CA5BB6-793A-4BFE-921C-457FB6669E33}">
      <dgm:prSet phldrT="[Text]"/>
      <dgm:spPr/>
      <dgm:t>
        <a:bodyPr/>
        <a:lstStyle/>
        <a:p>
          <a:r>
            <a:rPr lang="en-US" dirty="0"/>
            <a:t>After new Executive Director or CFO placement</a:t>
          </a:r>
        </a:p>
      </dgm:t>
    </dgm:pt>
    <dgm:pt modelId="{9300C63F-4676-437A-A6FF-60AEE833731A}" type="parTrans" cxnId="{34BC5A73-EE30-4659-80D7-8D105302BBEC}">
      <dgm:prSet/>
      <dgm:spPr/>
      <dgm:t>
        <a:bodyPr/>
        <a:lstStyle/>
        <a:p>
          <a:endParaRPr lang="en-US"/>
        </a:p>
      </dgm:t>
    </dgm:pt>
    <dgm:pt modelId="{4C1455C1-E903-466E-AAE7-121D6B1C2B78}" type="sibTrans" cxnId="{34BC5A73-EE30-4659-80D7-8D105302BBEC}">
      <dgm:prSet/>
      <dgm:spPr/>
      <dgm:t>
        <a:bodyPr/>
        <a:lstStyle/>
        <a:p>
          <a:endParaRPr lang="en-US"/>
        </a:p>
      </dgm:t>
    </dgm:pt>
    <dgm:pt modelId="{87B89D91-652A-4DAB-A752-E6B8C1A15AB7}">
      <dgm:prSet phldrT="[Text]"/>
      <dgm:spPr/>
      <dgm:t>
        <a:bodyPr/>
        <a:lstStyle/>
        <a:p>
          <a:r>
            <a:rPr lang="en-US" dirty="0"/>
            <a:t>Funding terminated for cause</a:t>
          </a:r>
        </a:p>
      </dgm:t>
    </dgm:pt>
    <dgm:pt modelId="{29FE8F59-028D-41BA-9CC6-C3C58D67E5C6}" type="parTrans" cxnId="{B76956C6-264A-48D6-B251-5819EBC80FAB}">
      <dgm:prSet/>
      <dgm:spPr/>
      <dgm:t>
        <a:bodyPr/>
        <a:lstStyle/>
        <a:p>
          <a:endParaRPr lang="en-US"/>
        </a:p>
      </dgm:t>
    </dgm:pt>
    <dgm:pt modelId="{A6777A2C-103E-4456-BB47-A325BA749171}" type="sibTrans" cxnId="{B76956C6-264A-48D6-B251-5819EBC80FAB}">
      <dgm:prSet/>
      <dgm:spPr/>
      <dgm:t>
        <a:bodyPr/>
        <a:lstStyle/>
        <a:p>
          <a:endParaRPr lang="en-US"/>
        </a:p>
      </dgm:t>
    </dgm:pt>
    <dgm:pt modelId="{EB3876F8-1012-4D2D-82CE-8CE697B175C9}" type="pres">
      <dgm:prSet presAssocID="{2DABD06E-2568-4F9A-8DB2-84B2DFB94844}" presName="Name0" presStyleCnt="0">
        <dgm:presLayoutVars>
          <dgm:dir/>
          <dgm:animLvl val="lvl"/>
          <dgm:resizeHandles val="exact"/>
        </dgm:presLayoutVars>
      </dgm:prSet>
      <dgm:spPr/>
    </dgm:pt>
    <dgm:pt modelId="{B4C3CAAA-46AD-481D-80F5-023C026DAAF9}" type="pres">
      <dgm:prSet presAssocID="{542DE846-C79E-42AB-9F1A-729C5A5A3F35}" presName="composite" presStyleCnt="0"/>
      <dgm:spPr/>
    </dgm:pt>
    <dgm:pt modelId="{46D35C3C-C9D0-4929-B2FF-432867B1560C}" type="pres">
      <dgm:prSet presAssocID="{542DE846-C79E-42AB-9F1A-729C5A5A3F35}" presName="parTx" presStyleLbl="alignNode1" presStyleIdx="0" presStyleCnt="3">
        <dgm:presLayoutVars>
          <dgm:chMax val="0"/>
          <dgm:chPref val="0"/>
          <dgm:bulletEnabled val="1"/>
        </dgm:presLayoutVars>
      </dgm:prSet>
      <dgm:spPr/>
    </dgm:pt>
    <dgm:pt modelId="{B3702D8C-7C31-489E-B762-6FCE119C9B96}" type="pres">
      <dgm:prSet presAssocID="{542DE846-C79E-42AB-9F1A-729C5A5A3F35}" presName="desTx" presStyleLbl="alignAccFollowNode1" presStyleIdx="0" presStyleCnt="3">
        <dgm:presLayoutVars>
          <dgm:bulletEnabled val="1"/>
        </dgm:presLayoutVars>
      </dgm:prSet>
      <dgm:spPr/>
    </dgm:pt>
    <dgm:pt modelId="{C01B27A6-D08B-47A5-BE1B-D324273DD287}" type="pres">
      <dgm:prSet presAssocID="{FBC1B3C8-6442-4693-B049-DE9812FD6D45}" presName="space" presStyleCnt="0"/>
      <dgm:spPr/>
    </dgm:pt>
    <dgm:pt modelId="{8A38A063-C683-4D5B-A5E9-02017AF50A72}" type="pres">
      <dgm:prSet presAssocID="{2A019F53-F70B-462B-92F5-CA65E8760976}" presName="composite" presStyleCnt="0"/>
      <dgm:spPr/>
    </dgm:pt>
    <dgm:pt modelId="{62C83956-4B3E-44E4-9217-9C277ED7EED1}" type="pres">
      <dgm:prSet presAssocID="{2A019F53-F70B-462B-92F5-CA65E8760976}" presName="parTx" presStyleLbl="alignNode1" presStyleIdx="1" presStyleCnt="3">
        <dgm:presLayoutVars>
          <dgm:chMax val="0"/>
          <dgm:chPref val="0"/>
          <dgm:bulletEnabled val="1"/>
        </dgm:presLayoutVars>
      </dgm:prSet>
      <dgm:spPr/>
    </dgm:pt>
    <dgm:pt modelId="{A880F50F-F14B-4800-B3B7-E2D62A87427D}" type="pres">
      <dgm:prSet presAssocID="{2A019F53-F70B-462B-92F5-CA65E8760976}" presName="desTx" presStyleLbl="alignAccFollowNode1" presStyleIdx="1" presStyleCnt="3">
        <dgm:presLayoutVars>
          <dgm:bulletEnabled val="1"/>
        </dgm:presLayoutVars>
      </dgm:prSet>
      <dgm:spPr/>
    </dgm:pt>
    <dgm:pt modelId="{5F7C3D8D-761A-491E-83D8-C379EDC9859F}" type="pres">
      <dgm:prSet presAssocID="{7D6A8E1D-8A76-46A3-83F4-8344C235C3E1}" presName="space" presStyleCnt="0"/>
      <dgm:spPr/>
    </dgm:pt>
    <dgm:pt modelId="{BD232B33-770F-456D-904C-1B9DFC305BA1}" type="pres">
      <dgm:prSet presAssocID="{5A66CA87-B41A-409E-8916-777E30515732}" presName="composite" presStyleCnt="0"/>
      <dgm:spPr/>
    </dgm:pt>
    <dgm:pt modelId="{0C3E3642-B915-4D7C-8287-458B0F6D117A}" type="pres">
      <dgm:prSet presAssocID="{5A66CA87-B41A-409E-8916-777E30515732}" presName="parTx" presStyleLbl="alignNode1" presStyleIdx="2" presStyleCnt="3">
        <dgm:presLayoutVars>
          <dgm:chMax val="0"/>
          <dgm:chPref val="0"/>
          <dgm:bulletEnabled val="1"/>
        </dgm:presLayoutVars>
      </dgm:prSet>
      <dgm:spPr/>
    </dgm:pt>
    <dgm:pt modelId="{45F18C70-0814-4F6D-AF68-CBEDDA24147D}" type="pres">
      <dgm:prSet presAssocID="{5A66CA87-B41A-409E-8916-777E30515732}" presName="desTx" presStyleLbl="alignAccFollowNode1" presStyleIdx="2" presStyleCnt="3">
        <dgm:presLayoutVars>
          <dgm:bulletEnabled val="1"/>
        </dgm:presLayoutVars>
      </dgm:prSet>
      <dgm:spPr/>
    </dgm:pt>
  </dgm:ptLst>
  <dgm:cxnLst>
    <dgm:cxn modelId="{78609024-6BB6-4961-AF8D-8B5216AC7F90}" srcId="{2DABD06E-2568-4F9A-8DB2-84B2DFB94844}" destId="{542DE846-C79E-42AB-9F1A-729C5A5A3F35}" srcOrd="0" destOrd="0" parTransId="{8C101D6F-9CE3-48C7-BCA3-3974E1A8985F}" sibTransId="{FBC1B3C8-6442-4693-B049-DE9812FD6D45}"/>
    <dgm:cxn modelId="{98B9A52B-93E7-446A-99BB-F714784CC40A}" srcId="{2DABD06E-2568-4F9A-8DB2-84B2DFB94844}" destId="{2A019F53-F70B-462B-92F5-CA65E8760976}" srcOrd="1" destOrd="0" parTransId="{0BF2B57D-324A-4119-A79B-645DC6FD2712}" sibTransId="{7D6A8E1D-8A76-46A3-83F4-8344C235C3E1}"/>
    <dgm:cxn modelId="{31478F34-17E5-422D-96EB-6DAD70581039}" srcId="{2DABD06E-2568-4F9A-8DB2-84B2DFB94844}" destId="{5A66CA87-B41A-409E-8916-777E30515732}" srcOrd="2" destOrd="0" parTransId="{5216EBE1-EDD9-487F-9D3F-B86BAF6B21B4}" sibTransId="{67C6BA32-499D-4D5A-9E62-5AD2E13C80F8}"/>
    <dgm:cxn modelId="{514DC035-1EAA-40A6-AA3C-83089A7C9B62}" type="presOf" srcId="{00705687-10B2-4EBF-AC14-5CF6292D4CF5}" destId="{B3702D8C-7C31-489E-B762-6FCE119C9B96}" srcOrd="0" destOrd="0" presId="urn:microsoft.com/office/officeart/2005/8/layout/hList1"/>
    <dgm:cxn modelId="{0A531F44-BFFE-4BE8-9C4B-DF4560AC015B}" type="presOf" srcId="{6DEF6F5C-5AC8-41CD-AF2B-2BD49352DABE}" destId="{45F18C70-0814-4F6D-AF68-CBEDDA24147D}" srcOrd="0" destOrd="1" presId="urn:microsoft.com/office/officeart/2005/8/layout/hList1"/>
    <dgm:cxn modelId="{FE232445-DA76-43DA-B184-E4A686EBBA66}" type="presOf" srcId="{2A019F53-F70B-462B-92F5-CA65E8760976}" destId="{62C83956-4B3E-44E4-9217-9C277ED7EED1}" srcOrd="0" destOrd="0" presId="urn:microsoft.com/office/officeart/2005/8/layout/hList1"/>
    <dgm:cxn modelId="{A1A5B04A-097C-4414-B1C1-4AB6759E13FF}" type="presOf" srcId="{87B89D91-652A-4DAB-A752-E6B8C1A15AB7}" destId="{B3702D8C-7C31-489E-B762-6FCE119C9B96}" srcOrd="0" destOrd="2" presId="urn:microsoft.com/office/officeart/2005/8/layout/hList1"/>
    <dgm:cxn modelId="{85A66450-22F1-4E8D-A01D-8E9AF53089D9}" type="presOf" srcId="{47CA5BB6-793A-4BFE-921C-457FB6669E33}" destId="{B3702D8C-7C31-489E-B762-6FCE119C9B96}" srcOrd="0" destOrd="1" presId="urn:microsoft.com/office/officeart/2005/8/layout/hList1"/>
    <dgm:cxn modelId="{1D707751-461A-4769-9EB8-DFD06ED9A0A0}" srcId="{5A66CA87-B41A-409E-8916-777E30515732}" destId="{6DEF6F5C-5AC8-41CD-AF2B-2BD49352DABE}" srcOrd="1" destOrd="0" parTransId="{E5E5A1DD-B48C-4B5F-B8DD-BED842FC8736}" sibTransId="{BCF329EF-C5DA-48A3-9474-E44811B7659B}"/>
    <dgm:cxn modelId="{34BC5A73-EE30-4659-80D7-8D105302BBEC}" srcId="{542DE846-C79E-42AB-9F1A-729C5A5A3F35}" destId="{47CA5BB6-793A-4BFE-921C-457FB6669E33}" srcOrd="1" destOrd="0" parTransId="{9300C63F-4676-437A-A6FF-60AEE833731A}" sibTransId="{4C1455C1-E903-466E-AAE7-121D6B1C2B78}"/>
    <dgm:cxn modelId="{99C6B381-B566-4405-92B0-5F75A08312F6}" type="presOf" srcId="{994B130A-80CD-461F-A7A2-41F33B0CD17B}" destId="{A880F50F-F14B-4800-B3B7-E2D62A87427D}" srcOrd="0" destOrd="2" presId="urn:microsoft.com/office/officeart/2005/8/layout/hList1"/>
    <dgm:cxn modelId="{C1ADD088-E0A6-489F-B1A3-84063CD9D28C}" srcId="{2A019F53-F70B-462B-92F5-CA65E8760976}" destId="{35FC1A92-6702-4CEB-A60A-313A9688F89C}" srcOrd="1" destOrd="0" parTransId="{22D3472D-E5FE-4EB4-82D5-5785B8DBF197}" sibTransId="{83D39720-A722-44CB-A82D-FBC26F3A6760}"/>
    <dgm:cxn modelId="{55EDBE8C-8904-45E9-B574-FA6CA9850798}" srcId="{2A019F53-F70B-462B-92F5-CA65E8760976}" destId="{994B130A-80CD-461F-A7A2-41F33B0CD17B}" srcOrd="2" destOrd="0" parTransId="{1294868C-DBAB-4BEC-BE64-7A2452C43246}" sibTransId="{F88FE9AB-5E0F-46FF-9112-42072297FF12}"/>
    <dgm:cxn modelId="{22E55496-15AE-4466-B00E-C1C2949C0AEA}" type="presOf" srcId="{5A66CA87-B41A-409E-8916-777E30515732}" destId="{0C3E3642-B915-4D7C-8287-458B0F6D117A}" srcOrd="0" destOrd="0" presId="urn:microsoft.com/office/officeart/2005/8/layout/hList1"/>
    <dgm:cxn modelId="{61E8159F-644F-49FB-831C-4991AD8BA9F4}" type="presOf" srcId="{35FC1A92-6702-4CEB-A60A-313A9688F89C}" destId="{A880F50F-F14B-4800-B3B7-E2D62A87427D}" srcOrd="0" destOrd="1" presId="urn:microsoft.com/office/officeart/2005/8/layout/hList1"/>
    <dgm:cxn modelId="{87C3FC9F-4EAE-488A-B302-35EB8DB209CC}" srcId="{2A019F53-F70B-462B-92F5-CA65E8760976}" destId="{4C9326EB-51A5-412B-B293-028747B08687}" srcOrd="3" destOrd="0" parTransId="{A3887C55-57BB-432A-8A2B-35C2D9590395}" sibTransId="{32569304-8065-49B6-9AD5-55FC68C13D6E}"/>
    <dgm:cxn modelId="{5B90D4A2-274B-490E-9823-8600E8CA2A3E}" type="presOf" srcId="{C7CBC46E-BD81-417B-A9C1-91776ABAEA8B}" destId="{A880F50F-F14B-4800-B3B7-E2D62A87427D}" srcOrd="0" destOrd="0" presId="urn:microsoft.com/office/officeart/2005/8/layout/hList1"/>
    <dgm:cxn modelId="{85CAEEA2-ABBC-449D-BDA7-C13609988604}" srcId="{5A66CA87-B41A-409E-8916-777E30515732}" destId="{3248536E-2CDE-4739-89A9-8997E70642E0}" srcOrd="0" destOrd="0" parTransId="{649FF566-C31B-4520-8D7E-4F47F418A15D}" sibTransId="{6939E786-B376-48E0-9328-9D3446DBD5B4}"/>
    <dgm:cxn modelId="{206830B3-F34C-4C3E-AE82-05C539A144BD}" type="presOf" srcId="{4C9326EB-51A5-412B-B293-028747B08687}" destId="{A880F50F-F14B-4800-B3B7-E2D62A87427D}" srcOrd="0" destOrd="3" presId="urn:microsoft.com/office/officeart/2005/8/layout/hList1"/>
    <dgm:cxn modelId="{B062F9BA-567A-4EBB-B202-BCC81FA06827}" srcId="{2A019F53-F70B-462B-92F5-CA65E8760976}" destId="{C7CBC46E-BD81-417B-A9C1-91776ABAEA8B}" srcOrd="0" destOrd="0" parTransId="{6FA2A440-B55C-4FA1-877F-EC267519F3AF}" sibTransId="{0F425EB7-C9C1-441D-A273-4FA91E91D13D}"/>
    <dgm:cxn modelId="{B76956C6-264A-48D6-B251-5819EBC80FAB}" srcId="{542DE846-C79E-42AB-9F1A-729C5A5A3F35}" destId="{87B89D91-652A-4DAB-A752-E6B8C1A15AB7}" srcOrd="2" destOrd="0" parTransId="{29FE8F59-028D-41BA-9CC6-C3C58D67E5C6}" sibTransId="{A6777A2C-103E-4456-BB47-A325BA749171}"/>
    <dgm:cxn modelId="{244BA7D9-02A7-426A-B348-2BA088701B22}" srcId="{542DE846-C79E-42AB-9F1A-729C5A5A3F35}" destId="{00705687-10B2-4EBF-AC14-5CF6292D4CF5}" srcOrd="0" destOrd="0" parTransId="{E243DCE9-B8F0-4C05-8087-624880E7D0F5}" sibTransId="{036A31E8-ACA9-49CB-9227-5011DD00DCBC}"/>
    <dgm:cxn modelId="{A64EB2E1-890A-40EA-948A-40DB2A097F13}" type="presOf" srcId="{2DABD06E-2568-4F9A-8DB2-84B2DFB94844}" destId="{EB3876F8-1012-4D2D-82CE-8CE697B175C9}" srcOrd="0" destOrd="0" presId="urn:microsoft.com/office/officeart/2005/8/layout/hList1"/>
    <dgm:cxn modelId="{3DD77CF2-C757-40CF-9EEC-E251AC0C791A}" type="presOf" srcId="{542DE846-C79E-42AB-9F1A-729C5A5A3F35}" destId="{46D35C3C-C9D0-4929-B2FF-432867B1560C}" srcOrd="0" destOrd="0" presId="urn:microsoft.com/office/officeart/2005/8/layout/hList1"/>
    <dgm:cxn modelId="{27ABD0F3-5D48-4351-8228-9E1C29169CC8}" type="presOf" srcId="{3248536E-2CDE-4739-89A9-8997E70642E0}" destId="{45F18C70-0814-4F6D-AF68-CBEDDA24147D}" srcOrd="0" destOrd="0" presId="urn:microsoft.com/office/officeart/2005/8/layout/hList1"/>
    <dgm:cxn modelId="{34525A65-940A-4B1D-9479-6033D11963C9}" type="presParOf" srcId="{EB3876F8-1012-4D2D-82CE-8CE697B175C9}" destId="{B4C3CAAA-46AD-481D-80F5-023C026DAAF9}" srcOrd="0" destOrd="0" presId="urn:microsoft.com/office/officeart/2005/8/layout/hList1"/>
    <dgm:cxn modelId="{0A322E0D-ACB8-4847-9F7D-B083DC95EDDB}" type="presParOf" srcId="{B4C3CAAA-46AD-481D-80F5-023C026DAAF9}" destId="{46D35C3C-C9D0-4929-B2FF-432867B1560C}" srcOrd="0" destOrd="0" presId="urn:microsoft.com/office/officeart/2005/8/layout/hList1"/>
    <dgm:cxn modelId="{16B5AF7E-22F1-4DA2-B3C5-514DFF26E453}" type="presParOf" srcId="{B4C3CAAA-46AD-481D-80F5-023C026DAAF9}" destId="{B3702D8C-7C31-489E-B762-6FCE119C9B96}" srcOrd="1" destOrd="0" presId="urn:microsoft.com/office/officeart/2005/8/layout/hList1"/>
    <dgm:cxn modelId="{6D8D6823-EAB9-4563-B465-42DFD10643D7}" type="presParOf" srcId="{EB3876F8-1012-4D2D-82CE-8CE697B175C9}" destId="{C01B27A6-D08B-47A5-BE1B-D324273DD287}" srcOrd="1" destOrd="0" presId="urn:microsoft.com/office/officeart/2005/8/layout/hList1"/>
    <dgm:cxn modelId="{62602459-8BFD-425B-AA87-D29CB4411C50}" type="presParOf" srcId="{EB3876F8-1012-4D2D-82CE-8CE697B175C9}" destId="{8A38A063-C683-4D5B-A5E9-02017AF50A72}" srcOrd="2" destOrd="0" presId="urn:microsoft.com/office/officeart/2005/8/layout/hList1"/>
    <dgm:cxn modelId="{501BD33E-2E50-4848-9D45-0A0A13D6DA2A}" type="presParOf" srcId="{8A38A063-C683-4D5B-A5E9-02017AF50A72}" destId="{62C83956-4B3E-44E4-9217-9C277ED7EED1}" srcOrd="0" destOrd="0" presId="urn:microsoft.com/office/officeart/2005/8/layout/hList1"/>
    <dgm:cxn modelId="{91933BC4-3AD8-4BB4-8097-D0507778CE75}" type="presParOf" srcId="{8A38A063-C683-4D5B-A5E9-02017AF50A72}" destId="{A880F50F-F14B-4800-B3B7-E2D62A87427D}" srcOrd="1" destOrd="0" presId="urn:microsoft.com/office/officeart/2005/8/layout/hList1"/>
    <dgm:cxn modelId="{5D91F7AF-003D-4678-9108-DF51848371D2}" type="presParOf" srcId="{EB3876F8-1012-4D2D-82CE-8CE697B175C9}" destId="{5F7C3D8D-761A-491E-83D8-C379EDC9859F}" srcOrd="3" destOrd="0" presId="urn:microsoft.com/office/officeart/2005/8/layout/hList1"/>
    <dgm:cxn modelId="{042340D8-C2FB-4522-ADE7-322EE555FBAF}" type="presParOf" srcId="{EB3876F8-1012-4D2D-82CE-8CE697B175C9}" destId="{BD232B33-770F-456D-904C-1B9DFC305BA1}" srcOrd="4" destOrd="0" presId="urn:microsoft.com/office/officeart/2005/8/layout/hList1"/>
    <dgm:cxn modelId="{EAABB9FF-8754-40B9-A27E-2982E6548F47}" type="presParOf" srcId="{BD232B33-770F-456D-904C-1B9DFC305BA1}" destId="{0C3E3642-B915-4D7C-8287-458B0F6D117A}" srcOrd="0" destOrd="0" presId="urn:microsoft.com/office/officeart/2005/8/layout/hList1"/>
    <dgm:cxn modelId="{D296A36E-8DF5-4DDC-89B6-7B7FFF9A91F5}" type="presParOf" srcId="{BD232B33-770F-456D-904C-1B9DFC305BA1}" destId="{45F18C70-0814-4F6D-AF68-CBEDDA24147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BDFBE7-BA32-42ED-B6C5-9CFF36DC9DBC}"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9DB230A9-C3E3-4BE1-AB2E-55E05609EA5D}">
      <dgm:prSet phldrT="[Text]"/>
      <dgm:spPr/>
      <dgm:t>
        <a:bodyPr/>
        <a:lstStyle/>
        <a:p>
          <a:r>
            <a:rPr lang="en-US" dirty="0"/>
            <a:t>Agency receives a monitoring engagement memo</a:t>
          </a:r>
        </a:p>
      </dgm:t>
    </dgm:pt>
    <dgm:pt modelId="{7565C472-4B08-49CD-BF5C-0175EDA01201}" type="parTrans" cxnId="{E8B8F259-495F-49FE-80DB-1E59EBE26EB2}">
      <dgm:prSet/>
      <dgm:spPr/>
      <dgm:t>
        <a:bodyPr/>
        <a:lstStyle/>
        <a:p>
          <a:endParaRPr lang="en-US"/>
        </a:p>
      </dgm:t>
    </dgm:pt>
    <dgm:pt modelId="{D82F8DD5-ED7F-4EAF-9094-49FE9CB5D691}" type="sibTrans" cxnId="{E8B8F259-495F-49FE-80DB-1E59EBE26EB2}">
      <dgm:prSet/>
      <dgm:spPr/>
      <dgm:t>
        <a:bodyPr/>
        <a:lstStyle/>
        <a:p>
          <a:endParaRPr lang="en-US"/>
        </a:p>
      </dgm:t>
    </dgm:pt>
    <dgm:pt modelId="{9FD4C103-BB94-495F-BA42-E867BD2E2D8B}">
      <dgm:prSet phldrT="[Text]"/>
      <dgm:spPr/>
      <dgm:t>
        <a:bodyPr/>
        <a:lstStyle/>
        <a:p>
          <a:r>
            <a:rPr lang="en-US" dirty="0"/>
            <a:t>Pre-monitoring documents uploaded to secure SharePoint site</a:t>
          </a:r>
        </a:p>
      </dgm:t>
    </dgm:pt>
    <dgm:pt modelId="{236354DB-2579-4684-BD13-D02982004BC8}" type="parTrans" cxnId="{88C40026-8670-44E6-A995-499EA8EF91A2}">
      <dgm:prSet/>
      <dgm:spPr/>
      <dgm:t>
        <a:bodyPr/>
        <a:lstStyle/>
        <a:p>
          <a:endParaRPr lang="en-US"/>
        </a:p>
      </dgm:t>
    </dgm:pt>
    <dgm:pt modelId="{B219C53A-483A-4298-82B6-C63196E6F957}" type="sibTrans" cxnId="{88C40026-8670-44E6-A995-499EA8EF91A2}">
      <dgm:prSet/>
      <dgm:spPr/>
      <dgm:t>
        <a:bodyPr/>
        <a:lstStyle/>
        <a:p>
          <a:endParaRPr lang="en-US"/>
        </a:p>
      </dgm:t>
    </dgm:pt>
    <dgm:pt modelId="{45C21AC2-447C-4505-B49C-CFFD939E782D}">
      <dgm:prSet phldrT="[Text]"/>
      <dgm:spPr/>
      <dgm:t>
        <a:bodyPr/>
        <a:lstStyle/>
        <a:p>
          <a:r>
            <a:rPr lang="en-US" dirty="0"/>
            <a:t>Monitoring introduction meeting via Zoom</a:t>
          </a:r>
        </a:p>
      </dgm:t>
    </dgm:pt>
    <dgm:pt modelId="{1AC64EF9-DC23-4FDC-9E49-8CCC51DDD3D2}" type="parTrans" cxnId="{D956D8A8-7A5F-407A-B83D-FC04D3F0E4D3}">
      <dgm:prSet/>
      <dgm:spPr/>
      <dgm:t>
        <a:bodyPr/>
        <a:lstStyle/>
        <a:p>
          <a:endParaRPr lang="en-US"/>
        </a:p>
      </dgm:t>
    </dgm:pt>
    <dgm:pt modelId="{D438E35E-D145-4869-BA58-CDF0606F773C}" type="sibTrans" cxnId="{D956D8A8-7A5F-407A-B83D-FC04D3F0E4D3}">
      <dgm:prSet/>
      <dgm:spPr/>
      <dgm:t>
        <a:bodyPr/>
        <a:lstStyle/>
        <a:p>
          <a:endParaRPr lang="en-US"/>
        </a:p>
      </dgm:t>
    </dgm:pt>
    <dgm:pt modelId="{2A242079-DBAD-4ECB-A538-AD7095C928FF}">
      <dgm:prSet/>
      <dgm:spPr/>
      <dgm:t>
        <a:bodyPr/>
        <a:lstStyle/>
        <a:p>
          <a:r>
            <a:rPr lang="en-US" dirty="0"/>
            <a:t>DCF requests select  HR, program, and financial documents for upload to SharePoint</a:t>
          </a:r>
        </a:p>
      </dgm:t>
    </dgm:pt>
    <dgm:pt modelId="{5FDD7619-DCF5-427A-B560-BF106D8F7F44}" type="parTrans" cxnId="{C8AAA120-A117-4850-A697-66904561964C}">
      <dgm:prSet/>
      <dgm:spPr/>
      <dgm:t>
        <a:bodyPr/>
        <a:lstStyle/>
        <a:p>
          <a:endParaRPr lang="en-US"/>
        </a:p>
      </dgm:t>
    </dgm:pt>
    <dgm:pt modelId="{FD9DD685-BCD3-4B06-96B0-F01B82C3A983}" type="sibTrans" cxnId="{C8AAA120-A117-4850-A697-66904561964C}">
      <dgm:prSet/>
      <dgm:spPr/>
      <dgm:t>
        <a:bodyPr/>
        <a:lstStyle/>
        <a:p>
          <a:endParaRPr lang="en-US"/>
        </a:p>
      </dgm:t>
    </dgm:pt>
    <dgm:pt modelId="{F46A55DF-BC0B-45DA-AF04-4E5B766B6514}">
      <dgm:prSet/>
      <dgm:spPr/>
      <dgm:t>
        <a:bodyPr/>
        <a:lstStyle/>
        <a:p>
          <a:r>
            <a:rPr lang="en-US" dirty="0"/>
            <a:t>Exit Interview with Executive Director via Zoom</a:t>
          </a:r>
        </a:p>
      </dgm:t>
    </dgm:pt>
    <dgm:pt modelId="{17DE45BA-85F8-47AB-A01F-89EBE39C204C}" type="parTrans" cxnId="{C67959B9-7B9D-4902-B3F2-6915FC5DDFD2}">
      <dgm:prSet/>
      <dgm:spPr/>
      <dgm:t>
        <a:bodyPr/>
        <a:lstStyle/>
        <a:p>
          <a:endParaRPr lang="en-US"/>
        </a:p>
      </dgm:t>
    </dgm:pt>
    <dgm:pt modelId="{6A054ABB-03A7-4E9F-B4B1-E65F380F4127}" type="sibTrans" cxnId="{C67959B9-7B9D-4902-B3F2-6915FC5DDFD2}">
      <dgm:prSet/>
      <dgm:spPr/>
      <dgm:t>
        <a:bodyPr/>
        <a:lstStyle/>
        <a:p>
          <a:endParaRPr lang="en-US"/>
        </a:p>
      </dgm:t>
    </dgm:pt>
    <dgm:pt modelId="{6E80480E-1B6C-4026-BBA6-43DC0E991F4E}">
      <dgm:prSet/>
      <dgm:spPr/>
      <dgm:t>
        <a:bodyPr/>
        <a:lstStyle/>
        <a:p>
          <a:r>
            <a:rPr lang="en-US" dirty="0"/>
            <a:t>DCF conducts Zoom interviews with Executive Director, key staff, and board chair over the course of one (1) week</a:t>
          </a:r>
        </a:p>
      </dgm:t>
    </dgm:pt>
    <dgm:pt modelId="{00D31E4D-4A9B-4AEA-9EA7-C5ADAEAF210A}" type="parTrans" cxnId="{2F13F719-B5CE-41F9-ADA7-E7C4440C595F}">
      <dgm:prSet/>
      <dgm:spPr/>
      <dgm:t>
        <a:bodyPr/>
        <a:lstStyle/>
        <a:p>
          <a:endParaRPr lang="en-US"/>
        </a:p>
      </dgm:t>
    </dgm:pt>
    <dgm:pt modelId="{41712411-50C3-48A7-B1DB-0C53BE4896F3}" type="sibTrans" cxnId="{2F13F719-B5CE-41F9-ADA7-E7C4440C595F}">
      <dgm:prSet/>
      <dgm:spPr/>
      <dgm:t>
        <a:bodyPr/>
        <a:lstStyle/>
        <a:p>
          <a:endParaRPr lang="en-US"/>
        </a:p>
      </dgm:t>
    </dgm:pt>
    <dgm:pt modelId="{9F405DEE-A079-4B07-B3FD-5053B8EDC485}">
      <dgm:prSet/>
      <dgm:spPr/>
      <dgm:t>
        <a:bodyPr/>
        <a:lstStyle/>
        <a:p>
          <a:r>
            <a:rPr lang="en-US" dirty="0"/>
            <a:t>Monitoring report &amp; required responses</a:t>
          </a:r>
        </a:p>
      </dgm:t>
    </dgm:pt>
    <dgm:pt modelId="{CB8E0102-A5E3-4821-968E-0FE8255B4DC5}" type="parTrans" cxnId="{ADD620C9-4200-4B0B-ACB8-0CED58D699EF}">
      <dgm:prSet/>
      <dgm:spPr/>
      <dgm:t>
        <a:bodyPr/>
        <a:lstStyle/>
        <a:p>
          <a:endParaRPr lang="en-US"/>
        </a:p>
      </dgm:t>
    </dgm:pt>
    <dgm:pt modelId="{A4570080-94AA-47EC-A6B3-F9094381BD27}" type="sibTrans" cxnId="{ADD620C9-4200-4B0B-ACB8-0CED58D699EF}">
      <dgm:prSet/>
      <dgm:spPr/>
      <dgm:t>
        <a:bodyPr/>
        <a:lstStyle/>
        <a:p>
          <a:endParaRPr lang="en-US"/>
        </a:p>
      </dgm:t>
    </dgm:pt>
    <dgm:pt modelId="{085FC192-4B2F-43BE-A6DB-5F48A0087513}" type="pres">
      <dgm:prSet presAssocID="{99BDFBE7-BA32-42ED-B6C5-9CFF36DC9DBC}" presName="Name0" presStyleCnt="0">
        <dgm:presLayoutVars>
          <dgm:dir/>
          <dgm:resizeHandles val="exact"/>
        </dgm:presLayoutVars>
      </dgm:prSet>
      <dgm:spPr/>
    </dgm:pt>
    <dgm:pt modelId="{6DDADE83-8A61-4FFE-92A0-79E54C2AF260}" type="pres">
      <dgm:prSet presAssocID="{9DB230A9-C3E3-4BE1-AB2E-55E05609EA5D}" presName="parTxOnly" presStyleLbl="node1" presStyleIdx="0" presStyleCnt="7">
        <dgm:presLayoutVars>
          <dgm:bulletEnabled val="1"/>
        </dgm:presLayoutVars>
      </dgm:prSet>
      <dgm:spPr/>
    </dgm:pt>
    <dgm:pt modelId="{FDD56DFD-4742-40FB-AA35-044376225F3D}" type="pres">
      <dgm:prSet presAssocID="{D82F8DD5-ED7F-4EAF-9094-49FE9CB5D691}" presName="parSpace" presStyleCnt="0"/>
      <dgm:spPr/>
    </dgm:pt>
    <dgm:pt modelId="{3A30A937-054F-4DC2-A0FF-2C921710F773}" type="pres">
      <dgm:prSet presAssocID="{9FD4C103-BB94-495F-BA42-E867BD2E2D8B}" presName="parTxOnly" presStyleLbl="node1" presStyleIdx="1" presStyleCnt="7">
        <dgm:presLayoutVars>
          <dgm:bulletEnabled val="1"/>
        </dgm:presLayoutVars>
      </dgm:prSet>
      <dgm:spPr/>
    </dgm:pt>
    <dgm:pt modelId="{313F2343-A378-476E-91AB-3B2A647FF26E}" type="pres">
      <dgm:prSet presAssocID="{B219C53A-483A-4298-82B6-C63196E6F957}" presName="parSpace" presStyleCnt="0"/>
      <dgm:spPr/>
    </dgm:pt>
    <dgm:pt modelId="{830CDC26-F23B-43DE-A0CB-A53A7DEBD5B7}" type="pres">
      <dgm:prSet presAssocID="{45C21AC2-447C-4505-B49C-CFFD939E782D}" presName="parTxOnly" presStyleLbl="node1" presStyleIdx="2" presStyleCnt="7">
        <dgm:presLayoutVars>
          <dgm:bulletEnabled val="1"/>
        </dgm:presLayoutVars>
      </dgm:prSet>
      <dgm:spPr/>
    </dgm:pt>
    <dgm:pt modelId="{1CF9404A-3F72-4814-B1F3-31FD6EC3FE07}" type="pres">
      <dgm:prSet presAssocID="{D438E35E-D145-4869-BA58-CDF0606F773C}" presName="parSpace" presStyleCnt="0"/>
      <dgm:spPr/>
    </dgm:pt>
    <dgm:pt modelId="{E10F6907-B14B-49FB-8AAE-0E7DDE1FD1DA}" type="pres">
      <dgm:prSet presAssocID="{6E80480E-1B6C-4026-BBA6-43DC0E991F4E}" presName="parTxOnly" presStyleLbl="node1" presStyleIdx="3" presStyleCnt="7">
        <dgm:presLayoutVars>
          <dgm:bulletEnabled val="1"/>
        </dgm:presLayoutVars>
      </dgm:prSet>
      <dgm:spPr/>
    </dgm:pt>
    <dgm:pt modelId="{E67F193F-C937-493E-97EF-F0B6D106F794}" type="pres">
      <dgm:prSet presAssocID="{41712411-50C3-48A7-B1DB-0C53BE4896F3}" presName="parSpace" presStyleCnt="0"/>
      <dgm:spPr/>
    </dgm:pt>
    <dgm:pt modelId="{6BAC3F96-7881-40B2-8881-117FAA20C35C}" type="pres">
      <dgm:prSet presAssocID="{2A242079-DBAD-4ECB-A538-AD7095C928FF}" presName="parTxOnly" presStyleLbl="node1" presStyleIdx="4" presStyleCnt="7">
        <dgm:presLayoutVars>
          <dgm:bulletEnabled val="1"/>
        </dgm:presLayoutVars>
      </dgm:prSet>
      <dgm:spPr/>
    </dgm:pt>
    <dgm:pt modelId="{DB0CC2BC-3CAA-47EB-AE2D-67888B43FD99}" type="pres">
      <dgm:prSet presAssocID="{FD9DD685-BCD3-4B06-96B0-F01B82C3A983}" presName="parSpace" presStyleCnt="0"/>
      <dgm:spPr/>
    </dgm:pt>
    <dgm:pt modelId="{0B355C46-ABBE-4E57-9F92-8BF929D70948}" type="pres">
      <dgm:prSet presAssocID="{F46A55DF-BC0B-45DA-AF04-4E5B766B6514}" presName="parTxOnly" presStyleLbl="node1" presStyleIdx="5" presStyleCnt="7">
        <dgm:presLayoutVars>
          <dgm:bulletEnabled val="1"/>
        </dgm:presLayoutVars>
      </dgm:prSet>
      <dgm:spPr/>
    </dgm:pt>
    <dgm:pt modelId="{FDDA3B90-5F05-452A-AF54-94F45AF08CBB}" type="pres">
      <dgm:prSet presAssocID="{6A054ABB-03A7-4E9F-B4B1-E65F380F4127}" presName="parSpace" presStyleCnt="0"/>
      <dgm:spPr/>
    </dgm:pt>
    <dgm:pt modelId="{BB1D6EC6-339E-46B5-AC04-53CA4D3C8724}" type="pres">
      <dgm:prSet presAssocID="{9F405DEE-A079-4B07-B3FD-5053B8EDC485}" presName="parTxOnly" presStyleLbl="node1" presStyleIdx="6" presStyleCnt="7">
        <dgm:presLayoutVars>
          <dgm:bulletEnabled val="1"/>
        </dgm:presLayoutVars>
      </dgm:prSet>
      <dgm:spPr/>
    </dgm:pt>
  </dgm:ptLst>
  <dgm:cxnLst>
    <dgm:cxn modelId="{2F13F719-B5CE-41F9-ADA7-E7C4440C595F}" srcId="{99BDFBE7-BA32-42ED-B6C5-9CFF36DC9DBC}" destId="{6E80480E-1B6C-4026-BBA6-43DC0E991F4E}" srcOrd="3" destOrd="0" parTransId="{00D31E4D-4A9B-4AEA-9EA7-C5ADAEAF210A}" sibTransId="{41712411-50C3-48A7-B1DB-0C53BE4896F3}"/>
    <dgm:cxn modelId="{14949A1C-36A6-4722-ABE9-B014245372F0}" type="presOf" srcId="{6E80480E-1B6C-4026-BBA6-43DC0E991F4E}" destId="{E10F6907-B14B-49FB-8AAE-0E7DDE1FD1DA}" srcOrd="0" destOrd="0" presId="urn:microsoft.com/office/officeart/2005/8/layout/hChevron3"/>
    <dgm:cxn modelId="{C8AAA120-A117-4850-A697-66904561964C}" srcId="{99BDFBE7-BA32-42ED-B6C5-9CFF36DC9DBC}" destId="{2A242079-DBAD-4ECB-A538-AD7095C928FF}" srcOrd="4" destOrd="0" parTransId="{5FDD7619-DCF5-427A-B560-BF106D8F7F44}" sibTransId="{FD9DD685-BCD3-4B06-96B0-F01B82C3A983}"/>
    <dgm:cxn modelId="{88C40026-8670-44E6-A995-499EA8EF91A2}" srcId="{99BDFBE7-BA32-42ED-B6C5-9CFF36DC9DBC}" destId="{9FD4C103-BB94-495F-BA42-E867BD2E2D8B}" srcOrd="1" destOrd="0" parTransId="{236354DB-2579-4684-BD13-D02982004BC8}" sibTransId="{B219C53A-483A-4298-82B6-C63196E6F957}"/>
    <dgm:cxn modelId="{DC1DE838-14CA-4515-8AD6-37FE9E5C8DE6}" type="presOf" srcId="{45C21AC2-447C-4505-B49C-CFFD939E782D}" destId="{830CDC26-F23B-43DE-A0CB-A53A7DEBD5B7}" srcOrd="0" destOrd="0" presId="urn:microsoft.com/office/officeart/2005/8/layout/hChevron3"/>
    <dgm:cxn modelId="{F9805C54-EF4C-4945-9D8B-1CEB3EFC5FB1}" type="presOf" srcId="{F46A55DF-BC0B-45DA-AF04-4E5B766B6514}" destId="{0B355C46-ABBE-4E57-9F92-8BF929D70948}" srcOrd="0" destOrd="0" presId="urn:microsoft.com/office/officeart/2005/8/layout/hChevron3"/>
    <dgm:cxn modelId="{E8B8F259-495F-49FE-80DB-1E59EBE26EB2}" srcId="{99BDFBE7-BA32-42ED-B6C5-9CFF36DC9DBC}" destId="{9DB230A9-C3E3-4BE1-AB2E-55E05609EA5D}" srcOrd="0" destOrd="0" parTransId="{7565C472-4B08-49CD-BF5C-0175EDA01201}" sibTransId="{D82F8DD5-ED7F-4EAF-9094-49FE9CB5D691}"/>
    <dgm:cxn modelId="{D956D8A8-7A5F-407A-B83D-FC04D3F0E4D3}" srcId="{99BDFBE7-BA32-42ED-B6C5-9CFF36DC9DBC}" destId="{45C21AC2-447C-4505-B49C-CFFD939E782D}" srcOrd="2" destOrd="0" parTransId="{1AC64EF9-DC23-4FDC-9E49-8CCC51DDD3D2}" sibTransId="{D438E35E-D145-4869-BA58-CDF0606F773C}"/>
    <dgm:cxn modelId="{34768EAD-466C-4466-B089-519808DC0296}" type="presOf" srcId="{2A242079-DBAD-4ECB-A538-AD7095C928FF}" destId="{6BAC3F96-7881-40B2-8881-117FAA20C35C}" srcOrd="0" destOrd="0" presId="urn:microsoft.com/office/officeart/2005/8/layout/hChevron3"/>
    <dgm:cxn modelId="{C67959B9-7B9D-4902-B3F2-6915FC5DDFD2}" srcId="{99BDFBE7-BA32-42ED-B6C5-9CFF36DC9DBC}" destId="{F46A55DF-BC0B-45DA-AF04-4E5B766B6514}" srcOrd="5" destOrd="0" parTransId="{17DE45BA-85F8-47AB-A01F-89EBE39C204C}" sibTransId="{6A054ABB-03A7-4E9F-B4B1-E65F380F4127}"/>
    <dgm:cxn modelId="{268B19C9-ABAA-4E31-AACA-F5EB96A6CB51}" type="presOf" srcId="{9F405DEE-A079-4B07-B3FD-5053B8EDC485}" destId="{BB1D6EC6-339E-46B5-AC04-53CA4D3C8724}" srcOrd="0" destOrd="0" presId="urn:microsoft.com/office/officeart/2005/8/layout/hChevron3"/>
    <dgm:cxn modelId="{ADD620C9-4200-4B0B-ACB8-0CED58D699EF}" srcId="{99BDFBE7-BA32-42ED-B6C5-9CFF36DC9DBC}" destId="{9F405DEE-A079-4B07-B3FD-5053B8EDC485}" srcOrd="6" destOrd="0" parTransId="{CB8E0102-A5E3-4821-968E-0FE8255B4DC5}" sibTransId="{A4570080-94AA-47EC-A6B3-F9094381BD27}"/>
    <dgm:cxn modelId="{FCA4E1D2-4A16-43B1-BE4B-46F88B01AF02}" type="presOf" srcId="{9DB230A9-C3E3-4BE1-AB2E-55E05609EA5D}" destId="{6DDADE83-8A61-4FFE-92A0-79E54C2AF260}" srcOrd="0" destOrd="0" presId="urn:microsoft.com/office/officeart/2005/8/layout/hChevron3"/>
    <dgm:cxn modelId="{C9B040E6-C152-443A-AD07-F77406EC9C50}" type="presOf" srcId="{9FD4C103-BB94-495F-BA42-E867BD2E2D8B}" destId="{3A30A937-054F-4DC2-A0FF-2C921710F773}" srcOrd="0" destOrd="0" presId="urn:microsoft.com/office/officeart/2005/8/layout/hChevron3"/>
    <dgm:cxn modelId="{241B61F6-A979-46E6-ACA3-EE6A14F811FB}" type="presOf" srcId="{99BDFBE7-BA32-42ED-B6C5-9CFF36DC9DBC}" destId="{085FC192-4B2F-43BE-A6DB-5F48A0087513}" srcOrd="0" destOrd="0" presId="urn:microsoft.com/office/officeart/2005/8/layout/hChevron3"/>
    <dgm:cxn modelId="{0912E75C-C8A4-4BC2-B2C8-C73B586C215E}" type="presParOf" srcId="{085FC192-4B2F-43BE-A6DB-5F48A0087513}" destId="{6DDADE83-8A61-4FFE-92A0-79E54C2AF260}" srcOrd="0" destOrd="0" presId="urn:microsoft.com/office/officeart/2005/8/layout/hChevron3"/>
    <dgm:cxn modelId="{BFB2B110-2917-4F6C-B855-4E13256B4D3A}" type="presParOf" srcId="{085FC192-4B2F-43BE-A6DB-5F48A0087513}" destId="{FDD56DFD-4742-40FB-AA35-044376225F3D}" srcOrd="1" destOrd="0" presId="urn:microsoft.com/office/officeart/2005/8/layout/hChevron3"/>
    <dgm:cxn modelId="{3CB58B03-486B-4C3F-A57A-A88A0B605E59}" type="presParOf" srcId="{085FC192-4B2F-43BE-A6DB-5F48A0087513}" destId="{3A30A937-054F-4DC2-A0FF-2C921710F773}" srcOrd="2" destOrd="0" presId="urn:microsoft.com/office/officeart/2005/8/layout/hChevron3"/>
    <dgm:cxn modelId="{262DABF4-179A-412E-A09A-F75DF2720125}" type="presParOf" srcId="{085FC192-4B2F-43BE-A6DB-5F48A0087513}" destId="{313F2343-A378-476E-91AB-3B2A647FF26E}" srcOrd="3" destOrd="0" presId="urn:microsoft.com/office/officeart/2005/8/layout/hChevron3"/>
    <dgm:cxn modelId="{1C021D1D-7FCB-4F6F-A0E7-9D46B6169754}" type="presParOf" srcId="{085FC192-4B2F-43BE-A6DB-5F48A0087513}" destId="{830CDC26-F23B-43DE-A0CB-A53A7DEBD5B7}" srcOrd="4" destOrd="0" presId="urn:microsoft.com/office/officeart/2005/8/layout/hChevron3"/>
    <dgm:cxn modelId="{08764445-0CAA-4CE3-8579-57F90D756FCD}" type="presParOf" srcId="{085FC192-4B2F-43BE-A6DB-5F48A0087513}" destId="{1CF9404A-3F72-4814-B1F3-31FD6EC3FE07}" srcOrd="5" destOrd="0" presId="urn:microsoft.com/office/officeart/2005/8/layout/hChevron3"/>
    <dgm:cxn modelId="{310490DD-09C6-412E-A6DF-B301BA9E7B07}" type="presParOf" srcId="{085FC192-4B2F-43BE-A6DB-5F48A0087513}" destId="{E10F6907-B14B-49FB-8AAE-0E7DDE1FD1DA}" srcOrd="6" destOrd="0" presId="urn:microsoft.com/office/officeart/2005/8/layout/hChevron3"/>
    <dgm:cxn modelId="{A4FCF23E-D9F7-4816-89FA-084E76CAF773}" type="presParOf" srcId="{085FC192-4B2F-43BE-A6DB-5F48A0087513}" destId="{E67F193F-C937-493E-97EF-F0B6D106F794}" srcOrd="7" destOrd="0" presId="urn:microsoft.com/office/officeart/2005/8/layout/hChevron3"/>
    <dgm:cxn modelId="{DED81496-FDA6-468C-AE37-8C168A464AB6}" type="presParOf" srcId="{085FC192-4B2F-43BE-A6DB-5F48A0087513}" destId="{6BAC3F96-7881-40B2-8881-117FAA20C35C}" srcOrd="8" destOrd="0" presId="urn:microsoft.com/office/officeart/2005/8/layout/hChevron3"/>
    <dgm:cxn modelId="{64894842-2924-4DAD-866C-0E627EB85C67}" type="presParOf" srcId="{085FC192-4B2F-43BE-A6DB-5F48A0087513}" destId="{DB0CC2BC-3CAA-47EB-AE2D-67888B43FD99}" srcOrd="9" destOrd="0" presId="urn:microsoft.com/office/officeart/2005/8/layout/hChevron3"/>
    <dgm:cxn modelId="{09253F28-04E7-49F4-B619-69079F0713C7}" type="presParOf" srcId="{085FC192-4B2F-43BE-A6DB-5F48A0087513}" destId="{0B355C46-ABBE-4E57-9F92-8BF929D70948}" srcOrd="10" destOrd="0" presId="urn:microsoft.com/office/officeart/2005/8/layout/hChevron3"/>
    <dgm:cxn modelId="{52B31A8A-2D84-483C-8269-1B5FE590F4F1}" type="presParOf" srcId="{085FC192-4B2F-43BE-A6DB-5F48A0087513}" destId="{FDDA3B90-5F05-452A-AF54-94F45AF08CBB}" srcOrd="11" destOrd="0" presId="urn:microsoft.com/office/officeart/2005/8/layout/hChevron3"/>
    <dgm:cxn modelId="{1379152A-BD77-4DBB-AA10-FB5E7D83A67B}" type="presParOf" srcId="{085FC192-4B2F-43BE-A6DB-5F48A0087513}" destId="{BB1D6EC6-339E-46B5-AC04-53CA4D3C8724}"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4CEF9-2517-4DDC-AA04-D40221EFD89F}">
      <dsp:nvSpPr>
        <dsp:cNvPr id="0" name=""/>
        <dsp:cNvSpPr/>
      </dsp:nvSpPr>
      <dsp:spPr>
        <a:xfrm>
          <a:off x="566621" y="0"/>
          <a:ext cx="4006727" cy="4006727"/>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199E6A-4521-4203-AB33-1C1FF810B447}">
      <dsp:nvSpPr>
        <dsp:cNvPr id="0" name=""/>
        <dsp:cNvSpPr/>
      </dsp:nvSpPr>
      <dsp:spPr>
        <a:xfrm>
          <a:off x="2569984" y="402824"/>
          <a:ext cx="2604372" cy="94846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WISCAP</a:t>
          </a:r>
        </a:p>
      </dsp:txBody>
      <dsp:txXfrm>
        <a:off x="2616284" y="449124"/>
        <a:ext cx="2511772" cy="855867"/>
      </dsp:txXfrm>
    </dsp:sp>
    <dsp:sp modelId="{D9F5EE56-A26E-4532-893A-9BA78D7672FB}">
      <dsp:nvSpPr>
        <dsp:cNvPr id="0" name=""/>
        <dsp:cNvSpPr/>
      </dsp:nvSpPr>
      <dsp:spPr>
        <a:xfrm>
          <a:off x="2569984" y="1469850"/>
          <a:ext cx="2604372" cy="94846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16 CAAs</a:t>
          </a:r>
        </a:p>
      </dsp:txBody>
      <dsp:txXfrm>
        <a:off x="2616284" y="1516150"/>
        <a:ext cx="2511772" cy="855867"/>
      </dsp:txXfrm>
    </dsp:sp>
    <dsp:sp modelId="{9C67946E-A5B7-46DB-AE11-0018F1008835}">
      <dsp:nvSpPr>
        <dsp:cNvPr id="0" name=""/>
        <dsp:cNvSpPr/>
      </dsp:nvSpPr>
      <dsp:spPr>
        <a:xfrm>
          <a:off x="2569984" y="2536876"/>
          <a:ext cx="2604372" cy="948467"/>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UMOS &amp; Foundation for Rural Housing</a:t>
          </a:r>
        </a:p>
      </dsp:txBody>
      <dsp:txXfrm>
        <a:off x="2616284" y="2583176"/>
        <a:ext cx="2511772" cy="8558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52D32-2803-41E3-9CF0-9191AAB25EA7}">
      <dsp:nvSpPr>
        <dsp:cNvPr id="0" name=""/>
        <dsp:cNvSpPr/>
      </dsp:nvSpPr>
      <dsp:spPr>
        <a:xfrm rot="5400000">
          <a:off x="2336629" y="1562284"/>
          <a:ext cx="1381706" cy="157302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245572-378B-4BE3-AF2C-CFCEDA43E21A}">
      <dsp:nvSpPr>
        <dsp:cNvPr id="0" name=""/>
        <dsp:cNvSpPr/>
      </dsp:nvSpPr>
      <dsp:spPr>
        <a:xfrm>
          <a:off x="1970560" y="30635"/>
          <a:ext cx="2325979" cy="162811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US Department of Health &amp; Human Services</a:t>
          </a:r>
        </a:p>
        <a:p>
          <a:pPr marL="0" lvl="0" indent="0" algn="ctr" defTabSz="533400">
            <a:lnSpc>
              <a:spcPct val="90000"/>
            </a:lnSpc>
            <a:spcBef>
              <a:spcPct val="0"/>
            </a:spcBef>
            <a:spcAft>
              <a:spcPct val="35000"/>
            </a:spcAft>
            <a:buNone/>
          </a:pPr>
          <a:r>
            <a:rPr lang="en-US" sz="1200" kern="1200" dirty="0"/>
            <a:t>Administration of Children &amp; Families</a:t>
          </a:r>
        </a:p>
        <a:p>
          <a:pPr marL="0" lvl="0" indent="0" algn="ctr" defTabSz="533400">
            <a:lnSpc>
              <a:spcPct val="90000"/>
            </a:lnSpc>
            <a:spcBef>
              <a:spcPct val="0"/>
            </a:spcBef>
            <a:spcAft>
              <a:spcPct val="35000"/>
            </a:spcAft>
            <a:buNone/>
          </a:pPr>
          <a:r>
            <a:rPr lang="en-US" sz="1200" kern="1200" dirty="0"/>
            <a:t>Office of Community Services (OCS)</a:t>
          </a:r>
        </a:p>
      </dsp:txBody>
      <dsp:txXfrm>
        <a:off x="2050052" y="110127"/>
        <a:ext cx="2166995" cy="1469126"/>
      </dsp:txXfrm>
    </dsp:sp>
    <dsp:sp modelId="{15E3D514-4C7F-48AF-BC8A-73CA08C76C71}">
      <dsp:nvSpPr>
        <dsp:cNvPr id="0" name=""/>
        <dsp:cNvSpPr/>
      </dsp:nvSpPr>
      <dsp:spPr>
        <a:xfrm>
          <a:off x="4296540" y="185913"/>
          <a:ext cx="1691695" cy="1315910"/>
        </a:xfrm>
        <a:prstGeom prst="rect">
          <a:avLst/>
        </a:prstGeom>
        <a:noFill/>
        <a:ln>
          <a:noFill/>
        </a:ln>
        <a:effectLst/>
      </dsp:spPr>
      <dsp:style>
        <a:lnRef idx="0">
          <a:scrgbClr r="0" g="0" b="0"/>
        </a:lnRef>
        <a:fillRef idx="0">
          <a:scrgbClr r="0" g="0" b="0"/>
        </a:fillRef>
        <a:effectRef idx="0">
          <a:scrgbClr r="0" g="0" b="0"/>
        </a:effectRef>
        <a:fontRef idx="minor"/>
      </dsp:style>
    </dsp:sp>
    <dsp:sp modelId="{2905319E-46E3-4988-BDF2-A619C965E76A}">
      <dsp:nvSpPr>
        <dsp:cNvPr id="0" name=""/>
        <dsp:cNvSpPr/>
      </dsp:nvSpPr>
      <dsp:spPr>
        <a:xfrm rot="5400000">
          <a:off x="4265113" y="3391189"/>
          <a:ext cx="1381706" cy="1573023"/>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F5BBD4-1BC3-44CC-B7E9-85B6D253017A}">
      <dsp:nvSpPr>
        <dsp:cNvPr id="0" name=""/>
        <dsp:cNvSpPr/>
      </dsp:nvSpPr>
      <dsp:spPr>
        <a:xfrm>
          <a:off x="3899045" y="1859540"/>
          <a:ext cx="2325979" cy="162811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Wisconsin Department of Children &amp; Families</a:t>
          </a:r>
        </a:p>
        <a:p>
          <a:pPr marL="0" lvl="0" indent="0" algn="ctr" defTabSz="533400">
            <a:lnSpc>
              <a:spcPct val="90000"/>
            </a:lnSpc>
            <a:spcBef>
              <a:spcPct val="0"/>
            </a:spcBef>
            <a:spcAft>
              <a:spcPct val="35000"/>
            </a:spcAft>
            <a:buNone/>
          </a:pPr>
          <a:r>
            <a:rPr lang="en-US" sz="1200" kern="1200" dirty="0"/>
            <a:t>Division of Family &amp; Economic Services</a:t>
          </a:r>
        </a:p>
        <a:p>
          <a:pPr marL="0" lvl="0" indent="0" algn="ctr" defTabSz="533400">
            <a:lnSpc>
              <a:spcPct val="90000"/>
            </a:lnSpc>
            <a:spcBef>
              <a:spcPct val="0"/>
            </a:spcBef>
            <a:spcAft>
              <a:spcPct val="35000"/>
            </a:spcAft>
            <a:buNone/>
          </a:pPr>
          <a:r>
            <a:rPr lang="en-US" sz="1200" kern="1200" dirty="0"/>
            <a:t>Bureau of Working Families</a:t>
          </a:r>
        </a:p>
        <a:p>
          <a:pPr marL="0" lvl="0" indent="0" algn="ctr" defTabSz="533400">
            <a:lnSpc>
              <a:spcPct val="90000"/>
            </a:lnSpc>
            <a:spcBef>
              <a:spcPct val="0"/>
            </a:spcBef>
            <a:spcAft>
              <a:spcPct val="35000"/>
            </a:spcAft>
            <a:buNone/>
          </a:pPr>
          <a:r>
            <a:rPr lang="en-US" sz="1200" kern="1200" dirty="0"/>
            <a:t>Contract Administration Section (CAS)</a:t>
          </a:r>
        </a:p>
      </dsp:txBody>
      <dsp:txXfrm>
        <a:off x="3978537" y="1939032"/>
        <a:ext cx="2166995" cy="1469126"/>
      </dsp:txXfrm>
    </dsp:sp>
    <dsp:sp modelId="{8BFDCFE3-E5A0-4785-AB4D-E4CBC593831E}">
      <dsp:nvSpPr>
        <dsp:cNvPr id="0" name=""/>
        <dsp:cNvSpPr/>
      </dsp:nvSpPr>
      <dsp:spPr>
        <a:xfrm>
          <a:off x="6225024" y="2014818"/>
          <a:ext cx="1691695" cy="1315910"/>
        </a:xfrm>
        <a:prstGeom prst="rect">
          <a:avLst/>
        </a:prstGeom>
        <a:noFill/>
        <a:ln>
          <a:noFill/>
        </a:ln>
        <a:effectLst/>
      </dsp:spPr>
      <dsp:style>
        <a:lnRef idx="0">
          <a:scrgbClr r="0" g="0" b="0"/>
        </a:lnRef>
        <a:fillRef idx="0">
          <a:scrgbClr r="0" g="0" b="0"/>
        </a:fillRef>
        <a:effectRef idx="0">
          <a:scrgbClr r="0" g="0" b="0"/>
        </a:effectRef>
        <a:fontRef idx="minor"/>
      </dsp:style>
    </dsp:sp>
    <dsp:sp modelId="{70B6B0AD-FBD7-436C-83FC-EAA6C037650D}">
      <dsp:nvSpPr>
        <dsp:cNvPr id="0" name=""/>
        <dsp:cNvSpPr/>
      </dsp:nvSpPr>
      <dsp:spPr>
        <a:xfrm>
          <a:off x="5827529" y="3688445"/>
          <a:ext cx="2325979" cy="1628110"/>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CAAs</a:t>
          </a:r>
        </a:p>
        <a:p>
          <a:pPr marL="0" lvl="0" indent="0" algn="ctr" defTabSz="533400">
            <a:lnSpc>
              <a:spcPct val="90000"/>
            </a:lnSpc>
            <a:spcBef>
              <a:spcPct val="0"/>
            </a:spcBef>
            <a:spcAft>
              <a:spcPct val="35000"/>
            </a:spcAft>
            <a:buNone/>
          </a:pPr>
          <a:r>
            <a:rPr lang="en-US" sz="1200" kern="1200" dirty="0"/>
            <a:t>WISCAP</a:t>
          </a:r>
        </a:p>
        <a:p>
          <a:pPr marL="0" lvl="0" indent="0" algn="ctr" defTabSz="533400">
            <a:lnSpc>
              <a:spcPct val="90000"/>
            </a:lnSpc>
            <a:spcBef>
              <a:spcPct val="0"/>
            </a:spcBef>
            <a:spcAft>
              <a:spcPct val="35000"/>
            </a:spcAft>
            <a:buNone/>
          </a:pPr>
          <a:r>
            <a:rPr lang="en-US" sz="1200" kern="1200" dirty="0"/>
            <a:t>Tribes</a:t>
          </a:r>
        </a:p>
      </dsp:txBody>
      <dsp:txXfrm>
        <a:off x="5907021" y="3767937"/>
        <a:ext cx="2166995" cy="1469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33540-2271-41BF-8FB6-597E7BD31130}">
      <dsp:nvSpPr>
        <dsp:cNvPr id="0" name=""/>
        <dsp:cNvSpPr/>
      </dsp:nvSpPr>
      <dsp:spPr>
        <a:xfrm rot="5400000">
          <a:off x="3649316" y="103023"/>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OCS</a:t>
          </a:r>
        </a:p>
      </dsp:txBody>
      <dsp:txXfrm rot="-5400000">
        <a:off x="3955345" y="241614"/>
        <a:ext cx="913704" cy="1050233"/>
      </dsp:txXfrm>
    </dsp:sp>
    <dsp:sp modelId="{A24AD7D7-35B5-4E44-9857-2B4A03542C4C}">
      <dsp:nvSpPr>
        <dsp:cNvPr id="0" name=""/>
        <dsp:cNvSpPr/>
      </dsp:nvSpPr>
      <dsp:spPr>
        <a:xfrm>
          <a:off x="270209" y="370685"/>
          <a:ext cx="2444556" cy="915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none" spc="0" dirty="0">
              <a:ln w="22225">
                <a:solidFill>
                  <a:schemeClr val="accent2"/>
                </a:solidFill>
                <a:prstDash val="solid"/>
              </a:ln>
              <a:solidFill>
                <a:schemeClr val="accent2">
                  <a:lumMod val="40000"/>
                  <a:lumOff val="60000"/>
                </a:schemeClr>
              </a:solidFill>
              <a:effectLst/>
            </a:rPr>
            <a:t>Federal Level</a:t>
          </a:r>
        </a:p>
      </dsp:txBody>
      <dsp:txXfrm>
        <a:off x="270209" y="370685"/>
        <a:ext cx="2444556" cy="915458"/>
      </dsp:txXfrm>
    </dsp:sp>
    <dsp:sp modelId="{181FF91A-1E35-44FC-927E-E36698CEA19F}">
      <dsp:nvSpPr>
        <dsp:cNvPr id="0" name=""/>
        <dsp:cNvSpPr/>
      </dsp:nvSpPr>
      <dsp:spPr>
        <a:xfrm rot="5400000">
          <a:off x="2187992" y="103023"/>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t>National Association for State Community Service Programs (NASCSP)</a:t>
          </a:r>
        </a:p>
      </dsp:txBody>
      <dsp:txXfrm rot="-5400000">
        <a:off x="2494021" y="241614"/>
        <a:ext cx="913704" cy="1050233"/>
      </dsp:txXfrm>
    </dsp:sp>
    <dsp:sp modelId="{90E78ED1-3E52-4304-9EAD-D481EE1D256B}">
      <dsp:nvSpPr>
        <dsp:cNvPr id="0" name=""/>
        <dsp:cNvSpPr/>
      </dsp:nvSpPr>
      <dsp:spPr>
        <a:xfrm rot="5400000">
          <a:off x="2968104" y="1398092"/>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CSBG State Office (DCF)</a:t>
          </a:r>
        </a:p>
      </dsp:txBody>
      <dsp:txXfrm rot="-5400000">
        <a:off x="3274133" y="1536683"/>
        <a:ext cx="913704" cy="1050233"/>
      </dsp:txXfrm>
    </dsp:sp>
    <dsp:sp modelId="{8085FE27-2E49-44E6-8FE2-51200223BBCE}">
      <dsp:nvSpPr>
        <dsp:cNvPr id="0" name=""/>
        <dsp:cNvSpPr/>
      </dsp:nvSpPr>
      <dsp:spPr>
        <a:xfrm>
          <a:off x="5731880" y="1555578"/>
          <a:ext cx="1835429" cy="915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b="1" kern="1200" cap="none" spc="0" dirty="0">
              <a:ln w="22225">
                <a:solidFill>
                  <a:schemeClr val="accent2"/>
                </a:solidFill>
                <a:prstDash val="solid"/>
              </a:ln>
              <a:solidFill>
                <a:schemeClr val="accent2">
                  <a:lumMod val="40000"/>
                  <a:lumOff val="60000"/>
                </a:schemeClr>
              </a:solidFill>
              <a:effectLst/>
            </a:rPr>
            <a:t>State Level</a:t>
          </a:r>
        </a:p>
      </dsp:txBody>
      <dsp:txXfrm>
        <a:off x="5731880" y="1555578"/>
        <a:ext cx="1835429" cy="915458"/>
      </dsp:txXfrm>
    </dsp:sp>
    <dsp:sp modelId="{3DC9466A-9B29-48B7-8643-5072A023C542}">
      <dsp:nvSpPr>
        <dsp:cNvPr id="0" name=""/>
        <dsp:cNvSpPr/>
      </dsp:nvSpPr>
      <dsp:spPr>
        <a:xfrm rot="5400000">
          <a:off x="4401711" y="1398092"/>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NASCSP</a:t>
          </a:r>
        </a:p>
      </dsp:txBody>
      <dsp:txXfrm rot="-5400000">
        <a:off x="4707740" y="1536683"/>
        <a:ext cx="913704" cy="1050233"/>
      </dsp:txXfrm>
    </dsp:sp>
    <dsp:sp modelId="{D044D4D9-7640-4751-843E-33480E3426AF}">
      <dsp:nvSpPr>
        <dsp:cNvPr id="0" name=""/>
        <dsp:cNvSpPr/>
      </dsp:nvSpPr>
      <dsp:spPr>
        <a:xfrm rot="5400000">
          <a:off x="3687035" y="2693160"/>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National Community Action Partnership (CAP)</a:t>
          </a:r>
        </a:p>
      </dsp:txBody>
      <dsp:txXfrm rot="-5400000">
        <a:off x="3993064" y="2831751"/>
        <a:ext cx="913704" cy="1050233"/>
      </dsp:txXfrm>
    </dsp:sp>
    <dsp:sp modelId="{343FC82B-1B49-4740-A48F-B193B3A23B32}">
      <dsp:nvSpPr>
        <dsp:cNvPr id="0" name=""/>
        <dsp:cNvSpPr/>
      </dsp:nvSpPr>
      <dsp:spPr>
        <a:xfrm>
          <a:off x="660441" y="3909923"/>
          <a:ext cx="2349117" cy="915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none" spc="0" dirty="0">
              <a:ln w="22225">
                <a:solidFill>
                  <a:schemeClr val="accent2"/>
                </a:solidFill>
                <a:prstDash val="solid"/>
              </a:ln>
              <a:solidFill>
                <a:schemeClr val="accent2">
                  <a:lumMod val="40000"/>
                  <a:lumOff val="60000"/>
                </a:schemeClr>
              </a:solidFill>
              <a:effectLst/>
            </a:rPr>
            <a:t>Agency Level</a:t>
          </a:r>
        </a:p>
      </dsp:txBody>
      <dsp:txXfrm>
        <a:off x="660441" y="3909923"/>
        <a:ext cx="2349117" cy="915458"/>
      </dsp:txXfrm>
    </dsp:sp>
    <dsp:sp modelId="{818BF520-431F-49F9-BF57-F1AF2DDB2EBA}">
      <dsp:nvSpPr>
        <dsp:cNvPr id="0" name=""/>
        <dsp:cNvSpPr/>
      </dsp:nvSpPr>
      <dsp:spPr>
        <a:xfrm rot="5400000">
          <a:off x="2253427" y="2693160"/>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WISCAP</a:t>
          </a:r>
        </a:p>
      </dsp:txBody>
      <dsp:txXfrm rot="-5400000">
        <a:off x="2559456" y="2831751"/>
        <a:ext cx="913704" cy="1050233"/>
      </dsp:txXfrm>
    </dsp:sp>
    <dsp:sp modelId="{25171DC3-EB48-40B6-A8DD-547465E66A9D}">
      <dsp:nvSpPr>
        <dsp:cNvPr id="0" name=""/>
        <dsp:cNvSpPr/>
      </dsp:nvSpPr>
      <dsp:spPr>
        <a:xfrm rot="5400000">
          <a:off x="2948919" y="3988228"/>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National Community Action Foundation (NCAF)</a:t>
          </a:r>
        </a:p>
      </dsp:txBody>
      <dsp:txXfrm rot="-5400000">
        <a:off x="3254948" y="4126819"/>
        <a:ext cx="913704" cy="1050233"/>
      </dsp:txXfrm>
    </dsp:sp>
    <dsp:sp modelId="{C0E3D060-975C-4C6B-BD45-DBB77BBC527D}">
      <dsp:nvSpPr>
        <dsp:cNvPr id="0" name=""/>
        <dsp:cNvSpPr/>
      </dsp:nvSpPr>
      <dsp:spPr>
        <a:xfrm>
          <a:off x="1317625" y="4194206"/>
          <a:ext cx="1647825" cy="915458"/>
        </a:xfrm>
        <a:prstGeom prst="rect">
          <a:avLst/>
        </a:prstGeom>
        <a:noFill/>
        <a:ln>
          <a:noFill/>
        </a:ln>
        <a:effectLst/>
      </dsp:spPr>
      <dsp:style>
        <a:lnRef idx="0">
          <a:scrgbClr r="0" g="0" b="0"/>
        </a:lnRef>
        <a:fillRef idx="0">
          <a:scrgbClr r="0" g="0" b="0"/>
        </a:fillRef>
        <a:effectRef idx="0">
          <a:scrgbClr r="0" g="0" b="0"/>
        </a:effectRef>
        <a:fontRef idx="minor"/>
      </dsp:style>
    </dsp:sp>
    <dsp:sp modelId="{4ADBBF8D-63D2-472C-8BE1-91651D36D329}">
      <dsp:nvSpPr>
        <dsp:cNvPr id="0" name=""/>
        <dsp:cNvSpPr/>
      </dsp:nvSpPr>
      <dsp:spPr>
        <a:xfrm rot="5400000">
          <a:off x="4382527" y="3988228"/>
          <a:ext cx="1525763" cy="1327414"/>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CAPLAW</a:t>
          </a:r>
        </a:p>
      </dsp:txBody>
      <dsp:txXfrm rot="-5400000">
        <a:off x="4688556" y="4126819"/>
        <a:ext cx="913704" cy="10502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0D7D9-85DD-4B5D-8126-25FBA7221FBA}">
      <dsp:nvSpPr>
        <dsp:cNvPr id="0" name=""/>
        <dsp:cNvSpPr/>
      </dsp:nvSpPr>
      <dsp:spPr>
        <a:xfrm>
          <a:off x="767882" y="60699"/>
          <a:ext cx="744088" cy="7440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2DC67-F046-4C68-A8ED-4673F81F5C26}">
      <dsp:nvSpPr>
        <dsp:cNvPr id="0" name=""/>
        <dsp:cNvSpPr/>
      </dsp:nvSpPr>
      <dsp:spPr>
        <a:xfrm>
          <a:off x="924140" y="216958"/>
          <a:ext cx="431571" cy="4315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197B85-618C-4FE0-AE03-8DB1209C3102}">
      <dsp:nvSpPr>
        <dsp:cNvPr id="0" name=""/>
        <dsp:cNvSpPr/>
      </dsp:nvSpPr>
      <dsp:spPr>
        <a:xfrm>
          <a:off x="1671418" y="60699"/>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Identify and quantify levels of needs</a:t>
          </a:r>
        </a:p>
      </dsp:txBody>
      <dsp:txXfrm>
        <a:off x="1671418" y="60699"/>
        <a:ext cx="1753923" cy="744088"/>
      </dsp:txXfrm>
    </dsp:sp>
    <dsp:sp modelId="{8D1F5EFB-9122-42E1-A9B9-3A39E6D5BDE3}">
      <dsp:nvSpPr>
        <dsp:cNvPr id="0" name=""/>
        <dsp:cNvSpPr/>
      </dsp:nvSpPr>
      <dsp:spPr>
        <a:xfrm>
          <a:off x="3730950" y="60699"/>
          <a:ext cx="744088" cy="74408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60FF54-5214-4673-9554-DBD88FE2356B}">
      <dsp:nvSpPr>
        <dsp:cNvPr id="0" name=""/>
        <dsp:cNvSpPr/>
      </dsp:nvSpPr>
      <dsp:spPr>
        <a:xfrm>
          <a:off x="3887208" y="216958"/>
          <a:ext cx="431571" cy="4315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34686A-FECB-4EA9-9236-93291D6A00F0}">
      <dsp:nvSpPr>
        <dsp:cNvPr id="0" name=""/>
        <dsp:cNvSpPr/>
      </dsp:nvSpPr>
      <dsp:spPr>
        <a:xfrm>
          <a:off x="4634486" y="60699"/>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Identify service gaps</a:t>
          </a:r>
        </a:p>
      </dsp:txBody>
      <dsp:txXfrm>
        <a:off x="4634486" y="60699"/>
        <a:ext cx="1753923" cy="744088"/>
      </dsp:txXfrm>
    </dsp:sp>
    <dsp:sp modelId="{12B93448-0D5D-4A9D-91E0-5BA8A301736C}">
      <dsp:nvSpPr>
        <dsp:cNvPr id="0" name=""/>
        <dsp:cNvSpPr/>
      </dsp:nvSpPr>
      <dsp:spPr>
        <a:xfrm>
          <a:off x="6694017" y="60699"/>
          <a:ext cx="744088" cy="74408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11D64-DED7-4217-A98D-5CA6C7AFD5FC}">
      <dsp:nvSpPr>
        <dsp:cNvPr id="0" name=""/>
        <dsp:cNvSpPr/>
      </dsp:nvSpPr>
      <dsp:spPr>
        <a:xfrm>
          <a:off x="6850276" y="216958"/>
          <a:ext cx="431571" cy="4315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FFB0C1-3353-4401-B4E3-53AC6A508A56}">
      <dsp:nvSpPr>
        <dsp:cNvPr id="0" name=""/>
        <dsp:cNvSpPr/>
      </dsp:nvSpPr>
      <dsp:spPr>
        <a:xfrm>
          <a:off x="7597554" y="60699"/>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Learn about change in local communities and design programs to respond</a:t>
          </a:r>
        </a:p>
      </dsp:txBody>
      <dsp:txXfrm>
        <a:off x="7597554" y="60699"/>
        <a:ext cx="1753923" cy="744088"/>
      </dsp:txXfrm>
    </dsp:sp>
    <dsp:sp modelId="{5A76043C-A406-41FB-9819-0E24F1E0B770}">
      <dsp:nvSpPr>
        <dsp:cNvPr id="0" name=""/>
        <dsp:cNvSpPr/>
      </dsp:nvSpPr>
      <dsp:spPr>
        <a:xfrm>
          <a:off x="767882" y="1411035"/>
          <a:ext cx="744088" cy="74408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AA9AE-DF53-415E-AAF3-50821E8DC053}">
      <dsp:nvSpPr>
        <dsp:cNvPr id="0" name=""/>
        <dsp:cNvSpPr/>
      </dsp:nvSpPr>
      <dsp:spPr>
        <a:xfrm>
          <a:off x="924140" y="1567294"/>
          <a:ext cx="431571" cy="4315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C485E0-22C4-48CB-A26E-D4762F536226}">
      <dsp:nvSpPr>
        <dsp:cNvPr id="0" name=""/>
        <dsp:cNvSpPr/>
      </dsp:nvSpPr>
      <dsp:spPr>
        <a:xfrm>
          <a:off x="1671418" y="1411035"/>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Have a foundation for strategic planning and guidance for decision-making</a:t>
          </a:r>
        </a:p>
      </dsp:txBody>
      <dsp:txXfrm>
        <a:off x="1671418" y="1411035"/>
        <a:ext cx="1753923" cy="744088"/>
      </dsp:txXfrm>
    </dsp:sp>
    <dsp:sp modelId="{6622C084-6911-45AF-B6D8-5709218A2827}">
      <dsp:nvSpPr>
        <dsp:cNvPr id="0" name=""/>
        <dsp:cNvSpPr/>
      </dsp:nvSpPr>
      <dsp:spPr>
        <a:xfrm>
          <a:off x="3730950" y="1411035"/>
          <a:ext cx="744088" cy="74408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89E72-9C2E-418E-B75A-34D76EF32EFA}">
      <dsp:nvSpPr>
        <dsp:cNvPr id="0" name=""/>
        <dsp:cNvSpPr/>
      </dsp:nvSpPr>
      <dsp:spPr>
        <a:xfrm>
          <a:off x="3783616" y="1460331"/>
          <a:ext cx="638756" cy="645497"/>
        </a:xfrm>
        <a:prstGeom prst="heart">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8C4F9E-B6AD-45C9-AB93-98ABB157B8C0}">
      <dsp:nvSpPr>
        <dsp:cNvPr id="0" name=""/>
        <dsp:cNvSpPr/>
      </dsp:nvSpPr>
      <dsp:spPr>
        <a:xfrm>
          <a:off x="4634486" y="1411035"/>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Build new/stronger community relationships</a:t>
          </a:r>
        </a:p>
      </dsp:txBody>
      <dsp:txXfrm>
        <a:off x="4634486" y="1411035"/>
        <a:ext cx="1753923" cy="744088"/>
      </dsp:txXfrm>
    </dsp:sp>
    <dsp:sp modelId="{A3919B54-EFBC-4B7A-8D41-C655B381375B}">
      <dsp:nvSpPr>
        <dsp:cNvPr id="0" name=""/>
        <dsp:cNvSpPr/>
      </dsp:nvSpPr>
      <dsp:spPr>
        <a:xfrm>
          <a:off x="6694017" y="1411035"/>
          <a:ext cx="744088" cy="74408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3D85C-8E9B-4884-A096-3BB7C0A47D7C}">
      <dsp:nvSpPr>
        <dsp:cNvPr id="0" name=""/>
        <dsp:cNvSpPr/>
      </dsp:nvSpPr>
      <dsp:spPr>
        <a:xfrm>
          <a:off x="6850276" y="1567294"/>
          <a:ext cx="431571" cy="4315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EC05DA-ECEB-4B7D-A9CA-F0E15CB798FE}">
      <dsp:nvSpPr>
        <dsp:cNvPr id="0" name=""/>
        <dsp:cNvSpPr/>
      </dsp:nvSpPr>
      <dsp:spPr>
        <a:xfrm>
          <a:off x="7597554" y="1411035"/>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Get buy-in from community members</a:t>
          </a:r>
        </a:p>
      </dsp:txBody>
      <dsp:txXfrm>
        <a:off x="7597554" y="1411035"/>
        <a:ext cx="1753923" cy="744088"/>
      </dsp:txXfrm>
    </dsp:sp>
    <dsp:sp modelId="{6C61D508-D729-4FF3-8199-78E9EECFC8B6}">
      <dsp:nvSpPr>
        <dsp:cNvPr id="0" name=""/>
        <dsp:cNvSpPr/>
      </dsp:nvSpPr>
      <dsp:spPr>
        <a:xfrm>
          <a:off x="767882" y="2761371"/>
          <a:ext cx="744088" cy="74408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056D1-4B90-4A0C-BCBD-EFB14EE74999}">
      <dsp:nvSpPr>
        <dsp:cNvPr id="0" name=""/>
        <dsp:cNvSpPr/>
      </dsp:nvSpPr>
      <dsp:spPr>
        <a:xfrm>
          <a:off x="924140" y="2917630"/>
          <a:ext cx="431571" cy="4315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CFF641-ACC4-4DF9-821F-86DCA7478D5C}">
      <dsp:nvSpPr>
        <dsp:cNvPr id="0" name=""/>
        <dsp:cNvSpPr/>
      </dsp:nvSpPr>
      <dsp:spPr>
        <a:xfrm>
          <a:off x="1671418" y="2761371"/>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Document the need for resources</a:t>
          </a:r>
        </a:p>
      </dsp:txBody>
      <dsp:txXfrm>
        <a:off x="1671418" y="2761371"/>
        <a:ext cx="1753923" cy="744088"/>
      </dsp:txXfrm>
    </dsp:sp>
    <dsp:sp modelId="{1833F14D-B041-42E6-8C68-2F243E165D87}">
      <dsp:nvSpPr>
        <dsp:cNvPr id="0" name=""/>
        <dsp:cNvSpPr/>
      </dsp:nvSpPr>
      <dsp:spPr>
        <a:xfrm>
          <a:off x="3730950" y="2761371"/>
          <a:ext cx="744088" cy="74408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B17402-4605-4A27-AFD6-F8697A3606D3}">
      <dsp:nvSpPr>
        <dsp:cNvPr id="0" name=""/>
        <dsp:cNvSpPr/>
      </dsp:nvSpPr>
      <dsp:spPr>
        <a:xfrm>
          <a:off x="3887208" y="2917630"/>
          <a:ext cx="431571" cy="43157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4D1E12-E6C4-49E5-B7B1-C97CAAE5C96C}">
      <dsp:nvSpPr>
        <dsp:cNvPr id="0" name=""/>
        <dsp:cNvSpPr/>
      </dsp:nvSpPr>
      <dsp:spPr>
        <a:xfrm>
          <a:off x="4634486" y="2761371"/>
          <a:ext cx="1753923" cy="74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90000"/>
            </a:lnSpc>
            <a:spcBef>
              <a:spcPct val="0"/>
            </a:spcBef>
            <a:spcAft>
              <a:spcPct val="35000"/>
            </a:spcAft>
            <a:buNone/>
          </a:pPr>
          <a:r>
            <a:rPr lang="en-US" sz="1300" kern="1200"/>
            <a:t>First step in the ROMA cycle</a:t>
          </a:r>
        </a:p>
      </dsp:txBody>
      <dsp:txXfrm>
        <a:off x="4634486" y="2761371"/>
        <a:ext cx="1753923" cy="7440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D8CC0-10E3-4E7F-B021-1124AE4CAEF7}">
      <dsp:nvSpPr>
        <dsp:cNvPr id="0" name=""/>
        <dsp:cNvSpPr/>
      </dsp:nvSpPr>
      <dsp:spPr>
        <a:xfrm>
          <a:off x="0" y="575692"/>
          <a:ext cx="6192319" cy="110331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Mutual Respect</a:t>
          </a:r>
        </a:p>
      </dsp:txBody>
      <dsp:txXfrm>
        <a:off x="53859" y="629551"/>
        <a:ext cx="6084601" cy="995592"/>
      </dsp:txXfrm>
    </dsp:sp>
    <dsp:sp modelId="{456C825A-5DE7-4686-B76B-B16A86D0249A}">
      <dsp:nvSpPr>
        <dsp:cNvPr id="0" name=""/>
        <dsp:cNvSpPr/>
      </dsp:nvSpPr>
      <dsp:spPr>
        <a:xfrm>
          <a:off x="0" y="1811482"/>
          <a:ext cx="6192319" cy="110331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Joint Problem Solving</a:t>
          </a:r>
        </a:p>
      </dsp:txBody>
      <dsp:txXfrm>
        <a:off x="53859" y="1865341"/>
        <a:ext cx="6084601" cy="995592"/>
      </dsp:txXfrm>
    </dsp:sp>
    <dsp:sp modelId="{B1CD2F66-5AD4-4066-AD52-A727B557C8DE}">
      <dsp:nvSpPr>
        <dsp:cNvPr id="0" name=""/>
        <dsp:cNvSpPr/>
      </dsp:nvSpPr>
      <dsp:spPr>
        <a:xfrm>
          <a:off x="0" y="3047272"/>
          <a:ext cx="6192319" cy="110331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Open Communication</a:t>
          </a:r>
        </a:p>
      </dsp:txBody>
      <dsp:txXfrm>
        <a:off x="53859" y="3101131"/>
        <a:ext cx="6084601" cy="9955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597C1-8D58-4A10-8070-9835B04BC8A5}">
      <dsp:nvSpPr>
        <dsp:cNvPr id="0" name=""/>
        <dsp:cNvSpPr/>
      </dsp:nvSpPr>
      <dsp:spPr>
        <a:xfrm>
          <a:off x="4568"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n-lt"/>
            </a:rPr>
            <a:t>Community Action Plans</a:t>
          </a:r>
          <a:endParaRPr lang="en-US" sz="800" kern="1200" dirty="0"/>
        </a:p>
      </dsp:txBody>
      <dsp:txXfrm>
        <a:off x="199315" y="1444908"/>
        <a:ext cx="940322" cy="940322"/>
      </dsp:txXfrm>
    </dsp:sp>
    <dsp:sp modelId="{B0407CE1-07CA-40D6-93E3-E781DFBB31BF}">
      <dsp:nvSpPr>
        <dsp:cNvPr id="0" name=""/>
        <dsp:cNvSpPr/>
      </dsp:nvSpPr>
      <dsp:spPr>
        <a:xfrm>
          <a:off x="1068421"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a:latin typeface="+mn-lt"/>
            </a:rPr>
            <a:t>Contracts</a:t>
          </a:r>
          <a:endParaRPr lang="en-US" sz="800" b="1" kern="1200" dirty="0">
            <a:latin typeface="+mn-lt"/>
          </a:endParaRPr>
        </a:p>
      </dsp:txBody>
      <dsp:txXfrm>
        <a:off x="1263168" y="1444908"/>
        <a:ext cx="940322" cy="940322"/>
      </dsp:txXfrm>
    </dsp:sp>
    <dsp:sp modelId="{4DF8F670-6A35-4032-98E6-412729C242E1}">
      <dsp:nvSpPr>
        <dsp:cNvPr id="0" name=""/>
        <dsp:cNvSpPr/>
      </dsp:nvSpPr>
      <dsp:spPr>
        <a:xfrm>
          <a:off x="2132274"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a:latin typeface="+mn-lt"/>
            </a:rPr>
            <a:t>Community Needs Assessments</a:t>
          </a:r>
          <a:endParaRPr lang="en-US" sz="800" b="1" kern="1200" dirty="0">
            <a:latin typeface="+mn-lt"/>
          </a:endParaRPr>
        </a:p>
      </dsp:txBody>
      <dsp:txXfrm>
        <a:off x="2327021" y="1444908"/>
        <a:ext cx="940322" cy="940322"/>
      </dsp:txXfrm>
    </dsp:sp>
    <dsp:sp modelId="{731BEA0D-85EF-4F5F-A752-53C6EB1BA5AD}">
      <dsp:nvSpPr>
        <dsp:cNvPr id="0" name=""/>
        <dsp:cNvSpPr/>
      </dsp:nvSpPr>
      <dsp:spPr>
        <a:xfrm>
          <a:off x="3196127"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a:latin typeface="+mn-lt"/>
            </a:rPr>
            <a:t>Service delivery systems</a:t>
          </a:r>
          <a:endParaRPr lang="en-US" sz="800" b="1" kern="1200" dirty="0">
            <a:latin typeface="+mn-lt"/>
          </a:endParaRPr>
        </a:p>
      </dsp:txBody>
      <dsp:txXfrm>
        <a:off x="3390874" y="1444908"/>
        <a:ext cx="940322" cy="940322"/>
      </dsp:txXfrm>
    </dsp:sp>
    <dsp:sp modelId="{A8EFEFB4-B034-46EC-A852-80E6F63697CF}">
      <dsp:nvSpPr>
        <dsp:cNvPr id="0" name=""/>
        <dsp:cNvSpPr/>
      </dsp:nvSpPr>
      <dsp:spPr>
        <a:xfrm>
          <a:off x="4259980"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a:latin typeface="+mn-lt"/>
            </a:rPr>
            <a:t>Administration, management, and financial systems</a:t>
          </a:r>
          <a:endParaRPr lang="en-US" sz="800" b="1" kern="1200" dirty="0">
            <a:latin typeface="+mn-lt"/>
          </a:endParaRPr>
        </a:p>
      </dsp:txBody>
      <dsp:txXfrm>
        <a:off x="4454727" y="1444908"/>
        <a:ext cx="940322" cy="940322"/>
      </dsp:txXfrm>
    </dsp:sp>
    <dsp:sp modelId="{71E0B883-8CC7-46FA-B3DA-E05CFE5E8EB2}">
      <dsp:nvSpPr>
        <dsp:cNvPr id="0" name=""/>
        <dsp:cNvSpPr/>
      </dsp:nvSpPr>
      <dsp:spPr>
        <a:xfrm>
          <a:off x="5323833"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a:latin typeface="+mn-lt"/>
            </a:rPr>
            <a:t>Strategic plans</a:t>
          </a:r>
          <a:endParaRPr lang="en-US" sz="800" b="1" kern="1200" dirty="0">
            <a:latin typeface="+mn-lt"/>
          </a:endParaRPr>
        </a:p>
      </dsp:txBody>
      <dsp:txXfrm>
        <a:off x="5518580" y="1444908"/>
        <a:ext cx="940322" cy="940322"/>
      </dsp:txXfrm>
    </dsp:sp>
    <dsp:sp modelId="{4902EF53-367D-48C6-A50F-6B2B1E6E15B9}">
      <dsp:nvSpPr>
        <dsp:cNvPr id="0" name=""/>
        <dsp:cNvSpPr/>
      </dsp:nvSpPr>
      <dsp:spPr>
        <a:xfrm>
          <a:off x="6387686"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a:latin typeface="+mn-lt"/>
            </a:rPr>
            <a:t>Board and governance systems</a:t>
          </a:r>
          <a:endParaRPr lang="en-US" sz="800" b="1" kern="1200" dirty="0">
            <a:latin typeface="+mn-lt"/>
          </a:endParaRPr>
        </a:p>
      </dsp:txBody>
      <dsp:txXfrm>
        <a:off x="6582433" y="1444908"/>
        <a:ext cx="940322" cy="940322"/>
      </dsp:txXfrm>
    </dsp:sp>
    <dsp:sp modelId="{FA3DCA75-B4C1-4774-99D9-F081C66AEA39}">
      <dsp:nvSpPr>
        <dsp:cNvPr id="0" name=""/>
        <dsp:cNvSpPr/>
      </dsp:nvSpPr>
      <dsp:spPr>
        <a:xfrm>
          <a:off x="7451539"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a:latin typeface="+mn-lt"/>
            </a:rPr>
            <a:t>ROMA implementation </a:t>
          </a:r>
          <a:endParaRPr lang="en-US" sz="800" b="1" kern="1200" dirty="0">
            <a:latin typeface="+mn-lt"/>
          </a:endParaRPr>
        </a:p>
      </dsp:txBody>
      <dsp:txXfrm>
        <a:off x="7646286" y="1444908"/>
        <a:ext cx="940322" cy="940322"/>
      </dsp:txXfrm>
    </dsp:sp>
    <dsp:sp modelId="{6D8F31AD-F890-4404-870F-7796CC8D5786}">
      <dsp:nvSpPr>
        <dsp:cNvPr id="0" name=""/>
        <dsp:cNvSpPr/>
      </dsp:nvSpPr>
      <dsp:spPr>
        <a:xfrm>
          <a:off x="8515391" y="1250161"/>
          <a:ext cx="1329816" cy="13298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184" tIns="10160" rIns="73184" bIns="1016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mn-lt"/>
            </a:rPr>
            <a:t>CSBG Organizational Standards</a:t>
          </a:r>
          <a:br>
            <a:rPr lang="en-US" sz="800" b="1" kern="1200" dirty="0">
              <a:latin typeface="+mn-lt"/>
            </a:rPr>
          </a:br>
          <a:r>
            <a:rPr lang="en-US" sz="800" b="1" kern="1200" dirty="0">
              <a:latin typeface="+mn-lt"/>
            </a:rPr>
            <a:t>(58)</a:t>
          </a:r>
        </a:p>
      </dsp:txBody>
      <dsp:txXfrm>
        <a:off x="8710138" y="1444908"/>
        <a:ext cx="940322" cy="9403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35C3C-C9D0-4929-B2FF-432867B1560C}">
      <dsp:nvSpPr>
        <dsp:cNvPr id="0" name=""/>
        <dsp:cNvSpPr/>
      </dsp:nvSpPr>
      <dsp:spPr>
        <a:xfrm>
          <a:off x="2120" y="16986"/>
          <a:ext cx="2067078"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On-site Visits</a:t>
          </a:r>
        </a:p>
      </dsp:txBody>
      <dsp:txXfrm>
        <a:off x="2120" y="16986"/>
        <a:ext cx="2067078" cy="547200"/>
      </dsp:txXfrm>
    </dsp:sp>
    <dsp:sp modelId="{B3702D8C-7C31-489E-B762-6FCE119C9B96}">
      <dsp:nvSpPr>
        <dsp:cNvPr id="0" name=""/>
        <dsp:cNvSpPr/>
      </dsp:nvSpPr>
      <dsp:spPr>
        <a:xfrm>
          <a:off x="2120" y="564186"/>
          <a:ext cx="2067078" cy="329391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Every 3 years</a:t>
          </a:r>
        </a:p>
        <a:p>
          <a:pPr marL="171450" lvl="1" indent="-171450" algn="l" defTabSz="844550">
            <a:lnSpc>
              <a:spcPct val="90000"/>
            </a:lnSpc>
            <a:spcBef>
              <a:spcPct val="0"/>
            </a:spcBef>
            <a:spcAft>
              <a:spcPct val="15000"/>
            </a:spcAft>
            <a:buChar char="•"/>
          </a:pPr>
          <a:r>
            <a:rPr lang="en-US" sz="1900" kern="1200" dirty="0"/>
            <a:t>After new Executive Director or CFO placement</a:t>
          </a:r>
        </a:p>
        <a:p>
          <a:pPr marL="171450" lvl="1" indent="-171450" algn="l" defTabSz="844550">
            <a:lnSpc>
              <a:spcPct val="90000"/>
            </a:lnSpc>
            <a:spcBef>
              <a:spcPct val="0"/>
            </a:spcBef>
            <a:spcAft>
              <a:spcPct val="15000"/>
            </a:spcAft>
            <a:buChar char="•"/>
          </a:pPr>
          <a:r>
            <a:rPr lang="en-US" sz="1900" kern="1200" dirty="0"/>
            <a:t>Funding terminated for cause</a:t>
          </a:r>
        </a:p>
      </dsp:txBody>
      <dsp:txXfrm>
        <a:off x="2120" y="564186"/>
        <a:ext cx="2067078" cy="3293914"/>
      </dsp:txXfrm>
    </dsp:sp>
    <dsp:sp modelId="{62C83956-4B3E-44E4-9217-9C277ED7EED1}">
      <dsp:nvSpPr>
        <dsp:cNvPr id="0" name=""/>
        <dsp:cNvSpPr/>
      </dsp:nvSpPr>
      <dsp:spPr>
        <a:xfrm>
          <a:off x="2358590" y="16986"/>
          <a:ext cx="2067078" cy="547200"/>
        </a:xfrm>
        <a:prstGeom prst="rect">
          <a:avLst/>
        </a:prstGeom>
        <a:solidFill>
          <a:schemeClr val="accent2">
            <a:hueOff val="-5163123"/>
            <a:satOff val="21459"/>
            <a:lumOff val="-6961"/>
            <a:alphaOff val="0"/>
          </a:schemeClr>
        </a:solidFill>
        <a:ln w="12700" cap="flat" cmpd="sng" algn="ctr">
          <a:solidFill>
            <a:schemeClr val="accent2">
              <a:hueOff val="-5163123"/>
              <a:satOff val="21459"/>
              <a:lumOff val="-6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Deliverables</a:t>
          </a:r>
        </a:p>
      </dsp:txBody>
      <dsp:txXfrm>
        <a:off x="2358590" y="16986"/>
        <a:ext cx="2067078" cy="547200"/>
      </dsp:txXfrm>
    </dsp:sp>
    <dsp:sp modelId="{A880F50F-F14B-4800-B3B7-E2D62A87427D}">
      <dsp:nvSpPr>
        <dsp:cNvPr id="0" name=""/>
        <dsp:cNvSpPr/>
      </dsp:nvSpPr>
      <dsp:spPr>
        <a:xfrm>
          <a:off x="2358590" y="564186"/>
          <a:ext cx="2067078" cy="3293914"/>
        </a:xfrm>
        <a:prstGeom prst="rect">
          <a:avLst/>
        </a:prstGeom>
        <a:solidFill>
          <a:schemeClr val="accent2">
            <a:tint val="40000"/>
            <a:alpha val="90000"/>
            <a:hueOff val="-5390815"/>
            <a:satOff val="-2871"/>
            <a:lumOff val="-731"/>
            <a:alphaOff val="0"/>
          </a:schemeClr>
        </a:solidFill>
        <a:ln w="12700" cap="flat" cmpd="sng" algn="ctr">
          <a:solidFill>
            <a:schemeClr val="accent2">
              <a:tint val="40000"/>
              <a:alpha val="90000"/>
              <a:hueOff val="-5390815"/>
              <a:satOff val="-2871"/>
              <a:lumOff val="-7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Community Action Plans (CSBG Application)</a:t>
          </a:r>
        </a:p>
        <a:p>
          <a:pPr marL="171450" lvl="1" indent="-171450" algn="l" defTabSz="844550">
            <a:lnSpc>
              <a:spcPct val="90000"/>
            </a:lnSpc>
            <a:spcBef>
              <a:spcPct val="0"/>
            </a:spcBef>
            <a:spcAft>
              <a:spcPct val="15000"/>
            </a:spcAft>
            <a:buChar char="•"/>
          </a:pPr>
          <a:r>
            <a:rPr lang="en-US" sz="1900" kern="1200" dirty="0"/>
            <a:t>DCF Yearend Expenditure Reports</a:t>
          </a:r>
        </a:p>
        <a:p>
          <a:pPr marL="171450" lvl="1" indent="-171450" algn="l" defTabSz="844550">
            <a:lnSpc>
              <a:spcPct val="90000"/>
            </a:lnSpc>
            <a:spcBef>
              <a:spcPct val="0"/>
            </a:spcBef>
            <a:spcAft>
              <a:spcPct val="15000"/>
            </a:spcAft>
            <a:buChar char="•"/>
          </a:pPr>
          <a:r>
            <a:rPr lang="en-US" sz="1900" kern="1200" dirty="0"/>
            <a:t>Board rosters &amp; meeting minutes</a:t>
          </a:r>
        </a:p>
        <a:p>
          <a:pPr marL="171450" lvl="1" indent="-171450" algn="l" defTabSz="844550">
            <a:lnSpc>
              <a:spcPct val="90000"/>
            </a:lnSpc>
            <a:spcBef>
              <a:spcPct val="0"/>
            </a:spcBef>
            <a:spcAft>
              <a:spcPct val="15000"/>
            </a:spcAft>
            <a:buChar char="•"/>
          </a:pPr>
          <a:r>
            <a:rPr lang="en-US" sz="1900" kern="1200" dirty="0"/>
            <a:t>SPARC reports</a:t>
          </a:r>
        </a:p>
      </dsp:txBody>
      <dsp:txXfrm>
        <a:off x="2358590" y="564186"/>
        <a:ext cx="2067078" cy="3293914"/>
      </dsp:txXfrm>
    </dsp:sp>
    <dsp:sp modelId="{0C3E3642-B915-4D7C-8287-458B0F6D117A}">
      <dsp:nvSpPr>
        <dsp:cNvPr id="0" name=""/>
        <dsp:cNvSpPr/>
      </dsp:nvSpPr>
      <dsp:spPr>
        <a:xfrm>
          <a:off x="4715060" y="16986"/>
          <a:ext cx="2067078" cy="547200"/>
        </a:xfrm>
        <a:prstGeom prst="rect">
          <a:avLst/>
        </a:prstGeom>
        <a:solidFill>
          <a:schemeClr val="accent2">
            <a:hueOff val="-10326247"/>
            <a:satOff val="42919"/>
            <a:lumOff val="-13921"/>
            <a:alphaOff val="0"/>
          </a:schemeClr>
        </a:solidFill>
        <a:ln w="12700" cap="flat" cmpd="sng" algn="ctr">
          <a:solidFill>
            <a:schemeClr val="accent2">
              <a:hueOff val="-10326247"/>
              <a:satOff val="42919"/>
              <a:lumOff val="-139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Desk Audits</a:t>
          </a:r>
        </a:p>
      </dsp:txBody>
      <dsp:txXfrm>
        <a:off x="4715060" y="16986"/>
        <a:ext cx="2067078" cy="547200"/>
      </dsp:txXfrm>
    </dsp:sp>
    <dsp:sp modelId="{45F18C70-0814-4F6D-AF68-CBEDDA24147D}">
      <dsp:nvSpPr>
        <dsp:cNvPr id="0" name=""/>
        <dsp:cNvSpPr/>
      </dsp:nvSpPr>
      <dsp:spPr>
        <a:xfrm>
          <a:off x="4715060" y="564186"/>
          <a:ext cx="2067078" cy="3293914"/>
        </a:xfrm>
        <a:prstGeom prst="rect">
          <a:avLst/>
        </a:prstGeom>
        <a:solidFill>
          <a:schemeClr val="accent2">
            <a:tint val="40000"/>
            <a:alpha val="90000"/>
            <a:hueOff val="-10781630"/>
            <a:satOff val="-5742"/>
            <a:lumOff val="-1462"/>
            <a:alphaOff val="0"/>
          </a:schemeClr>
        </a:solidFill>
        <a:ln w="12700" cap="flat" cmpd="sng" algn="ctr">
          <a:solidFill>
            <a:schemeClr val="accent2">
              <a:tint val="40000"/>
              <a:alpha val="90000"/>
              <a:hueOff val="-10781630"/>
              <a:satOff val="-5742"/>
              <a:lumOff val="-14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CSBG Organizational Standards</a:t>
          </a:r>
        </a:p>
        <a:p>
          <a:pPr marL="171450" lvl="1" indent="-171450" algn="l" defTabSz="844550">
            <a:lnSpc>
              <a:spcPct val="90000"/>
            </a:lnSpc>
            <a:spcBef>
              <a:spcPct val="0"/>
            </a:spcBef>
            <a:spcAft>
              <a:spcPct val="15000"/>
            </a:spcAft>
            <a:buChar char="•"/>
          </a:pPr>
          <a:r>
            <a:rPr lang="en-US" sz="1900" kern="1200" dirty="0"/>
            <a:t>Random expense sampling</a:t>
          </a:r>
        </a:p>
      </dsp:txBody>
      <dsp:txXfrm>
        <a:off x="4715060" y="564186"/>
        <a:ext cx="2067078" cy="32939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ADE83-8A61-4FFE-92A0-79E54C2AF260}">
      <dsp:nvSpPr>
        <dsp:cNvPr id="0" name=""/>
        <dsp:cNvSpPr/>
      </dsp:nvSpPr>
      <dsp:spPr>
        <a:xfrm>
          <a:off x="1680" y="2313842"/>
          <a:ext cx="1977452" cy="7909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Agency receives a monitoring engagement memo</a:t>
          </a:r>
        </a:p>
      </dsp:txBody>
      <dsp:txXfrm>
        <a:off x="1680" y="2313842"/>
        <a:ext cx="1779707" cy="790981"/>
      </dsp:txXfrm>
    </dsp:sp>
    <dsp:sp modelId="{3A30A937-054F-4DC2-A0FF-2C921710F773}">
      <dsp:nvSpPr>
        <dsp:cNvPr id="0" name=""/>
        <dsp:cNvSpPr/>
      </dsp:nvSpPr>
      <dsp:spPr>
        <a:xfrm>
          <a:off x="1583642" y="2313842"/>
          <a:ext cx="1977452" cy="7909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Pre-monitoring documents uploaded to secure SharePoint site</a:t>
          </a:r>
        </a:p>
      </dsp:txBody>
      <dsp:txXfrm>
        <a:off x="1979133" y="2313842"/>
        <a:ext cx="1186471" cy="790981"/>
      </dsp:txXfrm>
    </dsp:sp>
    <dsp:sp modelId="{830CDC26-F23B-43DE-A0CB-A53A7DEBD5B7}">
      <dsp:nvSpPr>
        <dsp:cNvPr id="0" name=""/>
        <dsp:cNvSpPr/>
      </dsp:nvSpPr>
      <dsp:spPr>
        <a:xfrm>
          <a:off x="3165605" y="2313842"/>
          <a:ext cx="1977452" cy="7909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Monitoring introduction meeting via Zoom</a:t>
          </a:r>
        </a:p>
      </dsp:txBody>
      <dsp:txXfrm>
        <a:off x="3561096" y="2313842"/>
        <a:ext cx="1186471" cy="790981"/>
      </dsp:txXfrm>
    </dsp:sp>
    <dsp:sp modelId="{E10F6907-B14B-49FB-8AAE-0E7DDE1FD1DA}">
      <dsp:nvSpPr>
        <dsp:cNvPr id="0" name=""/>
        <dsp:cNvSpPr/>
      </dsp:nvSpPr>
      <dsp:spPr>
        <a:xfrm>
          <a:off x="4747567" y="2313842"/>
          <a:ext cx="1977452" cy="7909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DCF conducts Zoom interviews with Executive Director, key staff, and board chair over the course of one (1) week</a:t>
          </a:r>
        </a:p>
      </dsp:txBody>
      <dsp:txXfrm>
        <a:off x="5143058" y="2313842"/>
        <a:ext cx="1186471" cy="790981"/>
      </dsp:txXfrm>
    </dsp:sp>
    <dsp:sp modelId="{6BAC3F96-7881-40B2-8881-117FAA20C35C}">
      <dsp:nvSpPr>
        <dsp:cNvPr id="0" name=""/>
        <dsp:cNvSpPr/>
      </dsp:nvSpPr>
      <dsp:spPr>
        <a:xfrm>
          <a:off x="6329529" y="2313842"/>
          <a:ext cx="1977452" cy="7909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DCF requests select  HR, program, and financial documents for upload to SharePoint</a:t>
          </a:r>
        </a:p>
      </dsp:txBody>
      <dsp:txXfrm>
        <a:off x="6725020" y="2313842"/>
        <a:ext cx="1186471" cy="790981"/>
      </dsp:txXfrm>
    </dsp:sp>
    <dsp:sp modelId="{0B355C46-ABBE-4E57-9F92-8BF929D70948}">
      <dsp:nvSpPr>
        <dsp:cNvPr id="0" name=""/>
        <dsp:cNvSpPr/>
      </dsp:nvSpPr>
      <dsp:spPr>
        <a:xfrm>
          <a:off x="7911492" y="2313842"/>
          <a:ext cx="1977452" cy="7909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Exit Interview with Executive Director via Zoom</a:t>
          </a:r>
        </a:p>
      </dsp:txBody>
      <dsp:txXfrm>
        <a:off x="8306983" y="2313842"/>
        <a:ext cx="1186471" cy="790981"/>
      </dsp:txXfrm>
    </dsp:sp>
    <dsp:sp modelId="{BB1D6EC6-339E-46B5-AC04-53CA4D3C8724}">
      <dsp:nvSpPr>
        <dsp:cNvPr id="0" name=""/>
        <dsp:cNvSpPr/>
      </dsp:nvSpPr>
      <dsp:spPr>
        <a:xfrm>
          <a:off x="9493454" y="2313842"/>
          <a:ext cx="1977452" cy="79098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marL="0" lvl="0" indent="0" algn="ctr" defTabSz="400050">
            <a:lnSpc>
              <a:spcPct val="90000"/>
            </a:lnSpc>
            <a:spcBef>
              <a:spcPct val="0"/>
            </a:spcBef>
            <a:spcAft>
              <a:spcPct val="35000"/>
            </a:spcAft>
            <a:buNone/>
          </a:pPr>
          <a:r>
            <a:rPr lang="en-US" sz="900" kern="1200" dirty="0"/>
            <a:t>Monitoring report &amp; required responses</a:t>
          </a:r>
        </a:p>
      </dsp:txBody>
      <dsp:txXfrm>
        <a:off x="9888945" y="2313842"/>
        <a:ext cx="1186471" cy="79098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A65A6CC-5362-454D-BEB0-9C2902D2CA24}" type="datetimeFigureOut">
              <a:rPr lang="en-US" smtClean="0"/>
              <a:t>7/23/2021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28355B6-DF3F-40A6-B613-228C4E9689DD}" type="slidenum">
              <a:rPr lang="en-US" smtClean="0"/>
              <a:t>‹#›</a:t>
            </a:fld>
            <a:endParaRPr lang="en-US"/>
          </a:p>
        </p:txBody>
      </p:sp>
    </p:spTree>
    <p:extLst>
      <p:ext uri="{BB962C8B-B14F-4D97-AF65-F5344CB8AC3E}">
        <p14:creationId xmlns:p14="http://schemas.microsoft.com/office/powerpoint/2010/main" val="4278069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The federal CSBG Act and Wisconsin Statutes designate the types of agencies eligible to receive CSBG funds.  Community Action Agencies, (commonly referred to as CAAs, CSBG agencies, Eligible Entities, and CAP agencies), are traditionally funded by CSBG, but the CSBG Act also allows for Limited (or Single) Purpose Agencies and organizations Serving Migrant Farmworkers to receive CSBG funds. CAAs are local, private and public nonprofit organizations that provide direct services to low-income individuals. There are over 1,000 CAAs in the United States and its territories.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A major defining characteristic of CAAs is that persons affected by poverty have meaningful roles in guiding the agencies’ programs and approach to improving the lives of low-income individuals and families.  This is realized through a tripartite board of directors, comprised of one third low-income individuals or representatives of low-income individuals; one third elected or appointed officials (such as a county supervisor); and one third members of the local community.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Community Action Agencies are locally controlled organizations that seek to alleviate the causes and conditions of poverty with programs tailored to specific local needs.  These needs are assessed every three years through a thorough Community Needs Assessment process, required by the CSBG Act.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i="0" kern="1200" dirty="0">
                <a:solidFill>
                  <a:schemeClr val="tx1"/>
                </a:solidFill>
                <a:effectLst/>
                <a:latin typeface="+mn-lt"/>
                <a:ea typeface="+mn-ea"/>
                <a:cs typeface="+mn-cs"/>
              </a:rPr>
              <a:t>CSBG funds are not open for applications, and CSBG grants are not provided directly to individuals. This funding is available only to already established eligible entities across Wisconsin.  </a:t>
            </a:r>
            <a:r>
              <a:rPr lang="en-US" sz="1200" kern="1200" dirty="0">
                <a:solidFill>
                  <a:schemeClr val="tx1"/>
                </a:solidFill>
                <a:effectLst/>
                <a:latin typeface="+mn-lt"/>
                <a:ea typeface="+mn-ea"/>
                <a:cs typeface="+mn-cs"/>
              </a:rPr>
              <a:t>States may only add or remove organizations from the list of eligible entities according to procedures outlined by the CSBG Act.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CSBG funding is flexible, however, persons receiving services funded by CSBG must be at or below 125% of the Federal Poverty Level.</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2</a:t>
            </a:fld>
            <a:endParaRPr lang="en-US"/>
          </a:p>
        </p:txBody>
      </p:sp>
    </p:spTree>
    <p:extLst>
      <p:ext uri="{BB962C8B-B14F-4D97-AF65-F5344CB8AC3E}">
        <p14:creationId xmlns:p14="http://schemas.microsoft.com/office/powerpoint/2010/main" val="1399759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 is a complete performance measurement and management system designed to help CAAs improve their abilities to achieve and demonstrate results.  ROMA gives structure to CAAs and is a requirement of CSBG funding.</a:t>
            </a:r>
          </a:p>
          <a:p>
            <a:endParaRPr lang="en-US" dirty="0"/>
          </a:p>
          <a:p>
            <a:r>
              <a:rPr lang="en-US" dirty="0"/>
              <a:t>Part of the role of the CSBG state office is to provide assistance to agencies in implementing the ROMA cycle and reporting on their outcomes.  Last summer I went through the National Certified ROMA Implementer training in order to do this.  We also partner with WISCAP in delivering ROMA training and technical assistance to our CSBG agencies.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understand ROMA, let’s take a look at the history of Community Action.  This YouTube video was the product of a partnership with WISCAP to deliver an on-demand training for CAA board members to help understand their agency’s operations and their role as a board member.</a:t>
            </a:r>
          </a:p>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11</a:t>
            </a:fld>
            <a:endParaRPr lang="en-US"/>
          </a:p>
        </p:txBody>
      </p:sp>
    </p:spTree>
    <p:extLst>
      <p:ext uri="{BB962C8B-B14F-4D97-AF65-F5344CB8AC3E}">
        <p14:creationId xmlns:p14="http://schemas.microsoft.com/office/powerpoint/2010/main" val="799314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the ROMA cycle is ASSESSMENT.  The agencies complete a comprehensive Community Needs Assessment every 3 years in order to develop targeted services and direct the use of their CSBG funding.  These needs assessments are used for the agency’s Community Action Plan, which includes a budget and shows how the agency will use the ROMA cycle to achieve family, community, and agency-level outcomes that meet the needs the found as a result of their assessments.  These plans are reviewed and approved by DCF in the form of a CSBG Application.  Even though the agencies receive a standard allocation of CSBG funding and the list of eligible agencies does not change from year-to-year, the agencies must still apply for funding and show DCF how this funding will be used and what they expect to achieve with it.</a:t>
            </a:r>
          </a:p>
          <a:p>
            <a:endParaRPr lang="en-US" dirty="0"/>
          </a:p>
          <a:p>
            <a:r>
              <a:rPr lang="en-US" dirty="0"/>
              <a:t>Progress is reported annually through several modules which together comprise the CSBG Annual Report.  Expenses are reported in SPARC and reimbursed on a monthly basis, and each agency completes a yearend expenditure report to true-up their budget with their actual expenditures and explain any deviation.  As needs change, so can their use of the funding, so this is how DCF provides CAAs flexibility while also allowing us to maintain our oversight and ensure funding is being used in accordance with the CSBG Act.</a:t>
            </a:r>
          </a:p>
        </p:txBody>
      </p:sp>
      <p:sp>
        <p:nvSpPr>
          <p:cNvPr id="4" name="Slide Number Placeholder 3"/>
          <p:cNvSpPr>
            <a:spLocks noGrp="1"/>
          </p:cNvSpPr>
          <p:nvPr>
            <p:ph type="sldNum" sz="quarter" idx="5"/>
          </p:nvPr>
        </p:nvSpPr>
        <p:spPr/>
        <p:txBody>
          <a:bodyPr/>
          <a:lstStyle/>
          <a:p>
            <a:fld id="{928355B6-DF3F-40A6-B613-228C4E9689DD}" type="slidenum">
              <a:rPr lang="en-US" smtClean="0"/>
              <a:t>12</a:t>
            </a:fld>
            <a:endParaRPr lang="en-US"/>
          </a:p>
        </p:txBody>
      </p:sp>
    </p:spTree>
    <p:extLst>
      <p:ext uri="{BB962C8B-B14F-4D97-AF65-F5344CB8AC3E}">
        <p14:creationId xmlns:p14="http://schemas.microsoft.com/office/powerpoint/2010/main" val="3529392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demonstrate the results of each agencies ROMA efforts, and to report on the various requirements of State CSBG administration, we are required to draft and file a comprehensive CSBG Annual Report, which consists of 4 different Modules:</a:t>
            </a:r>
          </a:p>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13</a:t>
            </a:fld>
            <a:endParaRPr lang="en-US"/>
          </a:p>
        </p:txBody>
      </p:sp>
    </p:spTree>
    <p:extLst>
      <p:ext uri="{BB962C8B-B14F-4D97-AF65-F5344CB8AC3E}">
        <p14:creationId xmlns:p14="http://schemas.microsoft.com/office/powerpoint/2010/main" val="3830078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14</a:t>
            </a:fld>
            <a:endParaRPr lang="en-US"/>
          </a:p>
        </p:txBody>
      </p:sp>
    </p:spTree>
    <p:extLst>
      <p:ext uri="{BB962C8B-B14F-4D97-AF65-F5344CB8AC3E}">
        <p14:creationId xmlns:p14="http://schemas.microsoft.com/office/powerpoint/2010/main" val="4071631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CSBG Act of 1998 requires that CSBG eligible entities be monitored onsite at least once every three years by the State CSBG office. Monitoring is one of many block grant management responsibilities held by the State CSBG office. Monitoring can assist the over 1,000 CSBG eligible entities, predominately Community Action Agencies (CAAs), continually improve outcomes as they strive to adopt high impact strategies to end poverty. It is an important part of a strong partnership that should be forged between State CSBG offices and the CAAs to build capacity at the local level and to provide training and technical assistance to CAAs in working to eliminate poverty. State Associations are also an important part of the training and technical assistance needs that may arise from monitoring. Community Action leaders at the national, state, and local levels work together to ensure the Network is strong. Monitoring of CAAs is a state responsibility, but strengthening the capacity of CAAs to develop a high performing network is a shared responsibility among all members of the CAA Network.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monitor in accordance with 3 principles: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Mutual Respect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working with grantee boards, staff, and consultants, State CSBG offices value and recognize the unique knowledge, ability, and independence of each person. State CSBG offices are committed to treating all persons fairly and maintaining credibility by matching actions with words. </a:t>
            </a:r>
          </a:p>
          <a:p>
            <a:r>
              <a:rPr lang="en-US" sz="1200" b="1" i="0" u="none" strike="noStrike" kern="1200" baseline="0" dirty="0">
                <a:solidFill>
                  <a:schemeClr val="tx1"/>
                </a:solidFill>
                <a:latin typeface="+mn-lt"/>
                <a:ea typeface="+mn-ea"/>
                <a:cs typeface="+mn-cs"/>
              </a:rPr>
              <a:t>Open Communication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Effective communication is key in facilitating good working relationships with partners, and State CSBG offices are committed to keeping lines of communication open. The purpose of communication is to assist in developing solutions to problems, to share program improvement ideas, and provide information on new developments in the anti-poverty field. State CSBG offices communicate frequently through a variety of tools and media. State CSBG offices should be open to contact and are committed to listening to suggestions/concerns. This aids the State CSBG office in gaining an understanding of local operations and assisting CAAs in pursuing priorities. </a:t>
            </a:r>
          </a:p>
          <a:p>
            <a:r>
              <a:rPr lang="en-US" sz="1200" b="1" i="0" u="none" strike="noStrike" kern="1200" baseline="0" dirty="0">
                <a:solidFill>
                  <a:schemeClr val="tx1"/>
                </a:solidFill>
                <a:latin typeface="+mn-lt"/>
                <a:ea typeface="+mn-ea"/>
                <a:cs typeface="+mn-cs"/>
              </a:rPr>
              <a:t>Joint Problem Solving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State CSBG offices operate under the basic belief that a team approach to problem solving is in the best interest of all parties involved. State CSBG offices sincerely believe that collectively the State CSBG office and the CAA can arrive at the best solution to any situation. Through a team approach to problem solving, State CSBG offices think outside traditional methods and come up with the best strategies for program development, conflict resolution, or compliance issues. State CSBG offices want to promote an environment in which the State CSBG office and all Community Action partners will be open to change and can work together in exploring options and developing mutually agreeable solutions. The goal is to have agencies function independently—with State CSBG office support—to meet the needs of local communities within the parameters set by legislation. </a:t>
            </a:r>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15</a:t>
            </a:fld>
            <a:endParaRPr lang="en-US"/>
          </a:p>
        </p:txBody>
      </p:sp>
    </p:spTree>
    <p:extLst>
      <p:ext uri="{BB962C8B-B14F-4D97-AF65-F5344CB8AC3E}">
        <p14:creationId xmlns:p14="http://schemas.microsoft.com/office/powerpoint/2010/main" val="1466144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State CSBG Monitoring Requirements: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1. We look at more than compliance with program rules and regulations.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2. We assess the effectiveness of the board of directors.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3. We assess administrative and leadership capacity of agency management as it relates to meeting the Board of Director’s goals.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4. Monitoring CAAs is part of a process to strengthen CAAs and the entire Community Action Network.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 We have a system in place to document and inform the agency of findings and/or deficiencies.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6. We have a system in place to provide training and technical assistance when necessary. </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7. We monitor the entire Performance Management Framework of the agency using ROMA and the 58 CSBG Organizational Standards. </a:t>
            </a:r>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16</a:t>
            </a:fld>
            <a:endParaRPr lang="en-US"/>
          </a:p>
        </p:txBody>
      </p:sp>
    </p:spTree>
    <p:extLst>
      <p:ext uri="{BB962C8B-B14F-4D97-AF65-F5344CB8AC3E}">
        <p14:creationId xmlns:p14="http://schemas.microsoft.com/office/powerpoint/2010/main" val="4187905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CSBG Organizational Standards include:</a:t>
            </a:r>
          </a:p>
          <a:p>
            <a:endParaRPr lang="en-US" dirty="0"/>
          </a:p>
          <a:p>
            <a:pPr marL="228600" indent="-228600">
              <a:buAutoNum type="arabicPeriod"/>
            </a:pPr>
            <a:r>
              <a:rPr lang="en-US" sz="1200" kern="1200" dirty="0">
                <a:solidFill>
                  <a:schemeClr val="tx1"/>
                </a:solidFill>
                <a:effectLst/>
                <a:latin typeface="+mn-lt"/>
                <a:ea typeface="+mn-ea"/>
                <a:cs typeface="+mn-cs"/>
              </a:rPr>
              <a:t>The community assessment includes key findings on the causes and conditions of poverty and the needs of the communities assessed.</a:t>
            </a:r>
          </a:p>
          <a:p>
            <a:pPr marL="228600" indent="-228600">
              <a:buAutoNum type="arabicPeriod"/>
            </a:pPr>
            <a:r>
              <a:rPr lang="en-US" sz="1200" kern="1200" dirty="0">
                <a:solidFill>
                  <a:schemeClr val="tx1"/>
                </a:solidFill>
                <a:effectLst/>
                <a:latin typeface="+mn-lt"/>
                <a:ea typeface="+mn-ea"/>
                <a:cs typeface="+mn-cs"/>
              </a:rPr>
              <a:t>The organization documents the number of volunteers and hours mobilized in support of its activities.</a:t>
            </a:r>
          </a:p>
          <a:p>
            <a:pPr marL="228600" indent="-228600">
              <a:buAutoNum type="arabicPeriod"/>
            </a:pPr>
            <a:r>
              <a:rPr lang="en-US" sz="1200" kern="1200" dirty="0">
                <a:solidFill>
                  <a:schemeClr val="tx1"/>
                </a:solidFill>
                <a:effectLst/>
                <a:latin typeface="+mn-lt"/>
                <a:ea typeface="+mn-ea"/>
                <a:cs typeface="+mn-cs"/>
              </a:rPr>
              <a:t>The governing board has reviewed the organization’s mission statement within the past 5 years and assured that:</a:t>
            </a:r>
          </a:p>
          <a:p>
            <a:r>
              <a:rPr lang="en-US" sz="1200" kern="1200" dirty="0">
                <a:solidFill>
                  <a:schemeClr val="tx1"/>
                </a:solidFill>
                <a:effectLst/>
                <a:latin typeface="+mn-lt"/>
                <a:ea typeface="+mn-ea"/>
                <a:cs typeface="+mn-cs"/>
              </a:rPr>
              <a:t> 	The mission addresses poverty; and</a:t>
            </a:r>
          </a:p>
          <a:p>
            <a:r>
              <a:rPr lang="en-US" sz="1200" kern="1200" dirty="0">
                <a:solidFill>
                  <a:schemeClr val="tx1"/>
                </a:solidFill>
                <a:effectLst/>
                <a:latin typeface="+mn-lt"/>
                <a:ea typeface="+mn-ea"/>
                <a:cs typeface="+mn-cs"/>
              </a:rPr>
              <a:t> 	The organization’s programs and services are in alignment with the mission.</a:t>
            </a:r>
          </a:p>
          <a:p>
            <a:r>
              <a:rPr lang="en-US" sz="1200" kern="1200" dirty="0">
                <a:solidFill>
                  <a:schemeClr val="tx1"/>
                </a:solidFill>
                <a:effectLst/>
                <a:latin typeface="+mn-lt"/>
                <a:ea typeface="+mn-ea"/>
                <a:cs typeface="+mn-cs"/>
              </a:rPr>
              <a:t>4. The organization’s governing board has written procedures that document a democratic selection process for low-income board members adequate to assure that they are representative of the low-income community</a:t>
            </a:r>
          </a:p>
          <a:p>
            <a:r>
              <a:rPr lang="en-US" sz="1200" kern="1200" dirty="0">
                <a:solidFill>
                  <a:schemeClr val="tx1"/>
                </a:solidFill>
                <a:effectLst/>
                <a:latin typeface="+mn-lt"/>
                <a:ea typeface="+mn-ea"/>
                <a:cs typeface="+mn-cs"/>
              </a:rPr>
              <a:t>5. </a:t>
            </a:r>
            <a:r>
              <a:rPr lang="en-US" sz="1200" i="0" kern="1200" dirty="0">
                <a:solidFill>
                  <a:schemeClr val="tx1"/>
                </a:solidFill>
                <a:effectLst/>
                <a:latin typeface="+mn-lt"/>
                <a:ea typeface="+mn-ea"/>
                <a:cs typeface="+mn-cs"/>
              </a:rPr>
              <a:t>The organization has a system or systems in place to track family, agency, and/or community outcomes.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18</a:t>
            </a:fld>
            <a:endParaRPr lang="en-US"/>
          </a:p>
        </p:txBody>
      </p:sp>
    </p:spTree>
    <p:extLst>
      <p:ext uri="{BB962C8B-B14F-4D97-AF65-F5344CB8AC3E}">
        <p14:creationId xmlns:p14="http://schemas.microsoft.com/office/powerpoint/2010/main" val="640082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COVID-19 pandemic, our federal oversight, OCS, gave state CSBG offices permission to substitute virtual monitoring for the on-site monitoring requirement.</a:t>
            </a:r>
          </a:p>
        </p:txBody>
      </p:sp>
      <p:sp>
        <p:nvSpPr>
          <p:cNvPr id="4" name="Slide Number Placeholder 3"/>
          <p:cNvSpPr>
            <a:spLocks noGrp="1"/>
          </p:cNvSpPr>
          <p:nvPr>
            <p:ph type="sldNum" sz="quarter" idx="5"/>
          </p:nvPr>
        </p:nvSpPr>
        <p:spPr/>
        <p:txBody>
          <a:bodyPr/>
          <a:lstStyle/>
          <a:p>
            <a:fld id="{928355B6-DF3F-40A6-B613-228C4E9689DD}" type="slidenum">
              <a:rPr lang="en-US" smtClean="0"/>
              <a:t>19</a:t>
            </a:fld>
            <a:endParaRPr lang="en-US"/>
          </a:p>
        </p:txBody>
      </p:sp>
    </p:spTree>
    <p:extLst>
      <p:ext uri="{BB962C8B-B14F-4D97-AF65-F5344CB8AC3E}">
        <p14:creationId xmlns:p14="http://schemas.microsoft.com/office/powerpoint/2010/main" val="2743421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20</a:t>
            </a:fld>
            <a:endParaRPr lang="en-US"/>
          </a:p>
        </p:txBody>
      </p:sp>
    </p:spTree>
    <p:extLst>
      <p:ext uri="{BB962C8B-B14F-4D97-AF65-F5344CB8AC3E}">
        <p14:creationId xmlns:p14="http://schemas.microsoft.com/office/powerpoint/2010/main" val="4105400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21</a:t>
            </a:fld>
            <a:endParaRPr lang="en-US"/>
          </a:p>
        </p:txBody>
      </p:sp>
    </p:spTree>
    <p:extLst>
      <p:ext uri="{BB962C8B-B14F-4D97-AF65-F5344CB8AC3E}">
        <p14:creationId xmlns:p14="http://schemas.microsoft.com/office/powerpoint/2010/main" val="3518273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3</a:t>
            </a:fld>
            <a:endParaRPr lang="en-US"/>
          </a:p>
        </p:txBody>
      </p:sp>
    </p:spTree>
    <p:extLst>
      <p:ext uri="{BB962C8B-B14F-4D97-AF65-F5344CB8AC3E}">
        <p14:creationId xmlns:p14="http://schemas.microsoft.com/office/powerpoint/2010/main" val="1509603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22</a:t>
            </a:fld>
            <a:endParaRPr lang="en-US"/>
          </a:p>
        </p:txBody>
      </p:sp>
    </p:spTree>
    <p:extLst>
      <p:ext uri="{BB962C8B-B14F-4D97-AF65-F5344CB8AC3E}">
        <p14:creationId xmlns:p14="http://schemas.microsoft.com/office/powerpoint/2010/main" val="1819890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23</a:t>
            </a:fld>
            <a:endParaRPr lang="en-US"/>
          </a:p>
        </p:txBody>
      </p:sp>
    </p:spTree>
    <p:extLst>
      <p:ext uri="{BB962C8B-B14F-4D97-AF65-F5344CB8AC3E}">
        <p14:creationId xmlns:p14="http://schemas.microsoft.com/office/powerpoint/2010/main" val="894307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Wisconsin has 16 CAAs, each of which serves a specific geographic area, plus two Single Purpose Agencies, which have been “grandfathered” in as eligible for CSBG funding. United Migrant Opportunity Services (UMOS)  and the Foundation for Rural Housing have been designated as eligible entities for CSBG funding and are subject to the same requirements as the CAAs.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18 of these agencies comprise the board of directors for the Wisconsin Community Action Program Association, or WISCAP. WISCAP is the association of these Community Action Agencies and two Special Purpose Agencies and acts as the statewide voice for Community Action Agencies and people struggling with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WISCAP advances the work of these agencies to help people and communities become economically secure through a variety of services,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Public policy and advocacy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Training and Technical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Resource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Poverty Awareness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effectLst/>
                <a:latin typeface="+mn-lt"/>
                <a:ea typeface="+mn-ea"/>
                <a:cs typeface="+mn-cs"/>
              </a:rPr>
              <a:t>Program management and administrative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4</a:t>
            </a:fld>
            <a:endParaRPr lang="en-US"/>
          </a:p>
        </p:txBody>
      </p:sp>
    </p:spTree>
    <p:extLst>
      <p:ext uri="{BB962C8B-B14F-4D97-AF65-F5344CB8AC3E}">
        <p14:creationId xmlns:p14="http://schemas.microsoft.com/office/powerpoint/2010/main" val="296809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DCF is designated as the state CSBG office in Wisconsin. Our role as the pass through entity is to contract with and monitor the CSBG recipients, complete a biennial State Plan, draft an Annual Report, and provide Training and Technical Assistance for agency compliance with the 58 CSBG Organizational Standards, which include governing board oversight, strategic planning, and financial operations.</a:t>
            </a:r>
          </a:p>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5</a:t>
            </a:fld>
            <a:endParaRPr lang="en-US"/>
          </a:p>
        </p:txBody>
      </p:sp>
    </p:spTree>
    <p:extLst>
      <p:ext uri="{BB962C8B-B14F-4D97-AF65-F5344CB8AC3E}">
        <p14:creationId xmlns:p14="http://schemas.microsoft.com/office/powerpoint/2010/main" val="2700660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efforts are truly a community effort at all levels – there are many, many national resources.</a:t>
            </a:r>
          </a:p>
          <a:p>
            <a:endParaRPr lang="en-US" dirty="0"/>
          </a:p>
          <a:p>
            <a:r>
              <a:rPr lang="en-US" dirty="0"/>
              <a:t>Wisconsin is also participating in the State Management Work Group, which is working on developing tools and best practices that can assist other state offices and OCS in their oversight of state offices.</a:t>
            </a:r>
          </a:p>
        </p:txBody>
      </p:sp>
      <p:sp>
        <p:nvSpPr>
          <p:cNvPr id="4" name="Slide Number Placeholder 3"/>
          <p:cNvSpPr>
            <a:spLocks noGrp="1"/>
          </p:cNvSpPr>
          <p:nvPr>
            <p:ph type="sldNum" sz="quarter" idx="5"/>
          </p:nvPr>
        </p:nvSpPr>
        <p:spPr/>
        <p:txBody>
          <a:bodyPr/>
          <a:lstStyle/>
          <a:p>
            <a:fld id="{928355B6-DF3F-40A6-B613-228C4E9689DD}" type="slidenum">
              <a:rPr lang="en-US" smtClean="0"/>
              <a:t>6</a:t>
            </a:fld>
            <a:endParaRPr lang="en-US"/>
          </a:p>
        </p:txBody>
      </p:sp>
    </p:spTree>
    <p:extLst>
      <p:ext uri="{BB962C8B-B14F-4D97-AF65-F5344CB8AC3E}">
        <p14:creationId xmlns:p14="http://schemas.microsoft.com/office/powerpoint/2010/main" val="396464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Wisconsin’s federal CSBG allocation is about $9 million.</a:t>
            </a:r>
          </a:p>
          <a:p>
            <a:endParaRPr lang="en-US" dirty="0"/>
          </a:p>
          <a:p>
            <a:r>
              <a:rPr lang="en-US" dirty="0"/>
              <a:t>Each year our allocation is subject to a discretionary 1% for national T/TA efforts.  Historically, OCS holds this percentage back from our allocation.  This amount provides grants to CSBG national partners to develop resources for the CSBG network and provide training and technical assistance on all levels.</a:t>
            </a:r>
          </a:p>
          <a:p>
            <a:endParaRPr lang="en-US" dirty="0"/>
          </a:p>
          <a:p>
            <a:r>
              <a:rPr lang="en-US" dirty="0"/>
              <a:t>The allocations for the Community Action Agencies (CAAs) are based on the following formula: The total CSBG allocation divided by the percent of Wisconsin residents in poverty residing in each agency's service area. For example, according to the 2010 U.S. Census, 4.425% of the 668,834 people living in poverty in Wisconsin reside in ADVOCAP's service area. Therefore, ADVOCAP will receive 4.425% of the CSBG allocation for the CAAs.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Wisconsin uses some of its discretionary CSBG dollars to fund part of the tribes Family Services Program (administered through BRO).  This is usually about 4% of the state’s allocation.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statewide, migrant farmworker agency, UMOS's award is not calculated using percentage of population in poverty.  Instead, UMOS receives 4% of the total CSBG allocation based on a methodology established over 20 years ago.</a:t>
            </a:r>
          </a:p>
          <a:p>
            <a:endParaRPr lang="en-US" dirty="0"/>
          </a:p>
          <a:p>
            <a:endParaRPr lang="en-US" dirty="0"/>
          </a:p>
          <a:p>
            <a:r>
              <a:rPr lang="en-US" dirty="0"/>
              <a:t>As a statewide, single-purpose agency, Foundation for Rural Housing's award is not calculated using percentage of population in poverty.  Instead, FRH receives 1.4% of the total CSBG allocation based on a methodology established over 20 years ago.</a:t>
            </a:r>
          </a:p>
          <a:p>
            <a:endParaRPr lang="en-US" dirty="0"/>
          </a:p>
          <a:p>
            <a:endParaRPr lang="en-US" dirty="0"/>
          </a:p>
          <a:p>
            <a:r>
              <a:rPr lang="en-US" dirty="0"/>
              <a:t>The state may retain up to 5% of its total CSBG allocation for administration costs, but as a very small state office, we do not usually retain that much.  Other states retain more administrative dollars so they can administer all training and technical assistance requirements in-house.  Typically, we only retain about 3% which is split with WISCAP for a training and technical assistance contract and to assist in network coordination activities, like supporting the Poverty Matters! Conference. The amount we pass through to WISCAP can be adjusted from year-to-year, in accordance with our CSBG State Plan and current needs.  We use the remainder to fund 1.25 FTEs + travel, training, etc. for CSBG contract management and monitoring activities.</a:t>
            </a:r>
          </a:p>
          <a:p>
            <a:endParaRPr lang="en-US" dirty="0"/>
          </a:p>
          <a:p>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7</a:t>
            </a:fld>
            <a:endParaRPr lang="en-US"/>
          </a:p>
        </p:txBody>
      </p:sp>
    </p:spTree>
    <p:extLst>
      <p:ext uri="{BB962C8B-B14F-4D97-AF65-F5344CB8AC3E}">
        <p14:creationId xmlns:p14="http://schemas.microsoft.com/office/powerpoint/2010/main" val="3903889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8</a:t>
            </a:fld>
            <a:endParaRPr lang="en-US"/>
          </a:p>
        </p:txBody>
      </p:sp>
    </p:spTree>
    <p:extLst>
      <p:ext uri="{BB962C8B-B14F-4D97-AF65-F5344CB8AC3E}">
        <p14:creationId xmlns:p14="http://schemas.microsoft.com/office/powerpoint/2010/main" val="370250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Wisconsin, our CSBG agencies exist to help people get out of and stay out of poverty. These agencies provide direct services to low-income individuals and coordinate community resources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Education &amp; Skills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Job &amp; Business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Energy &amp; Utility assistance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Food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Housing solutions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Family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Health care</a:t>
            </a:r>
            <a:endParaRPr lang="en-US" dirty="0"/>
          </a:p>
          <a:p>
            <a:endParaRPr lang="en-US" dirty="0"/>
          </a:p>
          <a:p>
            <a:r>
              <a:rPr lang="en-US" dirty="0"/>
              <a:t>All services provided by CSBG agencies are dictated according to each agency’s Community Needs Assessment, therefore all agencies operate a different set of programs tailored to their specific communities.  </a:t>
            </a:r>
          </a:p>
          <a:p>
            <a:endParaRPr lang="en-US" dirty="0"/>
          </a:p>
          <a:p>
            <a:r>
              <a:rPr lang="en-US" dirty="0"/>
              <a:t>There is a saying in the CSBG world: “If you’ve seen one Community Action Agency, you’ve seen one Community Action Agency.”</a:t>
            </a:r>
          </a:p>
        </p:txBody>
      </p:sp>
      <p:sp>
        <p:nvSpPr>
          <p:cNvPr id="4" name="Slide Number Placeholder 3"/>
          <p:cNvSpPr>
            <a:spLocks noGrp="1"/>
          </p:cNvSpPr>
          <p:nvPr>
            <p:ph type="sldNum" sz="quarter" idx="5"/>
          </p:nvPr>
        </p:nvSpPr>
        <p:spPr/>
        <p:txBody>
          <a:bodyPr/>
          <a:lstStyle/>
          <a:p>
            <a:fld id="{928355B6-DF3F-40A6-B613-228C4E9689DD}" type="slidenum">
              <a:rPr lang="en-US" smtClean="0"/>
              <a:t>9</a:t>
            </a:fld>
            <a:endParaRPr lang="en-US"/>
          </a:p>
        </p:txBody>
      </p:sp>
    </p:spTree>
    <p:extLst>
      <p:ext uri="{BB962C8B-B14F-4D97-AF65-F5344CB8AC3E}">
        <p14:creationId xmlns:p14="http://schemas.microsoft.com/office/powerpoint/2010/main" val="897268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rgbClr val="FFFFFF"/>
                </a:solidFill>
                <a:latin typeface="+mn-lt"/>
                <a:ea typeface="+mn-ea"/>
                <a:cs typeface="+mn-cs"/>
              </a:rPr>
              <a:t>While CSBG funding is only a fraction of an agency’s total funding, CSBG is the IDENTITY of Community Action Agencies.</a:t>
            </a:r>
          </a:p>
          <a:p>
            <a:endParaRPr lang="en-US" sz="1200" kern="1200" dirty="0">
              <a:solidFill>
                <a:srgbClr val="FFFFFF"/>
              </a:solidFill>
              <a:latin typeface="+mn-lt"/>
              <a:ea typeface="+mn-ea"/>
              <a:cs typeface="+mn-cs"/>
            </a:endParaRPr>
          </a:p>
          <a:p>
            <a:r>
              <a:rPr lang="en-US" sz="1200" kern="1200" dirty="0">
                <a:solidFill>
                  <a:srgbClr val="FFFFFF"/>
                </a:solidFill>
                <a:latin typeface="+mn-lt"/>
                <a:ea typeface="+mn-ea"/>
                <a:cs typeface="+mn-cs"/>
              </a:rPr>
              <a:t>In order to understand this a little better, let’s take a look at the history of Community Action and requirements of CSBG.</a:t>
            </a:r>
            <a:endParaRPr lang="en-US" dirty="0"/>
          </a:p>
        </p:txBody>
      </p:sp>
      <p:sp>
        <p:nvSpPr>
          <p:cNvPr id="4" name="Slide Number Placeholder 3"/>
          <p:cNvSpPr>
            <a:spLocks noGrp="1"/>
          </p:cNvSpPr>
          <p:nvPr>
            <p:ph type="sldNum" sz="quarter" idx="5"/>
          </p:nvPr>
        </p:nvSpPr>
        <p:spPr/>
        <p:txBody>
          <a:bodyPr/>
          <a:lstStyle/>
          <a:p>
            <a:fld id="{928355B6-DF3F-40A6-B613-228C4E9689DD}" type="slidenum">
              <a:rPr lang="en-US" smtClean="0"/>
              <a:t>10</a:t>
            </a:fld>
            <a:endParaRPr lang="en-US"/>
          </a:p>
        </p:txBody>
      </p:sp>
    </p:spTree>
    <p:extLst>
      <p:ext uri="{BB962C8B-B14F-4D97-AF65-F5344CB8AC3E}">
        <p14:creationId xmlns:p14="http://schemas.microsoft.com/office/powerpoint/2010/main" val="3922782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72D64-6B5B-47F2-AF40-CD6A2A230DD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8689F8B-B55E-4F1D-A0EC-026DC19293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44E8AC-D4D7-4E36-805A-2AF15FB1CC74}"/>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5" name="Footer Placeholder 4">
            <a:extLst>
              <a:ext uri="{FF2B5EF4-FFF2-40B4-BE49-F238E27FC236}">
                <a16:creationId xmlns:a16="http://schemas.microsoft.com/office/drawing/2014/main" id="{BD6D777E-A29A-4DB8-ACFB-991259CBC2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56DB65-AD51-4E5B-A862-70E515D310D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74302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4DA7C7-6C69-4DA4-9088-6BA74AFB38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CA9A82-B459-4EDF-A9B8-58FAE8C7B6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90DA14-1BFF-4FA6-BFE7-B2AED1423125}"/>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5" name="Footer Placeholder 4">
            <a:extLst>
              <a:ext uri="{FF2B5EF4-FFF2-40B4-BE49-F238E27FC236}">
                <a16:creationId xmlns:a16="http://schemas.microsoft.com/office/drawing/2014/main" id="{CB79DD15-9B20-4C0A-B336-8CEF8990882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F474A0-612D-4F87-BCA5-18E8ADAB66D1}"/>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99756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31810-288E-4328-9AE1-1F1D106004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308F5F-3687-426B-ABD4-7246F12C70FC}"/>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4" name="Footer Placeholder 3">
            <a:extLst>
              <a:ext uri="{FF2B5EF4-FFF2-40B4-BE49-F238E27FC236}">
                <a16:creationId xmlns:a16="http://schemas.microsoft.com/office/drawing/2014/main" id="{ACF0250F-923F-4024-9C4D-4D89DB859D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46EC5ED-0750-4BD0-AEA5-3AB5CEB29A7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4035112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BE42-3D21-47F4-B4A7-3761A57F952E}"/>
              </a:ext>
            </a:extLst>
          </p:cNvPr>
          <p:cNvSpPr>
            <a:spLocks noGrp="1"/>
          </p:cNvSpPr>
          <p:nvPr>
            <p:ph type="title"/>
          </p:nvPr>
        </p:nvSpPr>
        <p:spPr>
          <a:xfrm>
            <a:off x="831850" y="767629"/>
            <a:ext cx="10515600" cy="2852737"/>
          </a:xfrm>
        </p:spPr>
        <p:txBody>
          <a:bodyPr anchor="b"/>
          <a:lstStyle>
            <a:lvl1pPr>
              <a:defRPr sz="6000">
                <a:latin typeface="Roboto" panose="02000000000000000000" pitchFamily="2" charset="0"/>
                <a:ea typeface="Roboto"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69A2A40-A7B6-4533-A4D7-C833662AACE6}"/>
              </a:ext>
            </a:extLst>
          </p:cNvPr>
          <p:cNvSpPr>
            <a:spLocks noGrp="1"/>
          </p:cNvSpPr>
          <p:nvPr>
            <p:ph type="body" idx="1"/>
          </p:nvPr>
        </p:nvSpPr>
        <p:spPr>
          <a:xfrm>
            <a:off x="831850" y="3647354"/>
            <a:ext cx="10515600" cy="1500187"/>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C3DF6D75-BBDA-4068-BD44-569266AAC21D}"/>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5" name="Footer Placeholder 4">
            <a:extLst>
              <a:ext uri="{FF2B5EF4-FFF2-40B4-BE49-F238E27FC236}">
                <a16:creationId xmlns:a16="http://schemas.microsoft.com/office/drawing/2014/main" id="{70329BBD-5B9B-4BB2-B678-B78AEC45C3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F4D8F-2467-411C-837E-728E8B86309C}"/>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86346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97CCC-C2B5-4148-ABE7-72980B73363F}"/>
              </a:ext>
            </a:extLst>
          </p:cNvPr>
          <p:cNvSpPr>
            <a:spLocks noGrp="1"/>
          </p:cNvSpPr>
          <p:nvPr>
            <p:ph type="title"/>
          </p:nvPr>
        </p:nvSpPr>
        <p:spPr/>
        <p:txBody>
          <a:bodyPr/>
          <a:lstStyle>
            <a:lvl1pPr>
              <a:defRPr b="1">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C474FFC-D7A9-4DF4-8FD2-6C166548FD24}"/>
              </a:ext>
            </a:extLst>
          </p:cNvPr>
          <p:cNvSpPr>
            <a:spLocks noGrp="1"/>
          </p:cNvSpPr>
          <p:nvPr>
            <p:ph idx="1"/>
          </p:nvPr>
        </p:nvSpPr>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CE5B156-B4E9-43C9-B2CC-899F607E99A5}"/>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5" name="Footer Placeholder 4">
            <a:extLst>
              <a:ext uri="{FF2B5EF4-FFF2-40B4-BE49-F238E27FC236}">
                <a16:creationId xmlns:a16="http://schemas.microsoft.com/office/drawing/2014/main" id="{FA34D28D-8240-48DD-A14D-4CFC3E72A9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CA31E1-8876-4945-B79E-E0CDF06B6CBC}"/>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24788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7939-CC79-40B7-B217-C16904FE7196}"/>
              </a:ext>
            </a:extLst>
          </p:cNvPr>
          <p:cNvSpPr>
            <a:spLocks noGrp="1"/>
          </p:cNvSpPr>
          <p:nvPr>
            <p:ph type="title"/>
          </p:nvPr>
        </p:nvSpPr>
        <p:spPr/>
        <p:txBody>
          <a:bodyPr/>
          <a:lstStyle>
            <a:lvl1pPr>
              <a:defRPr>
                <a:latin typeface="Roboto" panose="02000000000000000000" pitchFamily="2" charset="0"/>
                <a:ea typeface="Roboto"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5D50316-8C36-464F-BCA1-D65E6D03798C}"/>
              </a:ext>
            </a:extLst>
          </p:cNvPr>
          <p:cNvSpPr>
            <a:spLocks noGrp="1"/>
          </p:cNvSpPr>
          <p:nvPr>
            <p:ph sz="half" idx="1"/>
          </p:nvPr>
        </p:nvSpPr>
        <p:spPr>
          <a:xfrm>
            <a:off x="838200" y="1825625"/>
            <a:ext cx="5181600" cy="4351338"/>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89884D7-D305-4220-85EF-B94B03D6E762}"/>
              </a:ext>
            </a:extLst>
          </p:cNvPr>
          <p:cNvSpPr>
            <a:spLocks noGrp="1"/>
          </p:cNvSpPr>
          <p:nvPr>
            <p:ph sz="half" idx="2"/>
          </p:nvPr>
        </p:nvSpPr>
        <p:spPr>
          <a:xfrm>
            <a:off x="6172200" y="1825625"/>
            <a:ext cx="5181600" cy="4351338"/>
          </a:xfr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6259304-E82A-49AD-BB1B-77DE0801512A}"/>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6" name="Footer Placeholder 5">
            <a:extLst>
              <a:ext uri="{FF2B5EF4-FFF2-40B4-BE49-F238E27FC236}">
                <a16:creationId xmlns:a16="http://schemas.microsoft.com/office/drawing/2014/main" id="{0AC6FAAF-0F33-40D4-86AB-0710FFD0BE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AC50C54-C3D4-4819-A2C1-78FE47C74D87}"/>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183504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766C-8332-4785-9A23-B84564CE6B90}"/>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71321D0-B2AE-4E97-ADB4-8AD16B18118E}"/>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4" name="Footer Placeholder 3">
            <a:extLst>
              <a:ext uri="{FF2B5EF4-FFF2-40B4-BE49-F238E27FC236}">
                <a16:creationId xmlns:a16="http://schemas.microsoft.com/office/drawing/2014/main" id="{D1A4BC63-31B3-4D6B-8250-93A651B05C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7D1ADD-5240-470E-8DEB-0EF1B4C47999}"/>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92625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F09CB-B6F0-4F9F-BCA0-4B3A7484C7B2}"/>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3" name="Footer Placeholder 2">
            <a:extLst>
              <a:ext uri="{FF2B5EF4-FFF2-40B4-BE49-F238E27FC236}">
                <a16:creationId xmlns:a16="http://schemas.microsoft.com/office/drawing/2014/main" id="{8394D478-3D19-4F59-9F46-CCC43B7C9EC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41C9A9-3A2B-4D76-8E8C-3F0749F82DE0}"/>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4674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411BC-94EA-4A42-B982-587BCDC77D9E}"/>
              </a:ext>
            </a:extLst>
          </p:cNvPr>
          <p:cNvSpPr>
            <a:spLocks noGrp="1"/>
          </p:cNvSpPr>
          <p:nvPr>
            <p:ph type="title"/>
          </p:nvPr>
        </p:nvSpPr>
        <p:spPr>
          <a:xfrm>
            <a:off x="839788" y="457200"/>
            <a:ext cx="3932237" cy="12700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5ECFA06-F7DC-4A10-B52A-5A2CF558FE72}"/>
              </a:ext>
            </a:extLst>
          </p:cNvPr>
          <p:cNvSpPr>
            <a:spLocks noGrp="1"/>
          </p:cNvSpPr>
          <p:nvPr>
            <p:ph idx="1"/>
          </p:nvPr>
        </p:nvSpPr>
        <p:spPr>
          <a:xfrm>
            <a:off x="5180012" y="65116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382D19B-2B3D-4FB8-9772-B482AB1DB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8A2D4-2D66-4FBA-B34B-08373C261313}"/>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6" name="Footer Placeholder 5">
            <a:extLst>
              <a:ext uri="{FF2B5EF4-FFF2-40B4-BE49-F238E27FC236}">
                <a16:creationId xmlns:a16="http://schemas.microsoft.com/office/drawing/2014/main" id="{12505992-373F-40F8-9698-F33DC1D491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F46321-5EB2-456F-A8FE-130996244FB5}"/>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59687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A1CC5-941F-4E03-ACFC-E90FBB88096D}"/>
              </a:ext>
            </a:extLst>
          </p:cNvPr>
          <p:cNvSpPr>
            <a:spLocks noGrp="1"/>
          </p:cNvSpPr>
          <p:nvPr>
            <p:ph type="title"/>
          </p:nvPr>
        </p:nvSpPr>
        <p:spPr>
          <a:xfrm>
            <a:off x="839788" y="457201"/>
            <a:ext cx="3932237" cy="1260764"/>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DC88382-4DE6-4F7D-BD56-B03088CDD5E1}"/>
              </a:ext>
            </a:extLst>
          </p:cNvPr>
          <p:cNvSpPr>
            <a:spLocks noGrp="1"/>
          </p:cNvSpPr>
          <p:nvPr>
            <p:ph type="pic" idx="1"/>
          </p:nvPr>
        </p:nvSpPr>
        <p:spPr>
          <a:xfrm>
            <a:off x="5180012" y="7250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44A9633-5FFF-479B-A661-2DF6ACF7B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F92CA-33D6-4EFD-8E42-8B34698A1591}"/>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6" name="Footer Placeholder 5">
            <a:extLst>
              <a:ext uri="{FF2B5EF4-FFF2-40B4-BE49-F238E27FC236}">
                <a16:creationId xmlns:a16="http://schemas.microsoft.com/office/drawing/2014/main" id="{3EAAAAD8-2AFF-4CF4-80C8-74B79FEB750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92311BC-13A1-42D6-B046-235B34449DFD}"/>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21508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1ED3-8BE0-4264-8326-2282EE3A4B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CC7F1-1BF0-4642-B012-CEA027CB16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5A5D1-6BE9-4308-92E0-5044BBE27063}"/>
              </a:ext>
            </a:extLst>
          </p:cNvPr>
          <p:cNvSpPr>
            <a:spLocks noGrp="1"/>
          </p:cNvSpPr>
          <p:nvPr>
            <p:ph type="dt" sz="half" idx="10"/>
          </p:nvPr>
        </p:nvSpPr>
        <p:spPr/>
        <p:txBody>
          <a:bodyPr/>
          <a:lstStyle/>
          <a:p>
            <a:fld id="{59B121F8-0A5D-4616-BBDD-87175FA91FD3}" type="datetimeFigureOut">
              <a:rPr lang="en-US" smtClean="0"/>
              <a:t>7/23/2021</a:t>
            </a:fld>
            <a:endParaRPr lang="en-US" dirty="0"/>
          </a:p>
        </p:txBody>
      </p:sp>
      <p:sp>
        <p:nvSpPr>
          <p:cNvPr id="5" name="Footer Placeholder 4">
            <a:extLst>
              <a:ext uri="{FF2B5EF4-FFF2-40B4-BE49-F238E27FC236}">
                <a16:creationId xmlns:a16="http://schemas.microsoft.com/office/drawing/2014/main" id="{03C1F4C0-0538-40E0-8EE3-7D2D2F65BE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799778-E987-43EC-92D2-A12213A2BAA8}"/>
              </a:ext>
            </a:extLst>
          </p:cNvPr>
          <p:cNvSpPr>
            <a:spLocks noGrp="1"/>
          </p:cNvSpPr>
          <p:nvPr>
            <p:ph type="sldNum" sz="quarter" idx="12"/>
          </p:nvPr>
        </p:nvSpPr>
        <p:spPr/>
        <p:txBody>
          <a:bodyPr/>
          <a:lstStyle/>
          <a:p>
            <a:fld id="{25793CD2-3739-484B-BF98-89F24E26B62E}" type="slidenum">
              <a:rPr lang="en-US" smtClean="0"/>
              <a:t>‹#›</a:t>
            </a:fld>
            <a:endParaRPr lang="en-US" dirty="0"/>
          </a:p>
        </p:txBody>
      </p:sp>
    </p:spTree>
    <p:extLst>
      <p:ext uri="{BB962C8B-B14F-4D97-AF65-F5344CB8AC3E}">
        <p14:creationId xmlns:p14="http://schemas.microsoft.com/office/powerpoint/2010/main" val="3821557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25C937-427C-4D6E-8F83-9EF3F0BD6C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A963E5-204F-42DE-921B-9097D0BCE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1376EE5-8312-4FEE-926C-BECE07799E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121F8-0A5D-4616-BBDD-87175FA91FD3}" type="datetimeFigureOut">
              <a:rPr lang="en-US" smtClean="0"/>
              <a:t>7/23/2021</a:t>
            </a:fld>
            <a:endParaRPr lang="en-US" dirty="0"/>
          </a:p>
        </p:txBody>
      </p:sp>
      <p:sp>
        <p:nvSpPr>
          <p:cNvPr id="5" name="Footer Placeholder 4">
            <a:extLst>
              <a:ext uri="{FF2B5EF4-FFF2-40B4-BE49-F238E27FC236}">
                <a16:creationId xmlns:a16="http://schemas.microsoft.com/office/drawing/2014/main" id="{A1AC0EA7-241E-4DB6-9343-B7A153E743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3206F3-5D95-433F-9866-5E558BF239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93CD2-3739-484B-BF98-89F24E26B62E}" type="slidenum">
              <a:rPr lang="en-US" smtClean="0"/>
              <a:t>‹#›</a:t>
            </a:fld>
            <a:endParaRPr lang="en-US" dirty="0"/>
          </a:p>
        </p:txBody>
      </p:sp>
    </p:spTree>
    <p:extLst>
      <p:ext uri="{BB962C8B-B14F-4D97-AF65-F5344CB8AC3E}">
        <p14:creationId xmlns:p14="http://schemas.microsoft.com/office/powerpoint/2010/main" val="253806528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defTabSz="914400" rtl="0" eaLnBrk="1" latinLnBrk="0" hangingPunct="1">
        <a:lnSpc>
          <a:spcPct val="90000"/>
        </a:lnSpc>
        <a:spcBef>
          <a:spcPct val="0"/>
        </a:spcBef>
        <a:buNone/>
        <a:defRPr sz="44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h2pCwfu5z8"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7.pn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8.png"/><Relationship Id="rId7" Type="http://schemas.openxmlformats.org/officeDocument/2006/relationships/diagramColors" Target="../diagrams/colors6.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8.png"/><Relationship Id="rId7" Type="http://schemas.openxmlformats.org/officeDocument/2006/relationships/diagramQuickStyle" Target="../diagrams/quickStyle8.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7.png"/><Relationship Id="rId9" Type="http://schemas.microsoft.com/office/2007/relationships/diagramDrawing" Target="../diagrams/drawing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https://www.youtube.com/watch?v=XCMH2pC-BAc"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https://wkow.com/2021/03/23/project-recovery-counselors-help-community-cope-with-crisis/" TargetMode="External"/><Relationship Id="rId5" Type="http://schemas.openxmlformats.org/officeDocument/2006/relationships/hyperlink" Target="https://www.nbc15.com/content/news/SWCAPs-Pop-Up-Food-Pantry-hits-the-road-568959011.html" TargetMode="External"/><Relationship Id="rId4" Type="http://schemas.openxmlformats.org/officeDocument/2006/relationships/hyperlink" Target="https://projectrecoverywi.org/"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wiscap.org/find-an-agency" TargetMode="External"/><Relationship Id="rId3" Type="http://schemas.openxmlformats.org/officeDocument/2006/relationships/notesSlide" Target="../notesSlides/notesSlide19.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hyperlink" Target="https://dcf.wisconsin.gov/csbg" TargetMode="External"/><Relationship Id="rId5" Type="http://schemas.openxmlformats.org/officeDocument/2006/relationships/image" Target="../media/image29.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hyperlink" Target="https://pxhere.com/en/photo/1552173" TargetMode="Externa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mailto:anna.sainsbury@wisconsin.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xml"/><Relationship Id="rId7" Type="http://schemas.openxmlformats.org/officeDocument/2006/relationships/diagramQuickStyle" Target="../diagrams/quickStyle1.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8B81C-754E-4FC0-BDF6-F39EB87F3CB1}"/>
              </a:ext>
            </a:extLst>
          </p:cNvPr>
          <p:cNvSpPr>
            <a:spLocks noGrp="1"/>
          </p:cNvSpPr>
          <p:nvPr>
            <p:ph type="ctrTitle"/>
          </p:nvPr>
        </p:nvSpPr>
        <p:spPr>
          <a:xfrm>
            <a:off x="209725" y="1131600"/>
            <a:ext cx="11736198" cy="2387600"/>
          </a:xfrm>
        </p:spPr>
        <p:txBody>
          <a:bodyPr/>
          <a:lstStyle/>
          <a:p>
            <a:r>
              <a:rPr lang="en-US" dirty="0">
                <a:solidFill>
                  <a:schemeClr val="accent2"/>
                </a:solidFill>
              </a:rPr>
              <a:t>Community Services Block Grant </a:t>
            </a:r>
          </a:p>
        </p:txBody>
      </p:sp>
      <p:sp>
        <p:nvSpPr>
          <p:cNvPr id="3" name="Subtitle 2">
            <a:extLst>
              <a:ext uri="{FF2B5EF4-FFF2-40B4-BE49-F238E27FC236}">
                <a16:creationId xmlns:a16="http://schemas.microsoft.com/office/drawing/2014/main" id="{B5CF1591-E8D4-4282-80AA-43E2CD5F651D}"/>
              </a:ext>
            </a:extLst>
          </p:cNvPr>
          <p:cNvSpPr>
            <a:spLocks noGrp="1"/>
          </p:cNvSpPr>
          <p:nvPr>
            <p:ph type="subTitle" idx="1"/>
          </p:nvPr>
        </p:nvSpPr>
        <p:spPr/>
        <p:txBody>
          <a:bodyPr/>
          <a:lstStyle/>
          <a:p>
            <a:r>
              <a:rPr lang="en-US" b="1" dirty="0">
                <a:solidFill>
                  <a:schemeClr val="bg2">
                    <a:lumMod val="10000"/>
                  </a:schemeClr>
                </a:solidFill>
              </a:rPr>
              <a:t>DFES Program Spotlight</a:t>
            </a:r>
          </a:p>
          <a:p>
            <a:r>
              <a:rPr lang="en-US" b="1" dirty="0">
                <a:solidFill>
                  <a:schemeClr val="bg2">
                    <a:lumMod val="10000"/>
                  </a:schemeClr>
                </a:solidFill>
              </a:rPr>
              <a:t>July 2021</a:t>
            </a:r>
            <a:endParaRPr lang="en-US" dirty="0">
              <a:solidFill>
                <a:schemeClr val="bg2">
                  <a:lumMod val="10000"/>
                </a:schemeClr>
              </a:solidFill>
            </a:endParaRPr>
          </a:p>
        </p:txBody>
      </p:sp>
      <p:pic>
        <p:nvPicPr>
          <p:cNvPr id="48" name="Picture 47" descr="Graphical user interface, text&#10;&#10;Description automatically generated">
            <a:extLst>
              <a:ext uri="{FF2B5EF4-FFF2-40B4-BE49-F238E27FC236}">
                <a16:creationId xmlns:a16="http://schemas.microsoft.com/office/drawing/2014/main" id="{E631F30E-912D-468B-AF53-568306617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411" y="6205904"/>
            <a:ext cx="2263177" cy="553756"/>
          </a:xfrm>
          <a:prstGeom prst="rect">
            <a:avLst/>
          </a:prstGeom>
        </p:spPr>
      </p:pic>
    </p:spTree>
    <p:custDataLst>
      <p:tags r:id="rId1"/>
    </p:custDataLst>
    <p:extLst>
      <p:ext uri="{BB962C8B-B14F-4D97-AF65-F5344CB8AC3E}">
        <p14:creationId xmlns:p14="http://schemas.microsoft.com/office/powerpoint/2010/main" val="3009906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1F3C1C3A-8F9D-48D0-9938-804020D077A4}"/>
              </a:ext>
            </a:extLst>
          </p:cNvPr>
          <p:cNvSpPr>
            <a:spLocks noGrp="1"/>
          </p:cNvSpPr>
          <p:nvPr>
            <p:ph type="title"/>
          </p:nvPr>
        </p:nvSpPr>
        <p:spPr>
          <a:xfrm>
            <a:off x="3045368" y="2390038"/>
            <a:ext cx="6105194" cy="2031055"/>
          </a:xfrm>
        </p:spPr>
        <p:txBody>
          <a:bodyPr vert="horz" lIns="91440" tIns="45720" rIns="91440" bIns="45720" rtlCol="0" anchor="b">
            <a:normAutofit/>
          </a:bodyPr>
          <a:lstStyle/>
          <a:p>
            <a:pPr algn="ctr"/>
            <a:r>
              <a:rPr lang="en-US" sz="2400" kern="1200" dirty="0">
                <a:solidFill>
                  <a:srgbClr val="FFFFFF"/>
                </a:solidFill>
                <a:latin typeface="+mj-lt"/>
                <a:ea typeface="+mj-ea"/>
                <a:cs typeface="+mj-cs"/>
              </a:rPr>
              <a:t>While CSBG funding is only a fraction of a Community Action A</a:t>
            </a:r>
            <a:r>
              <a:rPr lang="en-US" sz="2400" dirty="0">
                <a:solidFill>
                  <a:srgbClr val="FFFFFF"/>
                </a:solidFill>
                <a:latin typeface="+mj-lt"/>
                <a:ea typeface="+mj-ea"/>
              </a:rPr>
              <a:t>gency</a:t>
            </a:r>
            <a:r>
              <a:rPr lang="en-US" sz="2400" kern="1200" dirty="0">
                <a:solidFill>
                  <a:srgbClr val="FFFFFF"/>
                </a:solidFill>
                <a:latin typeface="+mj-lt"/>
                <a:ea typeface="+mj-ea"/>
                <a:cs typeface="+mj-cs"/>
              </a:rPr>
              <a:t>’s total funding, CSBG is its entire IDENTITY.</a:t>
            </a:r>
            <a:br>
              <a:rPr lang="en-US" sz="2400" kern="1200" dirty="0">
                <a:solidFill>
                  <a:srgbClr val="FFFFFF"/>
                </a:solidFill>
                <a:latin typeface="+mj-lt"/>
                <a:ea typeface="+mj-ea"/>
                <a:cs typeface="+mj-cs"/>
              </a:rPr>
            </a:br>
            <a:endParaRPr lang="en-US" sz="2400" kern="1200" dirty="0">
              <a:solidFill>
                <a:srgbClr val="FFFFFF"/>
              </a:solidFill>
              <a:latin typeface="+mj-lt"/>
              <a:ea typeface="+mj-ea"/>
              <a:cs typeface="+mj-cs"/>
            </a:endParaRPr>
          </a:p>
        </p:txBody>
      </p:sp>
    </p:spTree>
    <p:extLst>
      <p:ext uri="{BB962C8B-B14F-4D97-AF65-F5344CB8AC3E}">
        <p14:creationId xmlns:p14="http://schemas.microsoft.com/office/powerpoint/2010/main" val="28452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E0CA34-77BB-462F-90F2-363944A68B51}"/>
              </a:ext>
            </a:extLst>
          </p:cNvPr>
          <p:cNvSpPr>
            <a:spLocks noGrp="1"/>
          </p:cNvSpPr>
          <p:nvPr>
            <p:ph type="title"/>
          </p:nvPr>
        </p:nvSpPr>
        <p:spPr>
          <a:xfrm>
            <a:off x="630936" y="639520"/>
            <a:ext cx="3429000" cy="1719072"/>
          </a:xfrm>
        </p:spPr>
        <p:txBody>
          <a:bodyPr anchor="b">
            <a:normAutofit/>
          </a:bodyPr>
          <a:lstStyle/>
          <a:p>
            <a:r>
              <a:rPr lang="en-US" sz="5400" dirty="0"/>
              <a:t>ROMA</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8433E6-54A8-42C3-81C7-69B8B7C8E072}"/>
              </a:ext>
            </a:extLst>
          </p:cNvPr>
          <p:cNvSpPr>
            <a:spLocks noGrp="1"/>
          </p:cNvSpPr>
          <p:nvPr>
            <p:ph idx="1"/>
          </p:nvPr>
        </p:nvSpPr>
        <p:spPr>
          <a:xfrm>
            <a:off x="630936" y="2807208"/>
            <a:ext cx="3580846" cy="3410712"/>
          </a:xfrm>
        </p:spPr>
        <p:txBody>
          <a:bodyPr anchor="t">
            <a:normAutofit/>
          </a:bodyPr>
          <a:lstStyle/>
          <a:p>
            <a:pPr marL="0" indent="0">
              <a:buNone/>
            </a:pPr>
            <a:r>
              <a:rPr lang="en-US" sz="2200" dirty="0">
                <a:hlinkClick r:id="rId3"/>
              </a:rPr>
              <a:t>https://www.youtube.com/watch?v=ph2pCwfu5z8</a:t>
            </a:r>
            <a:endParaRPr lang="en-US" sz="2200" dirty="0"/>
          </a:p>
          <a:p>
            <a:endParaRPr lang="en-US" sz="2200" dirty="0"/>
          </a:p>
        </p:txBody>
      </p:sp>
      <p:pic>
        <p:nvPicPr>
          <p:cNvPr id="5" name="Picture 2" descr="ROMACircle">
            <a:extLst>
              <a:ext uri="{FF2B5EF4-FFF2-40B4-BE49-F238E27FC236}">
                <a16:creationId xmlns:a16="http://schemas.microsoft.com/office/drawing/2014/main" id="{0D4BCF38-360F-4E6B-B272-ACEC533820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170451" y="640080"/>
            <a:ext cx="587141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039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5F8C8DB9-A335-41DE-8D2E-64C17FDAD311}"/>
              </a:ext>
            </a:extLst>
          </p:cNvPr>
          <p:cNvSpPr>
            <a:spLocks noGrp="1"/>
          </p:cNvSpPr>
          <p:nvPr>
            <p:ph type="title"/>
          </p:nvPr>
        </p:nvSpPr>
        <p:spPr>
          <a:xfrm>
            <a:off x="804672" y="457200"/>
            <a:ext cx="10579608" cy="1188720"/>
          </a:xfrm>
        </p:spPr>
        <p:txBody>
          <a:bodyPr>
            <a:normAutofit/>
          </a:bodyPr>
          <a:lstStyle/>
          <a:p>
            <a:r>
              <a:rPr lang="en-US" sz="4000">
                <a:solidFill>
                  <a:schemeClr val="tx2"/>
                </a:solidFill>
              </a:rPr>
              <a:t>Community Needs Assessment</a:t>
            </a:r>
          </a:p>
        </p:txBody>
      </p:sp>
      <p:grpSp>
        <p:nvGrpSpPr>
          <p:cNvPr id="22" name="Group 21">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23" name="Freeform: Shape 22">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6" name="Freeform: Shape 25">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9" name="Freeform: Shape 28">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4" name="Content Placeholder 2">
            <a:extLst>
              <a:ext uri="{FF2B5EF4-FFF2-40B4-BE49-F238E27FC236}">
                <a16:creationId xmlns:a16="http://schemas.microsoft.com/office/drawing/2014/main" id="{DC43AF11-6CFF-4F26-BF39-B77101B195C6}"/>
              </a:ext>
            </a:extLst>
          </p:cNvPr>
          <p:cNvGraphicFramePr>
            <a:graphicFrameLocks noGrp="1"/>
          </p:cNvGraphicFramePr>
          <p:nvPr>
            <p:ph idx="1"/>
            <p:extLst>
              <p:ext uri="{D42A27DB-BD31-4B8C-83A1-F6EECF244321}">
                <p14:modId xmlns:p14="http://schemas.microsoft.com/office/powerpoint/2010/main" val="3625642096"/>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7323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sz="4400" b="1" kern="1200">
                <a:solidFill>
                  <a:schemeClr val="tx1"/>
                </a:solidFill>
                <a:latin typeface="+mj-lt"/>
                <a:ea typeface="+mj-ea"/>
                <a:cs typeface="+mj-cs"/>
              </a:rPr>
              <a:t>The CSBG Annual Report</a:t>
            </a:r>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 y="1715781"/>
            <a:ext cx="3425957" cy="3425957"/>
          </a:xfrm>
          <a:prstGeom prst="rect">
            <a:avLst/>
          </a:prstGeom>
        </p:spPr>
      </p:pic>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4387515" y="2022601"/>
            <a:ext cx="7161017" cy="4154361"/>
          </a:xfrm>
        </p:spPr>
        <p:txBody>
          <a:bodyPr vert="horz" lIns="91440" tIns="45720" rIns="91440" bIns="45720" rtlCol="0">
            <a:normAutofit fontScale="92500" lnSpcReduction="10000"/>
          </a:bodyPr>
          <a:lstStyle/>
          <a:p>
            <a:pPr marL="285750" indent="-228600">
              <a:buFont typeface="Arial" panose="020B0604020202020204" pitchFamily="34" charset="0"/>
              <a:buChar char="•"/>
            </a:pPr>
            <a:r>
              <a:rPr lang="en-US" sz="1900" b="1" dirty="0">
                <a:latin typeface="+mn-lt"/>
                <a:ea typeface="+mn-ea"/>
              </a:rPr>
              <a:t>Module 1</a:t>
            </a:r>
          </a:p>
          <a:p>
            <a:pPr marL="742950" lvl="1" indent="-228600">
              <a:buFont typeface="Arial" panose="020B0604020202020204" pitchFamily="34" charset="0"/>
              <a:buChar char="•"/>
            </a:pPr>
            <a:r>
              <a:rPr lang="en-US" sz="1900" dirty="0">
                <a:latin typeface="+mn-lt"/>
                <a:ea typeface="+mn-ea"/>
              </a:rPr>
              <a:t>“State Administration”</a:t>
            </a:r>
          </a:p>
          <a:p>
            <a:pPr marL="742950" lvl="1" indent="-228600">
              <a:buFont typeface="Arial" panose="020B0604020202020204" pitchFamily="34" charset="0"/>
              <a:buChar char="•"/>
            </a:pPr>
            <a:r>
              <a:rPr lang="en-US" sz="1900" dirty="0">
                <a:latin typeface="+mn-lt"/>
                <a:ea typeface="+mn-ea"/>
              </a:rPr>
              <a:t>This is the module that the state completes.</a:t>
            </a:r>
          </a:p>
          <a:p>
            <a:pPr marL="742950" lvl="1" indent="-228600">
              <a:buFont typeface="Arial" panose="020B0604020202020204" pitchFamily="34" charset="0"/>
              <a:buChar char="•"/>
            </a:pPr>
            <a:r>
              <a:rPr lang="en-US" sz="1900" dirty="0">
                <a:latin typeface="+mn-lt"/>
                <a:ea typeface="+mn-ea"/>
              </a:rPr>
              <a:t>States report their administration processes, allocation of CSBG funds, training/technical assistance activities,  monitoring efforts, management achievements, and agency innovations.</a:t>
            </a:r>
          </a:p>
          <a:p>
            <a:pPr lvl="1" indent="-228600">
              <a:buFont typeface="Arial" panose="020B0604020202020204" pitchFamily="34" charset="0"/>
              <a:buChar char="•"/>
            </a:pPr>
            <a:endParaRPr lang="en-US" sz="1900" dirty="0">
              <a:latin typeface="+mn-lt"/>
              <a:ea typeface="+mn-ea"/>
            </a:endParaRPr>
          </a:p>
          <a:p>
            <a:pPr marL="285750" indent="-228600">
              <a:buFont typeface="Arial" panose="020B0604020202020204" pitchFamily="34" charset="0"/>
              <a:buChar char="•"/>
            </a:pPr>
            <a:r>
              <a:rPr lang="en-US" sz="1900" b="1" dirty="0">
                <a:latin typeface="+mn-lt"/>
                <a:ea typeface="+mn-ea"/>
              </a:rPr>
              <a:t>Module 2</a:t>
            </a:r>
          </a:p>
          <a:p>
            <a:pPr marL="742950" lvl="1" indent="-228600">
              <a:buFont typeface="Arial" panose="020B0604020202020204" pitchFamily="34" charset="0"/>
              <a:buChar char="•"/>
            </a:pPr>
            <a:r>
              <a:rPr lang="en-US" sz="1900" dirty="0">
                <a:latin typeface="+mn-lt"/>
                <a:ea typeface="+mn-ea"/>
              </a:rPr>
              <a:t>“Eligible Entity Expenditures, Capacity, and Resources”</a:t>
            </a:r>
          </a:p>
          <a:p>
            <a:pPr marL="742950" lvl="1" indent="-228600">
              <a:buFont typeface="Arial" panose="020B0604020202020204" pitchFamily="34" charset="0"/>
              <a:buChar char="•"/>
            </a:pPr>
            <a:r>
              <a:rPr lang="en-US" sz="1900" dirty="0">
                <a:latin typeface="+mn-lt"/>
                <a:ea typeface="+mn-ea"/>
              </a:rPr>
              <a:t>This is where agencies report funding sources &amp; financial information.</a:t>
            </a:r>
          </a:p>
          <a:p>
            <a:pPr marL="742950" lvl="1" indent="-228600">
              <a:buFont typeface="Arial" panose="020B0604020202020204" pitchFamily="34" charset="0"/>
              <a:buChar char="•"/>
            </a:pPr>
            <a:r>
              <a:rPr lang="en-US" sz="1900" dirty="0">
                <a:latin typeface="+mn-lt"/>
                <a:ea typeface="+mn-ea"/>
              </a:rPr>
              <a:t>Agencies report all sources of funding, all community partners, and all volunteer hours to show the “whole picture” and how CSBG is leveraged.</a:t>
            </a:r>
          </a:p>
          <a:p>
            <a:pPr indent="-228600">
              <a:buFont typeface="Arial" panose="020B0604020202020204" pitchFamily="34" charset="0"/>
              <a:buChar char="•"/>
            </a:pPr>
            <a:endParaRPr lang="en-US" sz="1900" dirty="0">
              <a:latin typeface="+mn-lt"/>
              <a:ea typeface="+mn-ea"/>
            </a:endParaRPr>
          </a:p>
        </p:txBody>
      </p:sp>
    </p:spTree>
    <p:extLst>
      <p:ext uri="{BB962C8B-B14F-4D97-AF65-F5344CB8AC3E}">
        <p14:creationId xmlns:p14="http://schemas.microsoft.com/office/powerpoint/2010/main" val="110949334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sz="4400" b="1" kern="1200">
                <a:solidFill>
                  <a:schemeClr val="tx1"/>
                </a:solidFill>
                <a:latin typeface="+mj-lt"/>
                <a:ea typeface="+mj-ea"/>
                <a:cs typeface="+mj-cs"/>
              </a:rPr>
              <a:t>The CSBG Annual Report</a:t>
            </a:r>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 y="1715781"/>
            <a:ext cx="3425957" cy="3425957"/>
          </a:xfrm>
          <a:prstGeom prst="rect">
            <a:avLst/>
          </a:prstGeom>
        </p:spPr>
      </p:pic>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4387515" y="1937457"/>
            <a:ext cx="7161017" cy="4461181"/>
          </a:xfrm>
        </p:spPr>
        <p:txBody>
          <a:bodyPr vert="horz" lIns="91440" tIns="45720" rIns="91440" bIns="45720" rtlCol="0">
            <a:normAutofit/>
          </a:bodyPr>
          <a:lstStyle/>
          <a:p>
            <a:pPr marL="285750" indent="-228600">
              <a:buFont typeface="Arial" panose="020B0604020202020204" pitchFamily="34" charset="0"/>
              <a:buChar char="•"/>
            </a:pPr>
            <a:r>
              <a:rPr lang="en-US" sz="1900" b="1" dirty="0">
                <a:latin typeface="+mn-lt"/>
                <a:ea typeface="+mn-ea"/>
              </a:rPr>
              <a:t>Module 3</a:t>
            </a:r>
          </a:p>
          <a:p>
            <a:pPr marL="742950" lvl="1" indent="-228600">
              <a:buFont typeface="Arial" panose="020B0604020202020204" pitchFamily="34" charset="0"/>
              <a:buChar char="•"/>
            </a:pPr>
            <a:r>
              <a:rPr lang="en-US" sz="1900" dirty="0">
                <a:latin typeface="+mn-lt"/>
                <a:ea typeface="+mn-ea"/>
              </a:rPr>
              <a:t>“Community Level Transformation”</a:t>
            </a:r>
          </a:p>
          <a:p>
            <a:pPr marL="742950" lvl="1" indent="-228600">
              <a:buFont typeface="Arial" panose="020B0604020202020204" pitchFamily="34" charset="0"/>
              <a:buChar char="•"/>
            </a:pPr>
            <a:r>
              <a:rPr lang="en-US" sz="1900" dirty="0">
                <a:latin typeface="+mn-lt"/>
                <a:ea typeface="+mn-ea"/>
              </a:rPr>
              <a:t>This is where agencies report the impact specific programs have had on their community </a:t>
            </a:r>
            <a:r>
              <a:rPr lang="en-US" sz="1900" i="1" u="sng" dirty="0">
                <a:latin typeface="+mn-lt"/>
                <a:ea typeface="+mn-ea"/>
              </a:rPr>
              <a:t>over time</a:t>
            </a:r>
            <a:r>
              <a:rPr lang="en-US" sz="1900" dirty="0">
                <a:latin typeface="+mn-lt"/>
                <a:ea typeface="+mn-ea"/>
              </a:rPr>
              <a:t>. It is different from other modules in that narrative is used to tell the story of Community Action – changes that aren’t as easily grasped through quantitative data reporting.</a:t>
            </a:r>
            <a:br>
              <a:rPr lang="en-US" sz="1900" dirty="0">
                <a:latin typeface="+mn-lt"/>
                <a:ea typeface="+mn-ea"/>
              </a:rPr>
            </a:br>
            <a:endParaRPr lang="en-US" sz="1900" b="1" dirty="0">
              <a:latin typeface="+mn-lt"/>
              <a:ea typeface="+mn-ea"/>
            </a:endParaRPr>
          </a:p>
          <a:p>
            <a:pPr marL="285750" indent="-228600">
              <a:buFont typeface="Arial" panose="020B0604020202020204" pitchFamily="34" charset="0"/>
              <a:buChar char="•"/>
            </a:pPr>
            <a:r>
              <a:rPr lang="en-US" sz="1900" b="1" dirty="0">
                <a:latin typeface="+mn-lt"/>
                <a:ea typeface="+mn-ea"/>
              </a:rPr>
              <a:t>Module 4</a:t>
            </a:r>
          </a:p>
          <a:p>
            <a:pPr marL="742950" lvl="1" indent="-228600">
              <a:buFont typeface="Arial" panose="020B0604020202020204" pitchFamily="34" charset="0"/>
              <a:buChar char="•"/>
            </a:pPr>
            <a:r>
              <a:rPr lang="en-US" sz="1900" dirty="0">
                <a:latin typeface="+mn-lt"/>
                <a:ea typeface="+mn-ea"/>
              </a:rPr>
              <a:t>“Individual and Family Level”</a:t>
            </a:r>
          </a:p>
          <a:p>
            <a:pPr marL="742950" lvl="1" indent="-228600">
              <a:buFont typeface="Arial" panose="020B0604020202020204" pitchFamily="34" charset="0"/>
              <a:buChar char="•"/>
            </a:pPr>
            <a:r>
              <a:rPr lang="en-US" sz="1900" dirty="0">
                <a:latin typeface="+mn-lt"/>
                <a:ea typeface="+mn-ea"/>
              </a:rPr>
              <a:t>This is where agencies report National Performance Indicators (NPIs) in accordance with ROMA practices. These include the numbers and characteristics of the individuals and families the agency served, and the outcomes they achieved.</a:t>
            </a:r>
          </a:p>
          <a:p>
            <a:pPr indent="-228600">
              <a:buFont typeface="Arial" panose="020B0604020202020204" pitchFamily="34" charset="0"/>
              <a:buChar char="•"/>
            </a:pPr>
            <a:endParaRPr lang="en-US" sz="1400" dirty="0">
              <a:latin typeface="+mn-lt"/>
              <a:ea typeface="+mn-ea"/>
            </a:endParaRPr>
          </a:p>
        </p:txBody>
      </p:sp>
    </p:spTree>
    <p:extLst>
      <p:ext uri="{BB962C8B-B14F-4D97-AF65-F5344CB8AC3E}">
        <p14:creationId xmlns:p14="http://schemas.microsoft.com/office/powerpoint/2010/main" val="168819118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rotWithShape="1">
          <a:blip r:embed="rId3">
            <a:duotone>
              <a:prstClr val="black"/>
              <a:prstClr val="white"/>
            </a:duotone>
            <a:alphaModFix amt="35000"/>
            <a:extLst>
              <a:ext uri="{28A0092B-C50C-407E-A947-70E740481C1C}">
                <a14:useLocalDpi xmlns:a14="http://schemas.microsoft.com/office/drawing/2010/main" val="0"/>
              </a:ext>
            </a:extLst>
          </a:blip>
          <a:srcRect t="22214" b="2153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FCEC2294-5A7B-45E5-9251-C1AA89F4A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alpha val="6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sz="4000" b="1">
                <a:latin typeface="+mj-lt"/>
                <a:ea typeface="+mj-ea"/>
              </a:rPr>
              <a:t>CSBG Monitoring Principles</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FAB7DE6B-8BC0-4D7D-A0CA-56A146180438}"/>
              </a:ext>
            </a:extLst>
          </p:cNvPr>
          <p:cNvGraphicFramePr/>
          <p:nvPr>
            <p:extLst>
              <p:ext uri="{D42A27DB-BD31-4B8C-83A1-F6EECF244321}">
                <p14:modId xmlns:p14="http://schemas.microsoft.com/office/powerpoint/2010/main" val="2700178516"/>
              </p:ext>
            </p:extLst>
          </p:nvPr>
        </p:nvGraphicFramePr>
        <p:xfrm>
          <a:off x="5155379" y="1065862"/>
          <a:ext cx="6192319"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0834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2231760" y="93201"/>
            <a:ext cx="7728479" cy="1353526"/>
          </a:xfrm>
        </p:spPr>
        <p:txBody>
          <a:bodyPr/>
          <a:lstStyle/>
          <a:p>
            <a:r>
              <a:rPr lang="en-US" b="1" dirty="0"/>
              <a:t>Overview of CSBG Monitoring</a:t>
            </a:r>
          </a:p>
        </p:txBody>
      </p:sp>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2231760" y="2148396"/>
            <a:ext cx="7728479" cy="4182232"/>
          </a:xfrm>
        </p:spPr>
        <p:txBody>
          <a:bodyPr>
            <a:normAutofit/>
          </a:bodyPr>
          <a:lstStyle/>
          <a:p>
            <a:r>
              <a:rPr lang="en-US" sz="2000" b="1" dirty="0">
                <a:latin typeface="+mn-lt"/>
              </a:rPr>
              <a:t>DCF is required to assess the health of the entire agency, not just program-by-program compliance</a:t>
            </a:r>
          </a:p>
          <a:p>
            <a:endParaRPr lang="en-US" sz="2000" b="1" dirty="0">
              <a:latin typeface="+mn-lt"/>
            </a:endParaRPr>
          </a:p>
          <a:p>
            <a:r>
              <a:rPr lang="en-US" sz="2000" b="1" dirty="0">
                <a:latin typeface="+mn-lt"/>
              </a:rPr>
              <a:t>Monitoring includes a combination of general oversight, desk reviews, and on-site reviews of:</a:t>
            </a:r>
            <a:endParaRPr lang="en-US" dirty="0">
              <a:latin typeface="+mn-lt"/>
            </a:endParaRPr>
          </a:p>
          <a:p>
            <a:endParaRPr lang="en-US" dirty="0"/>
          </a:p>
        </p:txBody>
      </p:sp>
      <p:graphicFrame>
        <p:nvGraphicFramePr>
          <p:cNvPr id="3" name="Diagram 2">
            <a:extLst>
              <a:ext uri="{FF2B5EF4-FFF2-40B4-BE49-F238E27FC236}">
                <a16:creationId xmlns:a16="http://schemas.microsoft.com/office/drawing/2014/main" id="{DF80A53E-06E9-4FAA-AE8E-9D1D89BEB314}"/>
              </a:ext>
            </a:extLst>
          </p:cNvPr>
          <p:cNvGraphicFramePr/>
          <p:nvPr>
            <p:extLst>
              <p:ext uri="{D42A27DB-BD31-4B8C-83A1-F6EECF244321}">
                <p14:modId xmlns:p14="http://schemas.microsoft.com/office/powerpoint/2010/main" val="3747036332"/>
              </p:ext>
            </p:extLst>
          </p:nvPr>
        </p:nvGraphicFramePr>
        <p:xfrm>
          <a:off x="1171110" y="2858610"/>
          <a:ext cx="9849777" cy="3830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10" y="403950"/>
            <a:ext cx="1460024" cy="1460024"/>
          </a:xfrm>
          <a:prstGeom prst="rect">
            <a:avLst/>
          </a:prstGeom>
        </p:spPr>
      </p:pic>
    </p:spTree>
    <p:extLst>
      <p:ext uri="{BB962C8B-B14F-4D97-AF65-F5344CB8AC3E}">
        <p14:creationId xmlns:p14="http://schemas.microsoft.com/office/powerpoint/2010/main" val="3311403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22214" b="21536"/>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4050889" y="365758"/>
            <a:ext cx="6784259" cy="1828800"/>
          </a:xfrm>
        </p:spPr>
        <p:txBody>
          <a:bodyPr vert="horz" lIns="91440" tIns="45720" rIns="91440" bIns="45720" rtlCol="0" anchor="ctr">
            <a:normAutofit/>
          </a:bodyPr>
          <a:lstStyle/>
          <a:p>
            <a:r>
              <a:rPr lang="en-US" sz="4800" b="1" dirty="0">
                <a:solidFill>
                  <a:schemeClr val="tx1">
                    <a:lumMod val="85000"/>
                    <a:lumOff val="15000"/>
                  </a:schemeClr>
                </a:solidFill>
                <a:latin typeface="+mj-lt"/>
                <a:ea typeface="+mj-ea"/>
              </a:rPr>
              <a:t>Overview of CSBG Monitoring</a:t>
            </a:r>
          </a:p>
        </p:txBody>
      </p:sp>
      <p:sp>
        <p:nvSpPr>
          <p:cNvPr id="26" name="Rectangle 25">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Diagram 2">
            <a:extLst>
              <a:ext uri="{FF2B5EF4-FFF2-40B4-BE49-F238E27FC236}">
                <a16:creationId xmlns:a16="http://schemas.microsoft.com/office/drawing/2014/main" id="{8F266B04-524A-4AB9-91FD-5F3377714121}"/>
              </a:ext>
            </a:extLst>
          </p:cNvPr>
          <p:cNvGraphicFramePr/>
          <p:nvPr>
            <p:extLst>
              <p:ext uri="{D42A27DB-BD31-4B8C-83A1-F6EECF244321}">
                <p14:modId xmlns:p14="http://schemas.microsoft.com/office/powerpoint/2010/main" val="3551188096"/>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2335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3311237" y="365125"/>
            <a:ext cx="8237296" cy="1325563"/>
          </a:xfrm>
        </p:spPr>
        <p:txBody>
          <a:bodyPr vert="horz" lIns="91440" tIns="45720" rIns="91440" bIns="45720" rtlCol="0" anchor="ctr">
            <a:normAutofit/>
          </a:bodyPr>
          <a:lstStyle/>
          <a:p>
            <a:r>
              <a:rPr lang="en-US" sz="4400" b="1" kern="1200" dirty="0">
                <a:solidFill>
                  <a:schemeClr val="tx1"/>
                </a:solidFill>
                <a:latin typeface="+mj-lt"/>
                <a:ea typeface="+mj-ea"/>
                <a:cs typeface="+mj-cs"/>
              </a:rPr>
              <a:t>CSBG Organizational Standards</a:t>
            </a:r>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 y="1715781"/>
            <a:ext cx="3425957" cy="3425957"/>
          </a:xfrm>
          <a:prstGeom prst="rect">
            <a:avLst/>
          </a:prstGeom>
        </p:spPr>
      </p:pic>
      <p:sp>
        <p:nvSpPr>
          <p:cNvPr id="6" name="Text Placeholder 3">
            <a:extLst>
              <a:ext uri="{FF2B5EF4-FFF2-40B4-BE49-F238E27FC236}">
                <a16:creationId xmlns:a16="http://schemas.microsoft.com/office/drawing/2014/main" id="{34DBBF63-66C1-40BC-93C5-640F3F16EAD3}"/>
              </a:ext>
            </a:extLst>
          </p:cNvPr>
          <p:cNvSpPr>
            <a:spLocks noGrp="1"/>
          </p:cNvSpPr>
          <p:nvPr>
            <p:ph type="body" sz="half" idx="2"/>
          </p:nvPr>
        </p:nvSpPr>
        <p:spPr>
          <a:xfrm>
            <a:off x="4100945" y="2022601"/>
            <a:ext cx="7869382" cy="4470274"/>
          </a:xfrm>
        </p:spPr>
        <p:txBody>
          <a:bodyPr vert="horz" lIns="91440" tIns="45720" rIns="91440" bIns="45720" rtlCol="0">
            <a:normAutofit/>
          </a:bodyPr>
          <a:lstStyle/>
          <a:p>
            <a:r>
              <a:rPr lang="en-US" sz="1800" dirty="0">
                <a:latin typeface="+mn-lt"/>
                <a:ea typeface="+mn-ea"/>
              </a:rPr>
              <a:t>The CSBG Organization Standards are organized in three (3) thematic groups comprising nine categories and for a total of 58 standards:</a:t>
            </a:r>
          </a:p>
          <a:p>
            <a:endParaRPr lang="en-US" sz="1400" dirty="0">
              <a:latin typeface="+mn-lt"/>
              <a:ea typeface="+mn-ea"/>
            </a:endParaRPr>
          </a:p>
          <a:p>
            <a:pPr indent="-228600" fontAlgn="ctr">
              <a:buFont typeface="Arial" panose="020B0604020202020204" pitchFamily="34" charset="0"/>
              <a:buChar char="•"/>
            </a:pPr>
            <a:r>
              <a:rPr lang="en-US" sz="1400" b="1" dirty="0">
                <a:latin typeface="+mn-lt"/>
                <a:ea typeface="+mn-ea"/>
              </a:rPr>
              <a:t>Maximum Feasible Participation</a:t>
            </a:r>
          </a:p>
          <a:p>
            <a:pPr lvl="1" indent="-228600" fontAlgn="ctr">
              <a:buFont typeface="Arial" panose="020B0604020202020204" pitchFamily="34" charset="0"/>
              <a:buChar char="•"/>
            </a:pPr>
            <a:r>
              <a:rPr lang="en-US" dirty="0">
                <a:latin typeface="+mn-lt"/>
                <a:ea typeface="+mn-ea"/>
              </a:rPr>
              <a:t>Consumer Input and Involvement (Category 1)</a:t>
            </a:r>
          </a:p>
          <a:p>
            <a:pPr lvl="1" indent="-228600" fontAlgn="ctr">
              <a:buFont typeface="Arial" panose="020B0604020202020204" pitchFamily="34" charset="0"/>
              <a:buChar char="•"/>
            </a:pPr>
            <a:r>
              <a:rPr lang="en-US" dirty="0">
                <a:latin typeface="+mn-lt"/>
                <a:ea typeface="+mn-ea"/>
              </a:rPr>
              <a:t>Community Engagement (Category 2)</a:t>
            </a:r>
          </a:p>
          <a:p>
            <a:pPr lvl="1" indent="-228600" fontAlgn="ctr">
              <a:buFont typeface="Arial" panose="020B0604020202020204" pitchFamily="34" charset="0"/>
              <a:buChar char="•"/>
            </a:pPr>
            <a:r>
              <a:rPr lang="en-US" dirty="0">
                <a:latin typeface="+mn-lt"/>
                <a:ea typeface="+mn-ea"/>
              </a:rPr>
              <a:t>Community Assessment (Category 3)</a:t>
            </a:r>
          </a:p>
          <a:p>
            <a:pPr indent="-228600" fontAlgn="ctr">
              <a:buFont typeface="Arial" panose="020B0604020202020204" pitchFamily="34" charset="0"/>
              <a:buChar char="•"/>
            </a:pPr>
            <a:r>
              <a:rPr lang="en-US" sz="1400" b="1" dirty="0">
                <a:latin typeface="+mn-lt"/>
                <a:ea typeface="+mn-ea"/>
              </a:rPr>
              <a:t>Vision and Direction</a:t>
            </a:r>
          </a:p>
          <a:p>
            <a:pPr lvl="1" indent="-228600" fontAlgn="ctr">
              <a:buFont typeface="Arial" panose="020B0604020202020204" pitchFamily="34" charset="0"/>
              <a:buChar char="•"/>
            </a:pPr>
            <a:r>
              <a:rPr lang="en-US" dirty="0">
                <a:latin typeface="+mn-lt"/>
                <a:ea typeface="+mn-ea"/>
              </a:rPr>
              <a:t>Organizational Leadership (Category 4)</a:t>
            </a:r>
          </a:p>
          <a:p>
            <a:pPr lvl="1" indent="-228600" fontAlgn="ctr">
              <a:buFont typeface="Arial" panose="020B0604020202020204" pitchFamily="34" charset="0"/>
              <a:buChar char="•"/>
            </a:pPr>
            <a:r>
              <a:rPr lang="en-US" dirty="0">
                <a:latin typeface="+mn-lt"/>
                <a:ea typeface="+mn-ea"/>
              </a:rPr>
              <a:t>Board Governance (Category 5)</a:t>
            </a:r>
          </a:p>
          <a:p>
            <a:pPr lvl="1" indent="-228600" fontAlgn="ctr">
              <a:buFont typeface="Arial" panose="020B0604020202020204" pitchFamily="34" charset="0"/>
              <a:buChar char="•"/>
            </a:pPr>
            <a:r>
              <a:rPr lang="en-US" dirty="0">
                <a:latin typeface="+mn-lt"/>
                <a:ea typeface="+mn-ea"/>
              </a:rPr>
              <a:t>Strategic Planning (Category 6)</a:t>
            </a:r>
          </a:p>
          <a:p>
            <a:pPr indent="-228600" fontAlgn="ctr">
              <a:buFont typeface="Arial" panose="020B0604020202020204" pitchFamily="34" charset="0"/>
              <a:buChar char="•"/>
            </a:pPr>
            <a:r>
              <a:rPr lang="en-US" sz="1400" b="1" dirty="0">
                <a:latin typeface="+mn-lt"/>
                <a:ea typeface="+mn-ea"/>
              </a:rPr>
              <a:t>Operations and Accountability</a:t>
            </a:r>
          </a:p>
          <a:p>
            <a:pPr lvl="1" indent="-228600" fontAlgn="ctr">
              <a:buFont typeface="Arial" panose="020B0604020202020204" pitchFamily="34" charset="0"/>
              <a:buChar char="•"/>
            </a:pPr>
            <a:r>
              <a:rPr lang="en-US" dirty="0">
                <a:latin typeface="+mn-lt"/>
                <a:ea typeface="+mn-ea"/>
              </a:rPr>
              <a:t>Human Resource Management (Category 7)</a:t>
            </a:r>
          </a:p>
          <a:p>
            <a:pPr lvl="1" indent="-228600" fontAlgn="ctr">
              <a:buFont typeface="Arial" panose="020B0604020202020204" pitchFamily="34" charset="0"/>
              <a:buChar char="•"/>
            </a:pPr>
            <a:r>
              <a:rPr lang="en-US" dirty="0">
                <a:latin typeface="+mn-lt"/>
                <a:ea typeface="+mn-ea"/>
              </a:rPr>
              <a:t>Financial Operations and Oversight (Category 8)</a:t>
            </a:r>
          </a:p>
          <a:p>
            <a:pPr lvl="1" indent="-228600" fontAlgn="ctr">
              <a:buFont typeface="Arial" panose="020B0604020202020204" pitchFamily="34" charset="0"/>
              <a:buChar char="•"/>
            </a:pPr>
            <a:r>
              <a:rPr lang="en-US" dirty="0">
                <a:latin typeface="+mn-lt"/>
                <a:ea typeface="+mn-ea"/>
              </a:rPr>
              <a:t>Data and Analysis (Category 9)</a:t>
            </a:r>
          </a:p>
          <a:p>
            <a:pPr indent="-228600">
              <a:buFont typeface="Arial" panose="020B0604020202020204" pitchFamily="34" charset="0"/>
              <a:buChar char="•"/>
            </a:pPr>
            <a:endParaRPr lang="en-US" sz="1400" dirty="0">
              <a:latin typeface="+mn-lt"/>
              <a:ea typeface="+mn-ea"/>
            </a:endParaRPr>
          </a:p>
        </p:txBody>
      </p:sp>
    </p:spTree>
    <p:extLst>
      <p:ext uri="{BB962C8B-B14F-4D97-AF65-F5344CB8AC3E}">
        <p14:creationId xmlns:p14="http://schemas.microsoft.com/office/powerpoint/2010/main" val="339935594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2231760" y="217502"/>
            <a:ext cx="7728479" cy="1223371"/>
          </a:xfrm>
        </p:spPr>
        <p:txBody>
          <a:bodyPr>
            <a:normAutofit/>
          </a:bodyPr>
          <a:lstStyle/>
          <a:p>
            <a:r>
              <a:rPr lang="en-US" b="1" dirty="0"/>
              <a:t>Virtual Monitoring Process for 2021</a:t>
            </a:r>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10" y="403950"/>
            <a:ext cx="1460024" cy="1460024"/>
          </a:xfrm>
          <a:prstGeom prst="rect">
            <a:avLst/>
          </a:prstGeom>
        </p:spPr>
      </p:pic>
      <p:graphicFrame>
        <p:nvGraphicFramePr>
          <p:cNvPr id="3" name="Diagram 2">
            <a:extLst>
              <a:ext uri="{FF2B5EF4-FFF2-40B4-BE49-F238E27FC236}">
                <a16:creationId xmlns:a16="http://schemas.microsoft.com/office/drawing/2014/main" id="{EB2BF93D-8488-4685-AFE0-8EA580B39600}"/>
              </a:ext>
            </a:extLst>
          </p:cNvPr>
          <p:cNvGraphicFramePr/>
          <p:nvPr/>
        </p:nvGraphicFramePr>
        <p:xfrm>
          <a:off x="325836" y="583546"/>
          <a:ext cx="1147258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ight Bracket 3">
            <a:extLst>
              <a:ext uri="{FF2B5EF4-FFF2-40B4-BE49-F238E27FC236}">
                <a16:creationId xmlns:a16="http://schemas.microsoft.com/office/drawing/2014/main" id="{4EBBA516-D4B8-4676-AEAA-1CA24B31857C}"/>
              </a:ext>
            </a:extLst>
          </p:cNvPr>
          <p:cNvSpPr/>
          <p:nvPr/>
        </p:nvSpPr>
        <p:spPr>
          <a:xfrm rot="5400000">
            <a:off x="1772120" y="2571091"/>
            <a:ext cx="301840" cy="256359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1" name="Right Bracket 10">
            <a:extLst>
              <a:ext uri="{FF2B5EF4-FFF2-40B4-BE49-F238E27FC236}">
                <a16:creationId xmlns:a16="http://schemas.microsoft.com/office/drawing/2014/main" id="{B15F3CD1-50F7-4A42-8A2E-8E3B9C2D2E53}"/>
              </a:ext>
            </a:extLst>
          </p:cNvPr>
          <p:cNvSpPr/>
          <p:nvPr/>
        </p:nvSpPr>
        <p:spPr>
          <a:xfrm rot="5400000">
            <a:off x="6619332" y="1036735"/>
            <a:ext cx="303315" cy="5633784"/>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12" name="Right Bracket 11">
            <a:extLst>
              <a:ext uri="{FF2B5EF4-FFF2-40B4-BE49-F238E27FC236}">
                <a16:creationId xmlns:a16="http://schemas.microsoft.com/office/drawing/2014/main" id="{6F8351DD-DA49-4895-A36E-F7624CE1F5C3}"/>
              </a:ext>
            </a:extLst>
          </p:cNvPr>
          <p:cNvSpPr/>
          <p:nvPr/>
        </p:nvSpPr>
        <p:spPr>
          <a:xfrm rot="5400000">
            <a:off x="10680573" y="3239590"/>
            <a:ext cx="301843" cy="1226597"/>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6" name="TextBox 5">
            <a:extLst>
              <a:ext uri="{FF2B5EF4-FFF2-40B4-BE49-F238E27FC236}">
                <a16:creationId xmlns:a16="http://schemas.microsoft.com/office/drawing/2014/main" id="{63CCA2FD-9E85-496C-87A4-CA72333D5D07}"/>
              </a:ext>
            </a:extLst>
          </p:cNvPr>
          <p:cNvSpPr txBox="1"/>
          <p:nvPr/>
        </p:nvSpPr>
        <p:spPr>
          <a:xfrm>
            <a:off x="982007" y="3953786"/>
            <a:ext cx="18820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Pre-monitoring</a:t>
            </a:r>
          </a:p>
        </p:txBody>
      </p:sp>
      <p:sp>
        <p:nvSpPr>
          <p:cNvPr id="15" name="TextBox 14">
            <a:extLst>
              <a:ext uri="{FF2B5EF4-FFF2-40B4-BE49-F238E27FC236}">
                <a16:creationId xmlns:a16="http://schemas.microsoft.com/office/drawing/2014/main" id="{582092CE-FEB3-44C4-9936-5901B9DA5E43}"/>
              </a:ext>
            </a:extLst>
          </p:cNvPr>
          <p:cNvSpPr txBox="1"/>
          <p:nvPr/>
        </p:nvSpPr>
        <p:spPr>
          <a:xfrm>
            <a:off x="5608754" y="4005290"/>
            <a:ext cx="23244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Monitoring “visit”</a:t>
            </a:r>
          </a:p>
        </p:txBody>
      </p:sp>
      <p:sp>
        <p:nvSpPr>
          <p:cNvPr id="16" name="TextBox 15">
            <a:extLst>
              <a:ext uri="{FF2B5EF4-FFF2-40B4-BE49-F238E27FC236}">
                <a16:creationId xmlns:a16="http://schemas.microsoft.com/office/drawing/2014/main" id="{2CC45F71-D601-4C50-848B-8DDCCB8C4181}"/>
              </a:ext>
            </a:extLst>
          </p:cNvPr>
          <p:cNvSpPr txBox="1"/>
          <p:nvPr/>
        </p:nvSpPr>
        <p:spPr>
          <a:xfrm>
            <a:off x="9963703" y="4005290"/>
            <a:ext cx="23244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a:ea typeface="+mn-ea"/>
                <a:cs typeface="+mn-cs"/>
              </a:rPr>
              <a:t>Post-monitoring</a:t>
            </a:r>
          </a:p>
        </p:txBody>
      </p:sp>
    </p:spTree>
    <p:extLst>
      <p:ext uri="{BB962C8B-B14F-4D97-AF65-F5344CB8AC3E}">
        <p14:creationId xmlns:p14="http://schemas.microsoft.com/office/powerpoint/2010/main" val="1244396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1146879" y="665482"/>
            <a:ext cx="3182940" cy="1471959"/>
          </a:xfrm>
        </p:spPr>
        <p:txBody>
          <a:bodyPr vert="horz" lIns="91440" tIns="45720" rIns="91440" bIns="45720" rtlCol="0" anchor="ctr">
            <a:normAutofit/>
          </a:bodyPr>
          <a:lstStyle/>
          <a:p>
            <a:r>
              <a:rPr lang="en-US" sz="2500" kern="1200" dirty="0">
                <a:solidFill>
                  <a:srgbClr val="FFFFFF"/>
                </a:solidFill>
                <a:latin typeface="+mj-lt"/>
                <a:ea typeface="+mj-ea"/>
                <a:cs typeface="+mj-cs"/>
              </a:rPr>
              <a:t>What is the Community Services Block Grant (CSBG)?</a:t>
            </a:r>
          </a:p>
        </p:txBody>
      </p:sp>
      <p:sp>
        <p:nvSpPr>
          <p:cNvPr id="4" name="Text Placeholder 3">
            <a:extLst>
              <a:ext uri="{FF2B5EF4-FFF2-40B4-BE49-F238E27FC236}">
                <a16:creationId xmlns:a16="http://schemas.microsoft.com/office/drawing/2014/main" id="{BDB14AED-1B8B-4809-9567-D331AA1A7A1D}"/>
              </a:ext>
            </a:extLst>
          </p:cNvPr>
          <p:cNvSpPr>
            <a:spLocks noGrp="1"/>
          </p:cNvSpPr>
          <p:nvPr>
            <p:ph type="body" sz="half" idx="2"/>
          </p:nvPr>
        </p:nvSpPr>
        <p:spPr>
          <a:xfrm>
            <a:off x="1048370" y="1995055"/>
            <a:ext cx="3454357" cy="3713018"/>
          </a:xfrm>
        </p:spPr>
        <p:txBody>
          <a:bodyPr vert="horz" lIns="91440" tIns="45720" rIns="91440" bIns="45720" rtlCol="0" anchor="t">
            <a:normAutofit fontScale="92500" lnSpcReduction="10000"/>
          </a:bodyPr>
          <a:lstStyle/>
          <a:p>
            <a:pPr marL="285750" indent="-228600">
              <a:buFont typeface="Arial" panose="020B0604020202020204" pitchFamily="34" charset="0"/>
              <a:buChar char="•"/>
            </a:pPr>
            <a:r>
              <a:rPr lang="en-US" dirty="0">
                <a:solidFill>
                  <a:srgbClr val="FEFFFF"/>
                </a:solidFill>
                <a:latin typeface="+mn-lt"/>
                <a:ea typeface="+mn-ea"/>
              </a:rPr>
              <a:t>Flexible funding specifically designed for Community Action Agencies (CAAs)</a:t>
            </a:r>
          </a:p>
          <a:p>
            <a:pPr marL="285750" indent="-228600">
              <a:buFont typeface="Arial" panose="020B0604020202020204" pitchFamily="34" charset="0"/>
              <a:buChar char="•"/>
            </a:pPr>
            <a:r>
              <a:rPr lang="en-US" dirty="0">
                <a:solidFill>
                  <a:srgbClr val="FEFFFF"/>
                </a:solidFill>
                <a:latin typeface="+mn-lt"/>
                <a:ea typeface="+mn-ea"/>
              </a:rPr>
              <a:t>Federal CSBG Act and Wis. Stat. s. 49.265 </a:t>
            </a:r>
          </a:p>
          <a:p>
            <a:pPr marL="285750" indent="-228600">
              <a:buFont typeface="Arial" panose="020B0604020202020204" pitchFamily="34" charset="0"/>
              <a:buChar char="•"/>
            </a:pPr>
            <a:r>
              <a:rPr lang="en-US" dirty="0">
                <a:solidFill>
                  <a:srgbClr val="FEFFFF"/>
                </a:solidFill>
                <a:latin typeface="+mn-lt"/>
                <a:ea typeface="+mn-ea"/>
              </a:rPr>
              <a:t>CAAs are governed by a tripartite board:</a:t>
            </a:r>
          </a:p>
          <a:p>
            <a:pPr marL="742950" lvl="1" indent="-228600">
              <a:buFont typeface="Arial" panose="020B0604020202020204" pitchFamily="34" charset="0"/>
              <a:buChar char="•"/>
            </a:pPr>
            <a:r>
              <a:rPr lang="en-US" sz="1600" dirty="0">
                <a:solidFill>
                  <a:srgbClr val="FEFFFF"/>
                </a:solidFill>
                <a:latin typeface="+mn-lt"/>
                <a:ea typeface="+mn-ea"/>
              </a:rPr>
              <a:t>1/3 Low-income people</a:t>
            </a:r>
          </a:p>
          <a:p>
            <a:pPr marL="742950" lvl="1" indent="-228600">
              <a:buFont typeface="Arial" panose="020B0604020202020204" pitchFamily="34" charset="0"/>
              <a:buChar char="•"/>
            </a:pPr>
            <a:r>
              <a:rPr lang="en-US" sz="1600" dirty="0">
                <a:solidFill>
                  <a:srgbClr val="FEFFFF"/>
                </a:solidFill>
                <a:latin typeface="+mn-lt"/>
                <a:ea typeface="+mn-ea"/>
              </a:rPr>
              <a:t>1/3 Elected officials</a:t>
            </a:r>
          </a:p>
          <a:p>
            <a:pPr marL="742950" lvl="1" indent="-228600">
              <a:buFont typeface="Arial" panose="020B0604020202020204" pitchFamily="34" charset="0"/>
              <a:buChar char="•"/>
            </a:pPr>
            <a:r>
              <a:rPr lang="en-US" sz="1600" dirty="0">
                <a:solidFill>
                  <a:srgbClr val="FEFFFF"/>
                </a:solidFill>
                <a:latin typeface="+mn-lt"/>
                <a:ea typeface="+mn-ea"/>
              </a:rPr>
              <a:t>1/3 Community members</a:t>
            </a:r>
          </a:p>
          <a:p>
            <a:pPr marL="285750" indent="-228600">
              <a:buFont typeface="Arial" panose="020B0604020202020204" pitchFamily="34" charset="0"/>
              <a:buChar char="•"/>
            </a:pPr>
            <a:r>
              <a:rPr lang="en-US" dirty="0">
                <a:solidFill>
                  <a:srgbClr val="FEFFFF"/>
                </a:solidFill>
                <a:latin typeface="+mn-lt"/>
                <a:ea typeface="+mn-ea"/>
              </a:rPr>
              <a:t>Uses of CSBG dictated by a Community Needs Assessment</a:t>
            </a:r>
          </a:p>
          <a:p>
            <a:pPr marL="285750" indent="-228600">
              <a:buFont typeface="Arial" panose="020B0604020202020204" pitchFamily="34" charset="0"/>
              <a:buChar char="•"/>
            </a:pPr>
            <a:r>
              <a:rPr lang="en-US" dirty="0">
                <a:solidFill>
                  <a:srgbClr val="FEFFFF"/>
                </a:solidFill>
                <a:latin typeface="+mn-lt"/>
                <a:ea typeface="+mn-ea"/>
              </a:rPr>
              <a:t>CAAs monitored for compliance with 58 Organizational Standards</a:t>
            </a:r>
          </a:p>
          <a:p>
            <a:pPr marL="285750" indent="-228600">
              <a:buFont typeface="Arial" panose="020B0604020202020204" pitchFamily="34" charset="0"/>
              <a:buChar char="•"/>
            </a:pPr>
            <a:r>
              <a:rPr lang="en-US" dirty="0">
                <a:solidFill>
                  <a:srgbClr val="FEFFFF"/>
                </a:solidFill>
                <a:latin typeface="+mn-lt"/>
                <a:ea typeface="+mn-ea"/>
              </a:rPr>
              <a:t>125% FPL eligibility for services</a:t>
            </a:r>
          </a:p>
          <a:p>
            <a:pPr indent="-228600">
              <a:buFont typeface="Arial" panose="020B0604020202020204" pitchFamily="34" charset="0"/>
              <a:buChar char="•"/>
            </a:pPr>
            <a:endParaRPr lang="en-US" sz="1100" dirty="0">
              <a:solidFill>
                <a:srgbClr val="FEFFFF"/>
              </a:solidFill>
              <a:latin typeface="+mn-lt"/>
              <a:ea typeface="+mn-ea"/>
            </a:endParaRPr>
          </a:p>
          <a:p>
            <a:pPr marL="285750" indent="-228600">
              <a:buFont typeface="Arial" panose="020B0604020202020204" pitchFamily="34" charset="0"/>
              <a:buChar char="•"/>
            </a:pPr>
            <a:endParaRPr lang="en-US" sz="1100" dirty="0">
              <a:solidFill>
                <a:srgbClr val="FEFFFF"/>
              </a:solidFill>
              <a:latin typeface="+mn-lt"/>
              <a:ea typeface="+mn-ea"/>
            </a:endParaRPr>
          </a:p>
        </p:txBody>
      </p:sp>
      <p:pic>
        <p:nvPicPr>
          <p:cNvPr id="6" name="Picture Placeholder 5">
            <a:extLst>
              <a:ext uri="{FF2B5EF4-FFF2-40B4-BE49-F238E27FC236}">
                <a16:creationId xmlns:a16="http://schemas.microsoft.com/office/drawing/2014/main" id="{4DD4F21E-813D-42E7-8617-39B5617076E7}"/>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1909" r="1909"/>
          <a:stretch>
            <a:fillRect/>
          </a:stretch>
        </p:blipFill>
        <p:spPr>
          <a:xfrm>
            <a:off x="4998268" y="685803"/>
            <a:ext cx="6539075" cy="5166973"/>
          </a:xfrm>
          <a:prstGeom prst="rect">
            <a:avLst/>
          </a:prstGeom>
        </p:spPr>
      </p:pic>
    </p:spTree>
    <p:custDataLst>
      <p:tags r:id="rId1"/>
    </p:custDataLst>
    <p:extLst>
      <p:ext uri="{BB962C8B-B14F-4D97-AF65-F5344CB8AC3E}">
        <p14:creationId xmlns:p14="http://schemas.microsoft.com/office/powerpoint/2010/main" val="197672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2ED618-16C0-44D9-8052-E5245DD57E3F}"/>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Project Recovery: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Leveraging the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Community Action Network</a:t>
            </a:r>
          </a:p>
        </p:txBody>
      </p:sp>
      <p:sp>
        <p:nvSpPr>
          <p:cNvPr id="3" name="Text Placeholder 2">
            <a:extLst>
              <a:ext uri="{FF2B5EF4-FFF2-40B4-BE49-F238E27FC236}">
                <a16:creationId xmlns:a16="http://schemas.microsoft.com/office/drawing/2014/main" id="{DCB62BE6-9ABA-4A56-8786-7B6A99343C2E}"/>
              </a:ext>
            </a:extLst>
          </p:cNvPr>
          <p:cNvSpPr>
            <a:spLocks noGrp="1"/>
          </p:cNvSpPr>
          <p:nvPr>
            <p:ph type="body" idx="1"/>
          </p:nvPr>
        </p:nvSpPr>
        <p:spPr>
          <a:xfrm>
            <a:off x="736088" y="4684764"/>
            <a:ext cx="10005951" cy="1793658"/>
          </a:xfrm>
        </p:spPr>
        <p:txBody>
          <a:bodyPr vert="horz" lIns="91440" tIns="45720" rIns="91440" bIns="45720" rtlCol="0" anchor="ctr">
            <a:normAutofit/>
          </a:bodyPr>
          <a:lstStyle/>
          <a:p>
            <a:r>
              <a:rPr lang="en-US" kern="1200" dirty="0">
                <a:solidFill>
                  <a:schemeClr val="tx1"/>
                </a:solidFill>
                <a:latin typeface="+mn-lt"/>
                <a:ea typeface="+mn-ea"/>
                <a:cs typeface="+mn-cs"/>
              </a:rPr>
              <a:t>Community Action has been used for statewide responses in:</a:t>
            </a:r>
          </a:p>
          <a:p>
            <a:pPr marL="0" lvl="1">
              <a:spcBef>
                <a:spcPts val="1000"/>
              </a:spcBef>
            </a:pPr>
            <a:r>
              <a:rPr lang="en-US" sz="2400" kern="1200" dirty="0">
                <a:solidFill>
                  <a:schemeClr val="tx1"/>
                </a:solidFill>
                <a:latin typeface="+mn-lt"/>
                <a:ea typeface="+mn-ea"/>
                <a:cs typeface="+mn-cs"/>
              </a:rPr>
              <a:t>Flooding/natural disasters</a:t>
            </a:r>
          </a:p>
          <a:p>
            <a:pPr marL="0" lvl="1">
              <a:spcBef>
                <a:spcPts val="1000"/>
              </a:spcBef>
            </a:pPr>
            <a:r>
              <a:rPr lang="en-US" sz="2400" kern="1200" dirty="0">
                <a:solidFill>
                  <a:schemeClr val="tx1"/>
                </a:solidFill>
                <a:latin typeface="+mn-lt"/>
                <a:ea typeface="+mn-ea"/>
                <a:cs typeface="+mn-cs"/>
              </a:rPr>
              <a:t>COVID-19 pandemic</a:t>
            </a:r>
          </a:p>
          <a:p>
            <a:pPr marL="0" lvl="1">
              <a:spcBef>
                <a:spcPts val="1000"/>
              </a:spcBef>
            </a:pPr>
            <a:r>
              <a:rPr lang="en-US" sz="2400" kern="1200" dirty="0">
                <a:solidFill>
                  <a:schemeClr val="tx1"/>
                </a:solidFill>
                <a:latin typeface="+mn-lt"/>
                <a:ea typeface="+mn-ea"/>
                <a:cs typeface="+mn-cs"/>
              </a:rPr>
              <a:t>Farmworkers in crisis</a:t>
            </a:r>
          </a:p>
          <a:p>
            <a:endParaRPr lang="en-US" sz="1700" kern="1200" dirty="0">
              <a:solidFill>
                <a:schemeClr val="tx1"/>
              </a:solidFill>
              <a:latin typeface="+mn-lt"/>
              <a:ea typeface="+mn-ea"/>
              <a:cs typeface="+mn-cs"/>
            </a:endParaRPr>
          </a:p>
        </p:txBody>
      </p:sp>
      <p:sp>
        <p:nvSpPr>
          <p:cNvPr id="4" name="Rectangle 3">
            <a:extLst>
              <a:ext uri="{FF2B5EF4-FFF2-40B4-BE49-F238E27FC236}">
                <a16:creationId xmlns:a16="http://schemas.microsoft.com/office/drawing/2014/main" id="{080ABEEF-39FB-4FB8-9CA4-039DFFAFB46B}"/>
              </a:ext>
            </a:extLst>
          </p:cNvPr>
          <p:cNvSpPr/>
          <p:nvPr/>
        </p:nvSpPr>
        <p:spPr>
          <a:xfrm>
            <a:off x="7324935" y="5021039"/>
            <a:ext cx="4559759" cy="1985159"/>
          </a:xfrm>
          <a:prstGeom prst="rect">
            <a:avLst/>
          </a:prstGeom>
        </p:spPr>
        <p:txBody>
          <a:bodyPr wrap="square">
            <a:spAutoFit/>
          </a:bodyPr>
          <a:lstStyle/>
          <a:p>
            <a:pPr algn="r"/>
            <a:r>
              <a:rPr lang="en-US" sz="1100" dirty="0">
                <a:hlinkClick r:id="rId4"/>
              </a:rPr>
              <a:t>https://projectrecoverywi.org/</a:t>
            </a:r>
            <a:endParaRPr lang="en-US" sz="1100" dirty="0">
              <a:hlinkClick r:id="rId5"/>
            </a:endParaRPr>
          </a:p>
          <a:p>
            <a:pPr algn="r"/>
            <a:endParaRPr lang="en-US" sz="1100" dirty="0">
              <a:hlinkClick r:id="rId5"/>
            </a:endParaRPr>
          </a:p>
          <a:p>
            <a:pPr algn="r"/>
            <a:r>
              <a:rPr lang="en-US" sz="1100" dirty="0">
                <a:hlinkClick r:id="rId5"/>
              </a:rPr>
              <a:t>https://www.nbc15.com/content/news/SWCAPs-Pop-Up-Food-Pantry-hits-the-road-568959011.html</a:t>
            </a:r>
            <a:br>
              <a:rPr lang="en-US" sz="1100" dirty="0">
                <a:hlinkClick r:id="rId6"/>
              </a:rPr>
            </a:br>
            <a:br>
              <a:rPr lang="en-US" sz="1100" dirty="0">
                <a:hlinkClick r:id="rId6"/>
              </a:rPr>
            </a:br>
            <a:r>
              <a:rPr lang="en-US" sz="1100" dirty="0">
                <a:hlinkClick r:id="rId6"/>
              </a:rPr>
              <a:t>https://wkow.com/2021/03/23/project-recovery-counselors-help-community-cope-with-crisis/</a:t>
            </a:r>
            <a:endParaRPr lang="en-US" sz="1100" dirty="0"/>
          </a:p>
          <a:p>
            <a:pPr algn="r"/>
            <a:endParaRPr lang="en-US" sz="1100" dirty="0"/>
          </a:p>
          <a:p>
            <a:pPr algn="r"/>
            <a:r>
              <a:rPr lang="en-US" sz="1100" dirty="0">
                <a:hlinkClick r:id="rId7"/>
              </a:rPr>
              <a:t>https://www.youtube.com/watch?v=XCMH2pC-BAc</a:t>
            </a:r>
            <a:endParaRPr lang="en-US" sz="1100" dirty="0"/>
          </a:p>
          <a:p>
            <a:endParaRPr lang="en-US" sz="1200" dirty="0"/>
          </a:p>
          <a:p>
            <a:endParaRPr lang="en-US" sz="1200" dirty="0"/>
          </a:p>
        </p:txBody>
      </p:sp>
    </p:spTree>
    <p:custDataLst>
      <p:tags r:id="rId1"/>
    </p:custDataLst>
    <p:extLst>
      <p:ext uri="{BB962C8B-B14F-4D97-AF65-F5344CB8AC3E}">
        <p14:creationId xmlns:p14="http://schemas.microsoft.com/office/powerpoint/2010/main" val="3725316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idx="4294967295"/>
          </p:nvPr>
        </p:nvSpPr>
        <p:spPr>
          <a:xfrm>
            <a:off x="586324" y="267819"/>
            <a:ext cx="5341067" cy="933450"/>
          </a:xfrm>
        </p:spPr>
        <p:txBody>
          <a:bodyPr/>
          <a:lstStyle/>
          <a:p>
            <a:r>
              <a:rPr lang="en-US" b="1" dirty="0"/>
              <a:t>CSBG Resources</a:t>
            </a:r>
          </a:p>
        </p:txBody>
      </p:sp>
      <p:pic>
        <p:nvPicPr>
          <p:cNvPr id="6" name="Picture 5">
            <a:extLst>
              <a:ext uri="{FF2B5EF4-FFF2-40B4-BE49-F238E27FC236}">
                <a16:creationId xmlns:a16="http://schemas.microsoft.com/office/drawing/2014/main" id="{65065917-A68E-41E8-AA6B-BFBEBC40B488}"/>
              </a:ext>
            </a:extLst>
          </p:cNvPr>
          <p:cNvPicPr>
            <a:picLocks noChangeAspect="1"/>
          </p:cNvPicPr>
          <p:nvPr/>
        </p:nvPicPr>
        <p:blipFill>
          <a:blip r:embed="rId5"/>
          <a:stretch>
            <a:fillRect/>
          </a:stretch>
        </p:blipFill>
        <p:spPr>
          <a:xfrm>
            <a:off x="7388075" y="1"/>
            <a:ext cx="4817781" cy="6858000"/>
          </a:xfrm>
          <a:prstGeom prst="rect">
            <a:avLst/>
          </a:prstGeom>
        </p:spPr>
      </p:pic>
      <p:sp>
        <p:nvSpPr>
          <p:cNvPr id="7" name="Rectangle 6">
            <a:extLst>
              <a:ext uri="{FF2B5EF4-FFF2-40B4-BE49-F238E27FC236}">
                <a16:creationId xmlns:a16="http://schemas.microsoft.com/office/drawing/2014/main" id="{FB3F0F20-D350-49A7-8408-B906DB7A2D94}"/>
              </a:ext>
            </a:extLst>
          </p:cNvPr>
          <p:cNvSpPr/>
          <p:nvPr/>
        </p:nvSpPr>
        <p:spPr>
          <a:xfrm>
            <a:off x="5927391" y="3409829"/>
            <a:ext cx="3401893" cy="646331"/>
          </a:xfrm>
          <a:prstGeom prst="rect">
            <a:avLst/>
          </a:prstGeom>
        </p:spPr>
        <p:txBody>
          <a:bodyPr wrap="none">
            <a:spAutoFit/>
          </a:bodyPr>
          <a:lstStyle/>
          <a:p>
            <a:r>
              <a:rPr lang="en-US" dirty="0">
                <a:highlight>
                  <a:srgbClr val="FFFF00"/>
                </a:highlight>
                <a:hlinkClick r:id="rId6"/>
              </a:rPr>
              <a:t>https://dcf.wisconsin.gov/csbg</a:t>
            </a:r>
            <a:endParaRPr lang="en-US" dirty="0">
              <a:highlight>
                <a:srgbClr val="FFFF00"/>
              </a:highlight>
            </a:endParaRPr>
          </a:p>
          <a:p>
            <a:endParaRPr lang="en-US" dirty="0">
              <a:highlight>
                <a:srgbClr val="FFFF00"/>
              </a:highlight>
            </a:endParaRPr>
          </a:p>
        </p:txBody>
      </p:sp>
      <p:pic>
        <p:nvPicPr>
          <p:cNvPr id="8" name="Picture 7">
            <a:extLst>
              <a:ext uri="{FF2B5EF4-FFF2-40B4-BE49-F238E27FC236}">
                <a16:creationId xmlns:a16="http://schemas.microsoft.com/office/drawing/2014/main" id="{A3A98891-8CBD-41FD-80B9-F1021DC4A5D2}"/>
              </a:ext>
            </a:extLst>
          </p:cNvPr>
          <p:cNvPicPr>
            <a:picLocks noChangeAspect="1"/>
          </p:cNvPicPr>
          <p:nvPr/>
        </p:nvPicPr>
        <p:blipFill>
          <a:blip r:embed="rId7"/>
          <a:stretch>
            <a:fillRect/>
          </a:stretch>
        </p:blipFill>
        <p:spPr>
          <a:xfrm>
            <a:off x="586324" y="1242834"/>
            <a:ext cx="4460080" cy="5626652"/>
          </a:xfrm>
          <a:prstGeom prst="rect">
            <a:avLst/>
          </a:prstGeom>
        </p:spPr>
      </p:pic>
      <p:sp>
        <p:nvSpPr>
          <p:cNvPr id="9" name="Rectangle 8">
            <a:extLst>
              <a:ext uri="{FF2B5EF4-FFF2-40B4-BE49-F238E27FC236}">
                <a16:creationId xmlns:a16="http://schemas.microsoft.com/office/drawing/2014/main" id="{77267C5A-55BC-4217-9014-2B0FADD411B5}"/>
              </a:ext>
            </a:extLst>
          </p:cNvPr>
          <p:cNvSpPr/>
          <p:nvPr/>
        </p:nvSpPr>
        <p:spPr>
          <a:xfrm>
            <a:off x="2688031" y="5848989"/>
            <a:ext cx="4259499" cy="369332"/>
          </a:xfrm>
          <a:prstGeom prst="rect">
            <a:avLst/>
          </a:prstGeom>
        </p:spPr>
        <p:txBody>
          <a:bodyPr wrap="none">
            <a:spAutoFit/>
          </a:bodyPr>
          <a:lstStyle/>
          <a:p>
            <a:r>
              <a:rPr lang="en-US" dirty="0">
                <a:highlight>
                  <a:srgbClr val="FFFF00"/>
                </a:highlight>
                <a:hlinkClick r:id="rId8"/>
              </a:rPr>
              <a:t>https://www.wiscap.org/find-an-agency</a:t>
            </a:r>
            <a:endParaRPr lang="en-US" dirty="0">
              <a:highlight>
                <a:srgbClr val="FFFF00"/>
              </a:highlight>
            </a:endParaRPr>
          </a:p>
        </p:txBody>
      </p:sp>
    </p:spTree>
    <p:custDataLst>
      <p:tags r:id="rId1"/>
    </p:custDataLst>
    <p:extLst>
      <p:ext uri="{BB962C8B-B14F-4D97-AF65-F5344CB8AC3E}">
        <p14:creationId xmlns:p14="http://schemas.microsoft.com/office/powerpoint/2010/main" val="2405548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5A95C-8974-477A-9DBE-9676B54FDD78}"/>
              </a:ext>
            </a:extLst>
          </p:cNvPr>
          <p:cNvSpPr>
            <a:spLocks noGrp="1"/>
          </p:cNvSpPr>
          <p:nvPr>
            <p:ph type="title"/>
          </p:nvPr>
        </p:nvSpPr>
        <p:spPr>
          <a:xfrm>
            <a:off x="2231760" y="421103"/>
            <a:ext cx="7728479" cy="969819"/>
          </a:xfrm>
        </p:spPr>
        <p:txBody>
          <a:bodyPr/>
          <a:lstStyle/>
          <a:p>
            <a:r>
              <a:rPr lang="en-US" dirty="0"/>
              <a:t>Questions &amp; Discussion</a:t>
            </a:r>
            <a:endParaRPr lang="en-US" b="1" dirty="0"/>
          </a:p>
        </p:txBody>
      </p:sp>
      <p:pic>
        <p:nvPicPr>
          <p:cNvPr id="5" name="Picture 4">
            <a:extLst>
              <a:ext uri="{FF2B5EF4-FFF2-40B4-BE49-F238E27FC236}">
                <a16:creationId xmlns:a16="http://schemas.microsoft.com/office/drawing/2014/main" id="{B1178BD1-0DF3-48CC-8CB4-F55417B3FE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10" y="403950"/>
            <a:ext cx="1460024" cy="1460024"/>
          </a:xfrm>
          <a:prstGeom prst="rect">
            <a:avLst/>
          </a:prstGeom>
        </p:spPr>
      </p:pic>
      <p:pic>
        <p:nvPicPr>
          <p:cNvPr id="6" name="Picture 5" descr="A picture containing standing, umbrella, person, room&#10;&#10;Description automatically generated">
            <a:extLst>
              <a:ext uri="{FF2B5EF4-FFF2-40B4-BE49-F238E27FC236}">
                <a16:creationId xmlns:a16="http://schemas.microsoft.com/office/drawing/2014/main" id="{D3E94F52-7DCF-46F0-A572-F0AAACAD462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374" b="35565"/>
          <a:stretch/>
        </p:blipFill>
        <p:spPr>
          <a:xfrm>
            <a:off x="1683797" y="2156948"/>
            <a:ext cx="8824403" cy="3650085"/>
          </a:xfrm>
          <a:prstGeom prst="rect">
            <a:avLst/>
          </a:prstGeom>
        </p:spPr>
      </p:pic>
      <p:pic>
        <p:nvPicPr>
          <p:cNvPr id="9" name="Graphic 8" descr="Lightbulb">
            <a:extLst>
              <a:ext uri="{FF2B5EF4-FFF2-40B4-BE49-F238E27FC236}">
                <a16:creationId xmlns:a16="http://schemas.microsoft.com/office/drawing/2014/main" id="{0DAD9278-B41B-4976-89A5-CB2CB6A666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3815" y="5275890"/>
            <a:ext cx="396335" cy="442361"/>
          </a:xfrm>
          <a:prstGeom prst="rect">
            <a:avLst/>
          </a:prstGeom>
        </p:spPr>
      </p:pic>
      <p:sp>
        <p:nvSpPr>
          <p:cNvPr id="8" name="TextBox 7">
            <a:extLst>
              <a:ext uri="{FF2B5EF4-FFF2-40B4-BE49-F238E27FC236}">
                <a16:creationId xmlns:a16="http://schemas.microsoft.com/office/drawing/2014/main" id="{24E0FFBC-7187-485A-878D-3FA41B296B09}"/>
              </a:ext>
            </a:extLst>
          </p:cNvPr>
          <p:cNvSpPr txBox="1"/>
          <p:nvPr/>
        </p:nvSpPr>
        <p:spPr>
          <a:xfrm>
            <a:off x="10611882" y="5275890"/>
            <a:ext cx="1381858" cy="523220"/>
          </a:xfrm>
          <a:prstGeom prst="rect">
            <a:avLst/>
          </a:prstGeom>
          <a:noFill/>
        </p:spPr>
        <p:txBody>
          <a:bodyPr wrap="square" rtlCol="0">
            <a:spAutoFit/>
          </a:bodyPr>
          <a:lstStyle/>
          <a:p>
            <a:r>
              <a:rPr lang="en-US" sz="1400" dirty="0"/>
              <a:t>If I don’t know, I will find out!</a:t>
            </a:r>
          </a:p>
        </p:txBody>
      </p:sp>
    </p:spTree>
    <p:extLst>
      <p:ext uri="{BB962C8B-B14F-4D97-AF65-F5344CB8AC3E}">
        <p14:creationId xmlns:p14="http://schemas.microsoft.com/office/powerpoint/2010/main" val="1487565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2ED618-16C0-44D9-8052-E5245DD57E3F}"/>
              </a:ext>
            </a:extLst>
          </p:cNvPr>
          <p:cNvSpPr>
            <a:spLocks noGrp="1"/>
          </p:cNvSpPr>
          <p:nvPr>
            <p:ph type="title" idx="4294967295"/>
          </p:nvPr>
        </p:nvSpPr>
        <p:spPr>
          <a:xfrm>
            <a:off x="640079" y="2053641"/>
            <a:ext cx="3669161" cy="2760098"/>
          </a:xfrm>
        </p:spPr>
        <p:txBody>
          <a:bodyPr vert="horz" lIns="91440" tIns="45720" rIns="91440" bIns="45720" rtlCol="0" anchor="ctr">
            <a:normAutofit/>
          </a:bodyPr>
          <a:lstStyle/>
          <a:p>
            <a:r>
              <a:rPr lang="en-US" kern="1200">
                <a:solidFill>
                  <a:srgbClr val="FFFFFF"/>
                </a:solidFill>
                <a:latin typeface="+mj-lt"/>
                <a:ea typeface="+mj-ea"/>
                <a:cs typeface="+mj-cs"/>
              </a:rPr>
              <a:t>Thank you!</a:t>
            </a:r>
          </a:p>
        </p:txBody>
      </p:sp>
      <p:sp>
        <p:nvSpPr>
          <p:cNvPr id="3" name="Text Placeholder 2">
            <a:extLst>
              <a:ext uri="{FF2B5EF4-FFF2-40B4-BE49-F238E27FC236}">
                <a16:creationId xmlns:a16="http://schemas.microsoft.com/office/drawing/2014/main" id="{DCB62BE6-9ABA-4A56-8786-7B6A99343C2E}"/>
              </a:ext>
            </a:extLst>
          </p:cNvPr>
          <p:cNvSpPr>
            <a:spLocks noGrp="1"/>
          </p:cNvSpPr>
          <p:nvPr>
            <p:ph type="body" idx="4294967295"/>
          </p:nvPr>
        </p:nvSpPr>
        <p:spPr>
          <a:xfrm>
            <a:off x="6090574" y="801866"/>
            <a:ext cx="5306084" cy="5230634"/>
          </a:xfrm>
        </p:spPr>
        <p:txBody>
          <a:bodyPr vert="horz" lIns="91440" tIns="45720" rIns="91440" bIns="45720" rtlCol="0" anchor="ctr">
            <a:normAutofit/>
          </a:bodyPr>
          <a:lstStyle/>
          <a:p>
            <a:pPr marL="0" indent="0">
              <a:buNone/>
            </a:pPr>
            <a:r>
              <a:rPr lang="en-US" sz="2400" dirty="0">
                <a:solidFill>
                  <a:srgbClr val="000000"/>
                </a:solidFill>
                <a:latin typeface="+mn-lt"/>
                <a:ea typeface="+mn-ea"/>
              </a:rPr>
              <a:t>Anna Sainsbury</a:t>
            </a:r>
            <a:br>
              <a:rPr lang="en-US" sz="2400" dirty="0">
                <a:solidFill>
                  <a:srgbClr val="000000"/>
                </a:solidFill>
                <a:latin typeface="+mn-lt"/>
                <a:ea typeface="+mn-ea"/>
              </a:rPr>
            </a:br>
            <a:r>
              <a:rPr lang="en-US" sz="2400" dirty="0">
                <a:solidFill>
                  <a:srgbClr val="000000"/>
                </a:solidFill>
                <a:latin typeface="+mn-lt"/>
                <a:ea typeface="+mn-ea"/>
              </a:rPr>
              <a:t>CSBG Contract Manager</a:t>
            </a:r>
            <a:br>
              <a:rPr lang="en-US" sz="2400" dirty="0">
                <a:solidFill>
                  <a:srgbClr val="000000"/>
                </a:solidFill>
                <a:latin typeface="+mn-lt"/>
                <a:ea typeface="+mn-ea"/>
              </a:rPr>
            </a:br>
            <a:r>
              <a:rPr lang="en-US" sz="2400" dirty="0">
                <a:solidFill>
                  <a:srgbClr val="000000"/>
                </a:solidFill>
                <a:latin typeface="+mn-lt"/>
                <a:ea typeface="+mn-ea"/>
              </a:rPr>
              <a:t>Department of Children and Families</a:t>
            </a:r>
          </a:p>
          <a:p>
            <a:pPr marL="0" indent="0">
              <a:buNone/>
            </a:pPr>
            <a:r>
              <a:rPr lang="en-US" sz="2400" dirty="0">
                <a:solidFill>
                  <a:srgbClr val="000000"/>
                </a:solidFill>
                <a:latin typeface="+mn-lt"/>
                <a:ea typeface="+mn-ea"/>
                <a:hlinkClick r:id="rId4"/>
              </a:rPr>
              <a:t>anna.sainsbury@wisconsin.gov</a:t>
            </a:r>
            <a:r>
              <a:rPr lang="en-US" sz="2400" dirty="0">
                <a:solidFill>
                  <a:srgbClr val="000000"/>
                </a:solidFill>
                <a:latin typeface="+mn-lt"/>
                <a:ea typeface="+mn-ea"/>
              </a:rPr>
              <a:t> 608.422.6270</a:t>
            </a:r>
          </a:p>
        </p:txBody>
      </p:sp>
    </p:spTree>
    <p:extLst>
      <p:ext uri="{BB962C8B-B14F-4D97-AF65-F5344CB8AC3E}">
        <p14:creationId xmlns:p14="http://schemas.microsoft.com/office/powerpoint/2010/main" val="1228078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AD1B4B8-E741-4078-9AD1-92A81D5A9061}"/>
              </a:ext>
            </a:extLst>
          </p:cNvPr>
          <p:cNvPicPr>
            <a:picLocks noGrp="1" noChangeAspect="1"/>
          </p:cNvPicPr>
          <p:nvPr>
            <p:ph idx="1"/>
          </p:nvPr>
        </p:nvPicPr>
        <p:blipFill rotWithShape="1">
          <a:blip r:embed="rId3"/>
          <a:srcRect l="-1733" t="2848" r="2798" b="61938"/>
          <a:stretch/>
        </p:blipFill>
        <p:spPr>
          <a:xfrm>
            <a:off x="443344" y="471066"/>
            <a:ext cx="11425567" cy="3934691"/>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6F8F9B-F72B-4B04-A2DA-4E1B81F6F56A}"/>
              </a:ext>
            </a:extLst>
          </p:cNvPr>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dirty="0">
                <a:solidFill>
                  <a:schemeClr val="bg1"/>
                </a:solidFill>
                <a:latin typeface="+mj-lt"/>
                <a:ea typeface="+mj-ea"/>
              </a:rPr>
              <a:t>CSBG National Goals</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92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63AC5-F3A4-4198-9D7E-A883E8809EDD}"/>
              </a:ext>
            </a:extLst>
          </p:cNvPr>
          <p:cNvSpPr>
            <a:spLocks noGrp="1"/>
          </p:cNvSpPr>
          <p:nvPr>
            <p:ph type="title"/>
          </p:nvPr>
        </p:nvSpPr>
        <p:spPr>
          <a:xfrm>
            <a:off x="396025" y="389254"/>
            <a:ext cx="5699975" cy="1542662"/>
          </a:xfrm>
        </p:spPr>
        <p:txBody>
          <a:bodyPr/>
          <a:lstStyle/>
          <a:p>
            <a:r>
              <a:rPr lang="en-US" dirty="0"/>
              <a:t>Community Action in Wisconsin is:</a:t>
            </a:r>
          </a:p>
        </p:txBody>
      </p:sp>
      <p:pic>
        <p:nvPicPr>
          <p:cNvPr id="4" name="Content Placeholder 3">
            <a:extLst>
              <a:ext uri="{FF2B5EF4-FFF2-40B4-BE49-F238E27FC236}">
                <a16:creationId xmlns:a16="http://schemas.microsoft.com/office/drawing/2014/main" id="{B7D1FD56-BDAE-4429-9B18-AEE16909AF62}"/>
              </a:ext>
            </a:extLst>
          </p:cNvPr>
          <p:cNvPicPr>
            <a:picLocks noGrp="1" noChangeAspect="1"/>
          </p:cNvPicPr>
          <p:nvPr>
            <p:ph idx="1"/>
          </p:nvPr>
        </p:nvPicPr>
        <p:blipFill>
          <a:blip r:embed="rId4"/>
          <a:stretch>
            <a:fillRect/>
          </a:stretch>
        </p:blipFill>
        <p:spPr>
          <a:xfrm>
            <a:off x="7001207" y="838194"/>
            <a:ext cx="4563607" cy="4794744"/>
          </a:xfrm>
          <a:prstGeom prst="rect">
            <a:avLst/>
          </a:prstGeom>
        </p:spPr>
      </p:pic>
      <p:graphicFrame>
        <p:nvGraphicFramePr>
          <p:cNvPr id="5" name="Diagram 4">
            <a:extLst>
              <a:ext uri="{FF2B5EF4-FFF2-40B4-BE49-F238E27FC236}">
                <a16:creationId xmlns:a16="http://schemas.microsoft.com/office/drawing/2014/main" id="{CC996C3B-378B-4F76-BBA0-1280440BC2F1}"/>
              </a:ext>
            </a:extLst>
          </p:cNvPr>
          <p:cNvGraphicFramePr/>
          <p:nvPr>
            <p:extLst>
              <p:ext uri="{D42A27DB-BD31-4B8C-83A1-F6EECF244321}">
                <p14:modId xmlns:p14="http://schemas.microsoft.com/office/powerpoint/2010/main" val="342513142"/>
              </p:ext>
            </p:extLst>
          </p:nvPr>
        </p:nvGraphicFramePr>
        <p:xfrm>
          <a:off x="1283675" y="1643796"/>
          <a:ext cx="5740979" cy="40067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Arrow: Striped Right 5">
            <a:extLst>
              <a:ext uri="{FF2B5EF4-FFF2-40B4-BE49-F238E27FC236}">
                <a16:creationId xmlns:a16="http://schemas.microsoft.com/office/drawing/2014/main" id="{2DF73230-9262-4147-BC8A-00F312C5ABAF}"/>
              </a:ext>
            </a:extLst>
          </p:cNvPr>
          <p:cNvSpPr/>
          <p:nvPr/>
        </p:nvSpPr>
        <p:spPr>
          <a:xfrm>
            <a:off x="6096000" y="3282458"/>
            <a:ext cx="928654" cy="562711"/>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Plus Sign 7">
            <a:extLst>
              <a:ext uri="{FF2B5EF4-FFF2-40B4-BE49-F238E27FC236}">
                <a16:creationId xmlns:a16="http://schemas.microsoft.com/office/drawing/2014/main" id="{C47726B6-B522-4D8F-B21A-EFD89DB4A3AB}"/>
              </a:ext>
            </a:extLst>
          </p:cNvPr>
          <p:cNvSpPr/>
          <p:nvPr/>
        </p:nvSpPr>
        <p:spPr>
          <a:xfrm>
            <a:off x="3048000" y="4187362"/>
            <a:ext cx="1019907" cy="979950"/>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7260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E56AC649-B0E6-47E2-AE31-5EA432988B9A}"/>
              </a:ext>
            </a:extLst>
          </p:cNvPr>
          <p:cNvGraphicFramePr/>
          <p:nvPr>
            <p:extLst>
              <p:ext uri="{D42A27DB-BD31-4B8C-83A1-F6EECF244321}">
                <p14:modId xmlns:p14="http://schemas.microsoft.com/office/powerpoint/2010/main" val="3015467876"/>
              </p:ext>
            </p:extLst>
          </p:nvPr>
        </p:nvGraphicFramePr>
        <p:xfrm>
          <a:off x="-1071510" y="329185"/>
          <a:ext cx="10124070" cy="5347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AF7D11B-74DE-490C-93DB-AC899EBC9E6A}"/>
              </a:ext>
            </a:extLst>
          </p:cNvPr>
          <p:cNvSpPr txBox="1"/>
          <p:nvPr/>
        </p:nvSpPr>
        <p:spPr>
          <a:xfrm>
            <a:off x="3334512" y="889235"/>
            <a:ext cx="3694176" cy="584775"/>
          </a:xfrm>
          <a:prstGeom prst="rect">
            <a:avLst/>
          </a:prstGeom>
          <a:noFill/>
        </p:spPr>
        <p:txBody>
          <a:bodyPr wrap="square" rtlCol="0">
            <a:spAutoFit/>
          </a:bodyPr>
          <a:lstStyle/>
          <a:p>
            <a:r>
              <a:rPr lang="en-US" sz="3200" b="1" dirty="0">
                <a:ln w="22225">
                  <a:solidFill>
                    <a:schemeClr val="accent2"/>
                  </a:solidFill>
                  <a:prstDash val="solid"/>
                </a:ln>
                <a:solidFill>
                  <a:schemeClr val="accent2">
                    <a:lumMod val="40000"/>
                    <a:lumOff val="60000"/>
                  </a:schemeClr>
                </a:solidFill>
              </a:rPr>
              <a:t>Federal Oversight</a:t>
            </a:r>
          </a:p>
        </p:txBody>
      </p:sp>
      <p:sp>
        <p:nvSpPr>
          <p:cNvPr id="10" name="TextBox 9">
            <a:extLst>
              <a:ext uri="{FF2B5EF4-FFF2-40B4-BE49-F238E27FC236}">
                <a16:creationId xmlns:a16="http://schemas.microsoft.com/office/drawing/2014/main" id="{8E512BFE-8E6E-4EAF-9B7C-E645E0A5AF94}"/>
              </a:ext>
            </a:extLst>
          </p:cNvPr>
          <p:cNvSpPr txBox="1"/>
          <p:nvPr/>
        </p:nvSpPr>
        <p:spPr>
          <a:xfrm>
            <a:off x="5346192" y="2698031"/>
            <a:ext cx="4224528" cy="584775"/>
          </a:xfrm>
          <a:prstGeom prst="rect">
            <a:avLst/>
          </a:prstGeom>
          <a:noFill/>
        </p:spPr>
        <p:txBody>
          <a:bodyPr wrap="square" rtlCol="0">
            <a:spAutoFit/>
          </a:bodyPr>
          <a:lstStyle/>
          <a:p>
            <a:r>
              <a:rPr lang="en-US" sz="3200" b="1" dirty="0">
                <a:ln w="22225">
                  <a:solidFill>
                    <a:schemeClr val="accent2"/>
                  </a:solidFill>
                  <a:prstDash val="solid"/>
                </a:ln>
                <a:solidFill>
                  <a:schemeClr val="accent2">
                    <a:lumMod val="40000"/>
                    <a:lumOff val="60000"/>
                  </a:schemeClr>
                </a:solidFill>
              </a:rPr>
              <a:t>State Administration</a:t>
            </a:r>
          </a:p>
        </p:txBody>
      </p:sp>
      <p:sp>
        <p:nvSpPr>
          <p:cNvPr id="11" name="TextBox 10">
            <a:extLst>
              <a:ext uri="{FF2B5EF4-FFF2-40B4-BE49-F238E27FC236}">
                <a16:creationId xmlns:a16="http://schemas.microsoft.com/office/drawing/2014/main" id="{19FBE3DD-956A-43B5-8FCB-A4A5FA50C2E3}"/>
              </a:ext>
            </a:extLst>
          </p:cNvPr>
          <p:cNvSpPr txBox="1"/>
          <p:nvPr/>
        </p:nvSpPr>
        <p:spPr>
          <a:xfrm>
            <a:off x="7242048" y="4615685"/>
            <a:ext cx="3621024" cy="584775"/>
          </a:xfrm>
          <a:prstGeom prst="rect">
            <a:avLst/>
          </a:prstGeom>
          <a:noFill/>
        </p:spPr>
        <p:txBody>
          <a:bodyPr wrap="square" rtlCol="0">
            <a:spAutoFit/>
          </a:bodyPr>
          <a:lstStyle/>
          <a:p>
            <a:r>
              <a:rPr lang="en-US" sz="3200" b="1" dirty="0">
                <a:ln w="22225">
                  <a:solidFill>
                    <a:schemeClr val="accent2"/>
                  </a:solidFill>
                  <a:prstDash val="solid"/>
                </a:ln>
                <a:solidFill>
                  <a:schemeClr val="accent2">
                    <a:lumMod val="40000"/>
                    <a:lumOff val="60000"/>
                  </a:schemeClr>
                </a:solidFill>
              </a:rPr>
              <a:t>Local Services</a:t>
            </a:r>
          </a:p>
        </p:txBody>
      </p:sp>
      <p:sp>
        <p:nvSpPr>
          <p:cNvPr id="12" name="Title 1">
            <a:extLst>
              <a:ext uri="{FF2B5EF4-FFF2-40B4-BE49-F238E27FC236}">
                <a16:creationId xmlns:a16="http://schemas.microsoft.com/office/drawing/2014/main" id="{FC239064-A6DC-4668-9416-5209E06359F5}"/>
              </a:ext>
            </a:extLst>
          </p:cNvPr>
          <p:cNvSpPr>
            <a:spLocks noGrp="1"/>
          </p:cNvSpPr>
          <p:nvPr>
            <p:ph type="title"/>
          </p:nvPr>
        </p:nvSpPr>
        <p:spPr>
          <a:xfrm>
            <a:off x="7778496" y="984803"/>
            <a:ext cx="3834384" cy="1454332"/>
          </a:xfrm>
        </p:spPr>
        <p:txBody>
          <a:bodyPr>
            <a:normAutofit fontScale="90000"/>
          </a:bodyPr>
          <a:lstStyle/>
          <a:p>
            <a:pPr algn="r"/>
            <a:r>
              <a:rPr lang="en-US" sz="5400" b="1" dirty="0"/>
              <a:t>CSBG Funding Delivery</a:t>
            </a:r>
          </a:p>
        </p:txBody>
      </p:sp>
    </p:spTree>
    <p:extLst>
      <p:ext uri="{BB962C8B-B14F-4D97-AF65-F5344CB8AC3E}">
        <p14:creationId xmlns:p14="http://schemas.microsoft.com/office/powerpoint/2010/main" val="2873545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C239064-A6DC-4668-9416-5209E06359F5}"/>
              </a:ext>
            </a:extLst>
          </p:cNvPr>
          <p:cNvSpPr>
            <a:spLocks noGrp="1"/>
          </p:cNvSpPr>
          <p:nvPr>
            <p:ph type="title"/>
          </p:nvPr>
        </p:nvSpPr>
        <p:spPr>
          <a:xfrm>
            <a:off x="8000169" y="4120728"/>
            <a:ext cx="3834384" cy="1454332"/>
          </a:xfrm>
        </p:spPr>
        <p:txBody>
          <a:bodyPr>
            <a:normAutofit fontScale="90000"/>
          </a:bodyPr>
          <a:lstStyle/>
          <a:p>
            <a:pPr algn="r"/>
            <a:r>
              <a:rPr lang="en-US" sz="5400" b="1" dirty="0"/>
              <a:t>CSBG National Partners</a:t>
            </a:r>
          </a:p>
        </p:txBody>
      </p:sp>
      <p:graphicFrame>
        <p:nvGraphicFramePr>
          <p:cNvPr id="2" name="Diagram 1">
            <a:extLst>
              <a:ext uri="{FF2B5EF4-FFF2-40B4-BE49-F238E27FC236}">
                <a16:creationId xmlns:a16="http://schemas.microsoft.com/office/drawing/2014/main" id="{48DE7824-709B-42AE-AF5D-C9BCCD029F0B}"/>
              </a:ext>
            </a:extLst>
          </p:cNvPr>
          <p:cNvGraphicFramePr/>
          <p:nvPr>
            <p:extLst>
              <p:ext uri="{D42A27DB-BD31-4B8C-83A1-F6EECF244321}">
                <p14:modId xmlns:p14="http://schemas.microsoft.com/office/powerpoint/2010/main" val="1324782843"/>
              </p:ext>
            </p:extLst>
          </p:nvPr>
        </p:nvGraphicFramePr>
        <p:xfrm>
          <a:off x="1366982" y="15639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598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22EA78-3238-4D20-A8E8-4FF76A56126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Wisconsin CSBG Allocations</a:t>
            </a:r>
          </a:p>
        </p:txBody>
      </p:sp>
      <p:graphicFrame>
        <p:nvGraphicFramePr>
          <p:cNvPr id="5" name="Table 4">
            <a:extLst>
              <a:ext uri="{FF2B5EF4-FFF2-40B4-BE49-F238E27FC236}">
                <a16:creationId xmlns:a16="http://schemas.microsoft.com/office/drawing/2014/main" id="{709A924B-513A-4992-8E61-EB59BB341323}"/>
              </a:ext>
            </a:extLst>
          </p:cNvPr>
          <p:cNvGraphicFramePr>
            <a:graphicFrameLocks noGrp="1"/>
          </p:cNvGraphicFramePr>
          <p:nvPr>
            <p:extLst>
              <p:ext uri="{D42A27DB-BD31-4B8C-83A1-F6EECF244321}">
                <p14:modId xmlns:p14="http://schemas.microsoft.com/office/powerpoint/2010/main" val="373767037"/>
              </p:ext>
            </p:extLst>
          </p:nvPr>
        </p:nvGraphicFramePr>
        <p:xfrm>
          <a:off x="4967023" y="643466"/>
          <a:ext cx="6401287" cy="5568741"/>
        </p:xfrm>
        <a:graphic>
          <a:graphicData uri="http://schemas.openxmlformats.org/drawingml/2006/table">
            <a:tbl>
              <a:tblPr firstRow="1" bandRow="1">
                <a:tableStyleId>{5C22544A-7EE6-4342-B048-85BDC9FD1C3A}</a:tableStyleId>
              </a:tblPr>
              <a:tblGrid>
                <a:gridCol w="4321035">
                  <a:extLst>
                    <a:ext uri="{9D8B030D-6E8A-4147-A177-3AD203B41FA5}">
                      <a16:colId xmlns:a16="http://schemas.microsoft.com/office/drawing/2014/main" val="3287349972"/>
                    </a:ext>
                  </a:extLst>
                </a:gridCol>
                <a:gridCol w="2080252">
                  <a:extLst>
                    <a:ext uri="{9D8B030D-6E8A-4147-A177-3AD203B41FA5}">
                      <a16:colId xmlns:a16="http://schemas.microsoft.com/office/drawing/2014/main" val="2876972440"/>
                    </a:ext>
                  </a:extLst>
                </a:gridCol>
              </a:tblGrid>
              <a:tr h="816939">
                <a:tc>
                  <a:txBody>
                    <a:bodyPr/>
                    <a:lstStyle/>
                    <a:p>
                      <a:pPr algn="ctr" fontAlgn="b"/>
                      <a:r>
                        <a:rPr lang="en-US" sz="2300" u="none" strike="noStrike">
                          <a:effectLst/>
                        </a:rPr>
                        <a:t>Funding Breakout per CSBG State Plan</a:t>
                      </a:r>
                      <a:endParaRPr lang="en-US" sz="2300" b="1" i="0" u="none" strike="noStrike">
                        <a:effectLst/>
                        <a:latin typeface="Arial" panose="020B0604020202020204" pitchFamily="34" charset="0"/>
                      </a:endParaRPr>
                    </a:p>
                  </a:txBody>
                  <a:tcPr marL="17837" marR="17837" marT="17837" marB="0" anchor="b"/>
                </a:tc>
                <a:tc>
                  <a:txBody>
                    <a:bodyPr/>
                    <a:lstStyle/>
                    <a:p>
                      <a:pPr algn="ctr" fontAlgn="b"/>
                      <a:r>
                        <a:rPr lang="en-US" sz="2300" u="none" strike="noStrike">
                          <a:effectLst/>
                        </a:rPr>
                        <a:t>2021 Funding</a:t>
                      </a:r>
                      <a:endParaRPr lang="en-US" sz="2300" b="1"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1984073930"/>
                  </a:ext>
                </a:extLst>
              </a:tr>
              <a:tr h="460197">
                <a:tc>
                  <a:txBody>
                    <a:bodyPr/>
                    <a:lstStyle/>
                    <a:p>
                      <a:pPr algn="l" fontAlgn="b"/>
                      <a:r>
                        <a:rPr lang="en-US" sz="2300" u="none" strike="noStrike">
                          <a:effectLst/>
                        </a:rPr>
                        <a:t>Total Funding </a:t>
                      </a:r>
                      <a:endParaRPr lang="en-US" sz="2300" b="0" i="0" u="none" strike="noStrike">
                        <a:effectLst/>
                        <a:latin typeface="Arial" panose="020B0604020202020204" pitchFamily="34" charset="0"/>
                      </a:endParaRPr>
                    </a:p>
                  </a:txBody>
                  <a:tcPr marL="17837" marR="17837" marT="17837" marB="0" anchor="b"/>
                </a:tc>
                <a:tc>
                  <a:txBody>
                    <a:bodyPr/>
                    <a:lstStyle/>
                    <a:p>
                      <a:pPr algn="r" fontAlgn="b"/>
                      <a:r>
                        <a:rPr lang="en-US" sz="2300" u="none" strike="noStrike">
                          <a:effectLst/>
                        </a:rPr>
                        <a:t>$8,970,499</a:t>
                      </a:r>
                      <a:endParaRPr lang="en-US" sz="2300" b="0"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729865738"/>
                  </a:ext>
                </a:extLst>
              </a:tr>
              <a:tr h="460197">
                <a:tc>
                  <a:txBody>
                    <a:bodyPr/>
                    <a:lstStyle/>
                    <a:p>
                      <a:pPr algn="r" fontAlgn="b"/>
                      <a:r>
                        <a:rPr lang="en-US" sz="2300" u="none" strike="noStrike">
                          <a:effectLst/>
                        </a:rPr>
                        <a:t>Less 1% holdback for OCS</a:t>
                      </a:r>
                      <a:endParaRPr lang="en-US" sz="2300" b="0" i="1" u="none" strike="noStrike">
                        <a:solidFill>
                          <a:srgbClr val="FF0000"/>
                        </a:solidFill>
                        <a:effectLst/>
                        <a:latin typeface="Arial" panose="020B0604020202020204" pitchFamily="34" charset="0"/>
                      </a:endParaRPr>
                    </a:p>
                  </a:txBody>
                  <a:tcPr marL="17837" marR="17837" marT="17837" marB="0" anchor="b"/>
                </a:tc>
                <a:tc>
                  <a:txBody>
                    <a:bodyPr/>
                    <a:lstStyle/>
                    <a:p>
                      <a:pPr algn="r" fontAlgn="b"/>
                      <a:r>
                        <a:rPr lang="en-US" sz="2300" u="none" strike="noStrike">
                          <a:effectLst/>
                        </a:rPr>
                        <a:t>$8,880,794</a:t>
                      </a:r>
                      <a:endParaRPr lang="en-US" sz="2300" b="0" i="1" u="none" strike="noStrike">
                        <a:solidFill>
                          <a:srgbClr val="FF0000"/>
                        </a:solidFill>
                        <a:effectLst/>
                        <a:latin typeface="Arial" panose="020B0604020202020204" pitchFamily="34" charset="0"/>
                      </a:endParaRPr>
                    </a:p>
                  </a:txBody>
                  <a:tcPr marL="17837" marR="17837" marT="17837" marB="0" anchor="b"/>
                </a:tc>
                <a:extLst>
                  <a:ext uri="{0D108BD9-81ED-4DB2-BD59-A6C34878D82A}">
                    <a16:rowId xmlns:a16="http://schemas.microsoft.com/office/drawing/2014/main" val="1978343815"/>
                  </a:ext>
                </a:extLst>
              </a:tr>
              <a:tr h="816939">
                <a:tc>
                  <a:txBody>
                    <a:bodyPr/>
                    <a:lstStyle/>
                    <a:p>
                      <a:pPr algn="l" fontAlgn="b"/>
                      <a:r>
                        <a:rPr lang="en-US" sz="2300" u="none" strike="noStrike">
                          <a:effectLst/>
                        </a:rPr>
                        <a:t>Community Action Agencies (CAAs) - 87.47%</a:t>
                      </a:r>
                      <a:endParaRPr lang="en-US" sz="2300" b="0" i="0" u="none" strike="noStrike">
                        <a:effectLst/>
                        <a:latin typeface="Arial" panose="020B0604020202020204" pitchFamily="34" charset="0"/>
                      </a:endParaRPr>
                    </a:p>
                  </a:txBody>
                  <a:tcPr marL="17837" marR="17837" marT="17837" marB="0" anchor="b"/>
                </a:tc>
                <a:tc>
                  <a:txBody>
                    <a:bodyPr/>
                    <a:lstStyle/>
                    <a:p>
                      <a:pPr algn="r" fontAlgn="b"/>
                      <a:r>
                        <a:rPr lang="en-US" sz="2300" u="none" strike="noStrike">
                          <a:effectLst/>
                        </a:rPr>
                        <a:t>$7,768,031</a:t>
                      </a:r>
                      <a:endParaRPr lang="en-US" sz="2300" b="0"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3941715342"/>
                  </a:ext>
                </a:extLst>
              </a:tr>
              <a:tr h="460197">
                <a:tc>
                  <a:txBody>
                    <a:bodyPr/>
                    <a:lstStyle/>
                    <a:p>
                      <a:pPr algn="l" fontAlgn="b"/>
                      <a:r>
                        <a:rPr lang="en-US" sz="2300" u="none" strike="noStrike">
                          <a:effectLst/>
                        </a:rPr>
                        <a:t>Tribes (FSP Contract) - 4%</a:t>
                      </a:r>
                      <a:endParaRPr lang="en-US" sz="2300" b="0" i="0" u="none" strike="noStrike">
                        <a:effectLst/>
                        <a:latin typeface="Arial" panose="020B0604020202020204" pitchFamily="34" charset="0"/>
                      </a:endParaRPr>
                    </a:p>
                  </a:txBody>
                  <a:tcPr marL="17837" marR="17837" marT="17837" marB="0" anchor="b"/>
                </a:tc>
                <a:tc>
                  <a:txBody>
                    <a:bodyPr/>
                    <a:lstStyle/>
                    <a:p>
                      <a:pPr algn="r" fontAlgn="b"/>
                      <a:r>
                        <a:rPr lang="en-US" sz="2300" u="none" strike="noStrike">
                          <a:effectLst/>
                        </a:rPr>
                        <a:t>$355,232</a:t>
                      </a:r>
                      <a:endParaRPr lang="en-US" sz="2300" b="0"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2717942061"/>
                  </a:ext>
                </a:extLst>
              </a:tr>
              <a:tr h="460197">
                <a:tc>
                  <a:txBody>
                    <a:bodyPr/>
                    <a:lstStyle/>
                    <a:p>
                      <a:pPr algn="l" fontAlgn="b"/>
                      <a:r>
                        <a:rPr lang="en-US" sz="2300" u="none" strike="noStrike">
                          <a:effectLst/>
                        </a:rPr>
                        <a:t>UMOS - 4%</a:t>
                      </a:r>
                      <a:endParaRPr lang="en-US" sz="2300" b="0" i="0" u="none" strike="noStrike">
                        <a:effectLst/>
                        <a:latin typeface="Arial" panose="020B0604020202020204" pitchFamily="34" charset="0"/>
                      </a:endParaRPr>
                    </a:p>
                  </a:txBody>
                  <a:tcPr marL="17837" marR="17837" marT="17837" marB="0" anchor="b"/>
                </a:tc>
                <a:tc>
                  <a:txBody>
                    <a:bodyPr/>
                    <a:lstStyle/>
                    <a:p>
                      <a:pPr algn="r" fontAlgn="b"/>
                      <a:r>
                        <a:rPr lang="en-US" sz="2300" u="none" strike="noStrike">
                          <a:effectLst/>
                        </a:rPr>
                        <a:t>$355,232</a:t>
                      </a:r>
                      <a:endParaRPr lang="en-US" sz="2300" b="0"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3027134761"/>
                  </a:ext>
                </a:extLst>
              </a:tr>
              <a:tr h="816939">
                <a:tc>
                  <a:txBody>
                    <a:bodyPr/>
                    <a:lstStyle/>
                    <a:p>
                      <a:pPr algn="l" fontAlgn="b"/>
                      <a:r>
                        <a:rPr lang="en-US" sz="2300" u="none" strike="noStrike">
                          <a:effectLst/>
                        </a:rPr>
                        <a:t>Foundation for Rural Housing - 1.4%</a:t>
                      </a:r>
                      <a:endParaRPr lang="en-US" sz="2300" b="0" i="0" u="none" strike="noStrike">
                        <a:effectLst/>
                        <a:latin typeface="Arial" panose="020B0604020202020204" pitchFamily="34" charset="0"/>
                      </a:endParaRPr>
                    </a:p>
                  </a:txBody>
                  <a:tcPr marL="17837" marR="17837" marT="17837" marB="0" anchor="b"/>
                </a:tc>
                <a:tc>
                  <a:txBody>
                    <a:bodyPr/>
                    <a:lstStyle/>
                    <a:p>
                      <a:pPr algn="r" fontAlgn="b"/>
                      <a:r>
                        <a:rPr lang="en-US" sz="2300" u="none" strike="noStrike">
                          <a:effectLst/>
                        </a:rPr>
                        <a:t>$124,331</a:t>
                      </a:r>
                      <a:endParaRPr lang="en-US" sz="2300" b="0"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419020340"/>
                  </a:ext>
                </a:extLst>
              </a:tr>
              <a:tr h="816939">
                <a:tc>
                  <a:txBody>
                    <a:bodyPr/>
                    <a:lstStyle/>
                    <a:p>
                      <a:pPr algn="l" fontAlgn="b"/>
                      <a:r>
                        <a:rPr lang="en-US" sz="2300" u="none" strike="noStrike">
                          <a:effectLst/>
                        </a:rPr>
                        <a:t>State Administration and WISCAP - 3.13%</a:t>
                      </a:r>
                      <a:endParaRPr lang="en-US" sz="2300" b="0" i="0" u="none" strike="noStrike">
                        <a:effectLst/>
                        <a:latin typeface="Arial" panose="020B0604020202020204" pitchFamily="34" charset="0"/>
                      </a:endParaRPr>
                    </a:p>
                  </a:txBody>
                  <a:tcPr marL="17837" marR="17837" marT="17837" marB="0" anchor="b"/>
                </a:tc>
                <a:tc>
                  <a:txBody>
                    <a:bodyPr/>
                    <a:lstStyle/>
                    <a:p>
                      <a:pPr algn="r" fontAlgn="b"/>
                      <a:r>
                        <a:rPr lang="en-US" sz="2300" u="none" strike="noStrike">
                          <a:effectLst/>
                        </a:rPr>
                        <a:t>$277,969</a:t>
                      </a:r>
                      <a:endParaRPr lang="en-US" sz="2300" b="0"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2632117973"/>
                  </a:ext>
                </a:extLst>
              </a:tr>
              <a:tr h="460197">
                <a:tc>
                  <a:txBody>
                    <a:bodyPr/>
                    <a:lstStyle/>
                    <a:p>
                      <a:pPr algn="l" fontAlgn="b"/>
                      <a:r>
                        <a:rPr lang="en-US" sz="2300" u="none" strike="noStrike">
                          <a:effectLst/>
                        </a:rPr>
                        <a:t>Total</a:t>
                      </a:r>
                      <a:endParaRPr lang="en-US" sz="2300" b="1" i="0" u="none" strike="noStrike">
                        <a:effectLst/>
                        <a:latin typeface="Arial" panose="020B0604020202020204" pitchFamily="34" charset="0"/>
                      </a:endParaRPr>
                    </a:p>
                  </a:txBody>
                  <a:tcPr marL="17837" marR="17837" marT="17837" marB="0" anchor="b"/>
                </a:tc>
                <a:tc>
                  <a:txBody>
                    <a:bodyPr/>
                    <a:lstStyle/>
                    <a:p>
                      <a:pPr algn="r" fontAlgn="b"/>
                      <a:r>
                        <a:rPr lang="en-US" sz="2300" u="none" strike="noStrike">
                          <a:effectLst/>
                        </a:rPr>
                        <a:t>$8,880,794</a:t>
                      </a:r>
                      <a:endParaRPr lang="en-US" sz="2300" b="1" i="0" u="none" strike="noStrike">
                        <a:effectLst/>
                        <a:latin typeface="Arial" panose="020B0604020202020204" pitchFamily="34" charset="0"/>
                      </a:endParaRPr>
                    </a:p>
                  </a:txBody>
                  <a:tcPr marL="17837" marR="17837" marT="17837" marB="0" anchor="b"/>
                </a:tc>
                <a:extLst>
                  <a:ext uri="{0D108BD9-81ED-4DB2-BD59-A6C34878D82A}">
                    <a16:rowId xmlns:a16="http://schemas.microsoft.com/office/drawing/2014/main" val="4068272336"/>
                  </a:ext>
                </a:extLst>
              </a:tr>
            </a:tbl>
          </a:graphicData>
        </a:graphic>
      </p:graphicFrame>
    </p:spTree>
    <p:custDataLst>
      <p:tags r:id="rId1"/>
    </p:custDataLst>
    <p:extLst>
      <p:ext uri="{BB962C8B-B14F-4D97-AF65-F5344CB8AC3E}">
        <p14:creationId xmlns:p14="http://schemas.microsoft.com/office/powerpoint/2010/main" val="1312177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6F8F9B-F72B-4B04-A2DA-4E1B81F6F56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CSBG Resources</a:t>
            </a:r>
          </a:p>
        </p:txBody>
      </p:sp>
      <p:pic>
        <p:nvPicPr>
          <p:cNvPr id="7" name="Picture 6">
            <a:extLst>
              <a:ext uri="{FF2B5EF4-FFF2-40B4-BE49-F238E27FC236}">
                <a16:creationId xmlns:a16="http://schemas.microsoft.com/office/drawing/2014/main" id="{3E2DEA05-872D-4305-874C-83D5993518B1}"/>
              </a:ext>
            </a:extLst>
          </p:cNvPr>
          <p:cNvPicPr>
            <a:picLocks noChangeAspect="1"/>
          </p:cNvPicPr>
          <p:nvPr/>
        </p:nvPicPr>
        <p:blipFill rotWithShape="1">
          <a:blip r:embed="rId3"/>
          <a:srcRect t="39542"/>
          <a:stretch/>
        </p:blipFill>
        <p:spPr>
          <a:xfrm>
            <a:off x="4216526" y="858981"/>
            <a:ext cx="7767656" cy="4890655"/>
          </a:xfrm>
          <a:prstGeom prst="rect">
            <a:avLst/>
          </a:prstGeom>
        </p:spPr>
      </p:pic>
    </p:spTree>
    <p:extLst>
      <p:ext uri="{BB962C8B-B14F-4D97-AF65-F5344CB8AC3E}">
        <p14:creationId xmlns:p14="http://schemas.microsoft.com/office/powerpoint/2010/main" val="2554028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6F8F9B-F72B-4B04-A2DA-4E1B81F6F56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mj-lt"/>
                <a:ea typeface="+mj-ea"/>
              </a:rPr>
              <a:t>CSBG Outcomes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C23D8140-0137-4C09-AEAC-D0B30F82C829}"/>
              </a:ext>
            </a:extLst>
          </p:cNvPr>
          <p:cNvPicPr>
            <a:picLocks noGrp="1" noChangeAspect="1"/>
          </p:cNvPicPr>
          <p:nvPr>
            <p:ph idx="1"/>
          </p:nvPr>
        </p:nvPicPr>
        <p:blipFill>
          <a:blip r:embed="rId3"/>
          <a:stretch>
            <a:fillRect/>
          </a:stretch>
        </p:blipFill>
        <p:spPr>
          <a:xfrm>
            <a:off x="2180045" y="2426818"/>
            <a:ext cx="1758960"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21B6BA2-28A2-4673-AC25-D93A644F5491}"/>
              </a:ext>
            </a:extLst>
          </p:cNvPr>
          <p:cNvPicPr>
            <a:picLocks noChangeAspect="1"/>
          </p:cNvPicPr>
          <p:nvPr/>
        </p:nvPicPr>
        <p:blipFill rotWithShape="1">
          <a:blip r:embed="rId4"/>
          <a:srcRect b="6556"/>
          <a:stretch/>
        </p:blipFill>
        <p:spPr>
          <a:xfrm>
            <a:off x="6641605" y="2426818"/>
            <a:ext cx="5062853" cy="3997637"/>
          </a:xfrm>
          <a:prstGeom prst="rect">
            <a:avLst/>
          </a:prstGeom>
        </p:spPr>
      </p:pic>
    </p:spTree>
    <p:extLst>
      <p:ext uri="{BB962C8B-B14F-4D97-AF65-F5344CB8AC3E}">
        <p14:creationId xmlns:p14="http://schemas.microsoft.com/office/powerpoint/2010/main" val="1016952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CF Color Theme">
      <a:dk1>
        <a:sysClr val="windowText" lastClr="000000"/>
      </a:dk1>
      <a:lt1>
        <a:sysClr val="window" lastClr="FFFFFF"/>
      </a:lt1>
      <a:dk2>
        <a:srgbClr val="535E7E"/>
      </a:dk2>
      <a:lt2>
        <a:srgbClr val="E7E6E6"/>
      </a:lt2>
      <a:accent1>
        <a:srgbClr val="2162AE"/>
      </a:accent1>
      <a:accent2>
        <a:srgbClr val="AF394E"/>
      </a:accent2>
      <a:accent3>
        <a:srgbClr val="059C95"/>
      </a:accent3>
      <a:accent4>
        <a:srgbClr val="EE3326"/>
      </a:accent4>
      <a:accent5>
        <a:srgbClr val="FAB01A"/>
      </a:accent5>
      <a:accent6>
        <a:srgbClr val="FFFFFF"/>
      </a:accent6>
      <a:hlink>
        <a:srgbClr val="2162AE"/>
      </a:hlink>
      <a:folHlink>
        <a:srgbClr val="AF394E"/>
      </a:folHlink>
    </a:clrScheme>
    <a:fontScheme name="DCF Fon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4616</TotalTime>
  <Words>3372</Words>
  <Application>Microsoft Office PowerPoint</Application>
  <PresentationFormat>Widescreen</PresentationFormat>
  <Paragraphs>285</Paragraphs>
  <Slides>23</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Schoolbook</vt:lpstr>
      <vt:lpstr>Roboto</vt:lpstr>
      <vt:lpstr>Office Theme</vt:lpstr>
      <vt:lpstr>Community Services Block Grant </vt:lpstr>
      <vt:lpstr>What is the Community Services Block Grant (CSBG)?</vt:lpstr>
      <vt:lpstr>CSBG National Goals</vt:lpstr>
      <vt:lpstr>Community Action in Wisconsin is:</vt:lpstr>
      <vt:lpstr>CSBG Funding Delivery</vt:lpstr>
      <vt:lpstr>CSBG National Partners</vt:lpstr>
      <vt:lpstr>Wisconsin CSBG Allocations</vt:lpstr>
      <vt:lpstr>CSBG Resources</vt:lpstr>
      <vt:lpstr>CSBG Outcomes</vt:lpstr>
      <vt:lpstr>While CSBG funding is only a fraction of a Community Action Agency’s total funding, CSBG is its entire IDENTITY. </vt:lpstr>
      <vt:lpstr>ROMA</vt:lpstr>
      <vt:lpstr>Community Needs Assessment</vt:lpstr>
      <vt:lpstr>The CSBG Annual Report</vt:lpstr>
      <vt:lpstr>The CSBG Annual Report</vt:lpstr>
      <vt:lpstr>CSBG Monitoring Principles</vt:lpstr>
      <vt:lpstr>Overview of CSBG Monitoring</vt:lpstr>
      <vt:lpstr>Overview of CSBG Monitoring</vt:lpstr>
      <vt:lpstr>CSBG Organizational Standards</vt:lpstr>
      <vt:lpstr>Virtual Monitoring Process for 2021</vt:lpstr>
      <vt:lpstr>Project Recovery:  Leveraging the  Community Action Network</vt:lpstr>
      <vt:lpstr>CSBG Resources</vt:lpstr>
      <vt:lpstr>Questions &amp; Discussion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Kiander, Alex - DCF</dc:creator>
  <cp:lastModifiedBy>Sainsbury, Anna K - DCF</cp:lastModifiedBy>
  <cp:revision>59</cp:revision>
  <cp:lastPrinted>2020-01-13T17:23:49Z</cp:lastPrinted>
  <dcterms:created xsi:type="dcterms:W3CDTF">2019-12-02T21:58:34Z</dcterms:created>
  <dcterms:modified xsi:type="dcterms:W3CDTF">2021-07-23T16:17:09Z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DB95AC6B-0D21-4F0D-A58B-91E7D5277E11</vt:lpwstr>
  </property>
  <property fmtid="{D5CDD505-2E9C-101B-9397-08002B2CF9AE}" pid="3" name="ArticulatePath">
    <vt:lpwstr>dcf-powerpoint-template (5)</vt:lpwstr>
  </property>
</Properties>
</file>