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87" r:id="rId5"/>
    <p:sldId id="268" r:id="rId6"/>
    <p:sldId id="270" r:id="rId7"/>
    <p:sldId id="271" r:id="rId8"/>
    <p:sldId id="288" r:id="rId9"/>
    <p:sldId id="292" r:id="rId10"/>
    <p:sldId id="289" r:id="rId11"/>
    <p:sldId id="291" r:id="rId12"/>
    <p:sldId id="290" r:id="rId13"/>
    <p:sldId id="285" r:id="rId14"/>
    <p:sldId id="267" r:id="rId15"/>
    <p:sldId id="286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ander, Alex - DCF" initials="KA-D" lastIdx="1" clrIdx="0">
    <p:extLst>
      <p:ext uri="{19B8F6BF-5375-455C-9EA6-DF929625EA0E}">
        <p15:presenceInfo xmlns:p15="http://schemas.microsoft.com/office/powerpoint/2012/main" userId="S::alex.kiander1@wisconsin.gov::7f38bb90-15ea-4fff-82a7-3da33af320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2D64-6B5B-47F2-AF40-CD6A2A230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89F8B-B55E-4F1D-A0EC-026DC1929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4E8AC-D4D7-4E36-805A-2AF15FB1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D777E-A29A-4DB8-ACFB-991259CB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DB65-AD51-4E5B-A862-70E515D3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2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4DA7C7-6C69-4DA4-9088-6BA74AFB3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A9A82-B459-4EDF-A9B8-58FAE8C7B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0DA14-1BFF-4FA6-BFE7-B2AED142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9DD15-9B20-4C0A-B336-8CEF8990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474A0-612D-4F87-BCA5-18E8ADAB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6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1810-288E-4328-9AE1-1F1D1060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08F5F-3687-426B-ABD4-7246F12C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0250F-923F-4024-9C4D-4D89DB85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EC5ED-0750-4BD0-AEA5-3AB5CEB2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BE42-3D21-47F4-B4A7-3761A57F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7629"/>
            <a:ext cx="10515600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A2A40-A7B6-4533-A4D7-C833662AA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473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F6D75-BBDA-4068-BD44-569266AA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29BBD-5B9B-4BB2-B678-B78AEC45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F4D8F-2467-411C-837E-728E8B86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6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7CCC-C2B5-4148-ABE7-72980B73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4FFC-D7A9-4DF4-8FD2-6C166548F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5B156-B4E9-43C9-B2CC-899F607E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D28D-8240-48DD-A14D-4CFC3E7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A31E1-8876-4945-B79E-E0CDF06B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8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7939-CC79-40B7-B217-C16904FE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50316-8C36-464F-BCA1-D65E6D037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884D7-D305-4220-85EF-B94B03D6E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59304-E82A-49AD-BB1B-77DE0801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6FAAF-0F33-40D4-86AB-0710FFD0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50C54-C3D4-4819-A2C1-78FE47C7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4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766C-8332-4785-9A23-B84564CE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321D0-B2AE-4E97-ADB4-8AD16B18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4BC63-31B3-4D6B-8250-93A651B0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D1ADD-5240-470E-8DEB-0EF1B4C4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5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F09CB-B6F0-4F9F-BCA0-4B3A7484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4D478-3D19-4F59-9F46-CCC43B7C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1C9A9-3A2B-4D76-8E8C-3F0749F8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11BC-94EA-4A42-B982-587BCDC7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7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CFA06-F7DC-4A10-B52A-5A2CF558F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6511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2D19B-2B3D-4FB8-9772-B482AB1DB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8A2D4-2D66-4FBA-B34B-08373C26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05992-373F-40F8-9698-F33DC1D4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46321-5EB2-456F-A8FE-13099624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7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A1CC5-941F-4E03-ACFC-E90FBB88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2607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88382-4DE6-4F7D-BD56-B03088CDD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72505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A9633-5FFF-479B-A661-2DF6ACF7B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F92CA-33D6-4EFD-8E42-8B34698A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AAAD8-2AFF-4CF4-80C8-74B79FEB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311BC-13A1-42D6-B046-235B3444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1ED3-8BE0-4264-8326-2282EE3A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CC7F1-1BF0-4642-B012-CEA027CB1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5A5D1-6BE9-4308-92E0-5044BBE2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1F4C0-0538-40E0-8EE3-7D2D2F65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9778-E987-43EC-92D2-A12213A2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5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5C937-427C-4D6E-8F83-9EF3F0BD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963E5-204F-42DE-921B-9097D0BCE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76EE5-8312-4FEE-926C-BECE07799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21F8-0A5D-4616-BBDD-87175FA91FD3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C0EA7-241E-4DB6-9343-B7A153E74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206F3-5D95-433F-9866-5E558BF23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6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cfsparc.wisconsin.gov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CFAuditors@wisconsin.gov" TargetMode="External"/><Relationship Id="rId7" Type="http://schemas.openxmlformats.org/officeDocument/2006/relationships/hyperlink" Target="mailto:DCF.CSBG@Wisconsin.gov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cf.wisconsin.gov/civilrights/plans" TargetMode="External"/><Relationship Id="rId5" Type="http://schemas.openxmlformats.org/officeDocument/2006/relationships/hyperlink" Target="mailto:DCFCivilRights@wisconsin.gov" TargetMode="External"/><Relationship Id="rId4" Type="http://schemas.openxmlformats.org/officeDocument/2006/relationships/hyperlink" Target="http://vendornet.state.wi.us/vendornet/doaforms/DOA-3021P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hyperlink" Target="https://pxhere.com/en/photo/155217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ue.Losen@wisconsin.gov" TargetMode="External"/><Relationship Id="rId2" Type="http://schemas.openxmlformats.org/officeDocument/2006/relationships/hyperlink" Target="mailto:DCFFinanceGrants@wisconsin.gov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PerformAdmin@Wisconsin.go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nna.Sainsbury@Wisconsin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cfsparc.wisconsin.gov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s.dwd.wisconsin.gov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DCFFinanceGrants@wisconsin.gov" TargetMode="External"/><Relationship Id="rId4" Type="http://schemas.openxmlformats.org/officeDocument/2006/relationships/hyperlink" Target="http://dcf.wisconsin.gov/files/forms/doc/5157.doc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DCFFinanceGrants@wisconsin.gov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cf.wisconsin.gov/files/forms/doc/5157.doc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B2CD-463B-47A9-AB16-D33B2E4F1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111" y="1122363"/>
            <a:ext cx="9517712" cy="2387600"/>
          </a:xfrm>
        </p:spPr>
        <p:txBody>
          <a:bodyPr>
            <a:normAutofit/>
          </a:bodyPr>
          <a:lstStyle/>
          <a:p>
            <a:r>
              <a:rPr lang="en-US" dirty="0"/>
              <a:t>CSBG Training Roundtable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90226-C011-4DBD-9196-2BED2427E6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SPARC Reporting &amp; Contract Compliance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E1FCE1-0899-4896-83A1-2C30B09B3587}"/>
              </a:ext>
            </a:extLst>
          </p:cNvPr>
          <p:cNvSpPr txBox="1">
            <a:spLocks/>
          </p:cNvSpPr>
          <p:nvPr/>
        </p:nvSpPr>
        <p:spPr>
          <a:xfrm>
            <a:off x="9870489" y="5548797"/>
            <a:ext cx="2238652" cy="37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December 2020</a:t>
            </a:r>
          </a:p>
        </p:txBody>
      </p:sp>
    </p:spTree>
    <p:extLst>
      <p:ext uri="{BB962C8B-B14F-4D97-AF65-F5344CB8AC3E}">
        <p14:creationId xmlns:p14="http://schemas.microsoft.com/office/powerpoint/2010/main" val="286931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A95C-8974-477A-9DBE-9676B54F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199"/>
            <a:ext cx="9350639" cy="930443"/>
          </a:xfrm>
        </p:spPr>
        <p:txBody>
          <a:bodyPr>
            <a:normAutofit/>
          </a:bodyPr>
          <a:lstStyle/>
          <a:p>
            <a:r>
              <a:rPr lang="en-US" sz="4400" b="1" dirty="0"/>
              <a:t>SPARC Performance Reporting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14AED-1B8B-4809-9567-D331AA1A7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284" y="1494827"/>
            <a:ext cx="5577800" cy="4272309"/>
          </a:xfrm>
        </p:spPr>
        <p:txBody>
          <a:bodyPr>
            <a:normAutofit fontScale="85000" lnSpcReduction="20000"/>
          </a:bodyPr>
          <a:lstStyle/>
          <a:p>
            <a:r>
              <a:rPr lang="en-US" sz="2300" b="1" dirty="0"/>
              <a:t>What is the DCF yearend expenditure report?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AKA “DCF Yearend Report”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Excel form provided by DCF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Report out of your actual CSBG expenses vs. what was projected in your CSBG Application (Community Action Plan)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Explanation required for deviations from budget ≥20%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700" b="1" dirty="0"/>
              <a:t>Due in SPARC on April 15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Forms are updated each year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The DCF yearend expenditure report is NOT the same as the </a:t>
            </a:r>
            <a:br>
              <a:rPr lang="en-US" sz="1700" dirty="0"/>
            </a:br>
            <a:r>
              <a:rPr lang="en-US" sz="1700" dirty="0"/>
              <a:t>CSBG Annual Report</a:t>
            </a:r>
            <a:br>
              <a:rPr lang="en-US" dirty="0"/>
            </a:br>
            <a:endParaRPr lang="en-US" dirty="0"/>
          </a:p>
          <a:p>
            <a:r>
              <a:rPr lang="en-US" sz="2300" b="1" dirty="0"/>
              <a:t>What is the CSBG Annual Report?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AKA “Modules 2, 3, &amp; 4”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Excel </a:t>
            </a:r>
            <a:r>
              <a:rPr lang="en-US" sz="1700" dirty="0" err="1"/>
              <a:t>SmartForms</a:t>
            </a:r>
            <a:r>
              <a:rPr lang="en-US" sz="1700" dirty="0"/>
              <a:t> provided by OCS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Submitted to CSBG Contract Manager via email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700" b="1" dirty="0"/>
              <a:t>Will not be uploaded in SPARC</a:t>
            </a:r>
          </a:p>
          <a:p>
            <a:endParaRPr lang="en-US" sz="1100" dirty="0"/>
          </a:p>
          <a:p>
            <a:r>
              <a:rPr lang="en-US" sz="2000" i="1" dirty="0"/>
              <a:t>Our discussions today all refer to the DCF yearend report, not the CSBG Annual Report!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03F8A-08C2-477C-A195-9E35FD79F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918" y="1766086"/>
            <a:ext cx="5746241" cy="33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5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A95C-8974-477A-9DBE-9676B54F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199"/>
            <a:ext cx="9350639" cy="930443"/>
          </a:xfrm>
        </p:spPr>
        <p:txBody>
          <a:bodyPr>
            <a:normAutofit/>
          </a:bodyPr>
          <a:lstStyle/>
          <a:p>
            <a:r>
              <a:rPr lang="en-US" sz="4400" b="1" dirty="0"/>
              <a:t>SPARC Document Uploads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ECBE6-836F-4AE0-B47D-2C1AA1317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752" y="1628273"/>
            <a:ext cx="5119885" cy="3533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7996AC-6D72-48C5-96C6-FF32187AA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734" y="1572126"/>
            <a:ext cx="3659009" cy="371374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50FEFC2-2992-430F-B15F-7A8DF50095C3}"/>
              </a:ext>
            </a:extLst>
          </p:cNvPr>
          <p:cNvSpPr/>
          <p:nvPr/>
        </p:nvSpPr>
        <p:spPr>
          <a:xfrm>
            <a:off x="2775284" y="4411579"/>
            <a:ext cx="1371600" cy="232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D1874E-A1FA-4346-AB80-8DB1D9C30572}"/>
              </a:ext>
            </a:extLst>
          </p:cNvPr>
          <p:cNvCxnSpPr>
            <a:cxnSpLocks/>
          </p:cNvCxnSpPr>
          <p:nvPr/>
        </p:nvCxnSpPr>
        <p:spPr>
          <a:xfrm>
            <a:off x="4146884" y="4523874"/>
            <a:ext cx="46405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AD9204-A4F2-4F7B-93B1-C73525847969}"/>
              </a:ext>
            </a:extLst>
          </p:cNvPr>
          <p:cNvSpPr txBox="1"/>
          <p:nvPr/>
        </p:nvSpPr>
        <p:spPr>
          <a:xfrm>
            <a:off x="609600" y="3776398"/>
            <a:ext cx="2117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Instructions for uploading Performance Reports and all other documents in SPARC can be found here on the SPARC home page: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DEF912-9CA1-4FE7-B123-06030354D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3418" y="2843949"/>
            <a:ext cx="1909045" cy="817661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/>
              <a:t>SPARC Portal: </a:t>
            </a:r>
            <a:br>
              <a:rPr lang="en-US" sz="1200" b="1" dirty="0"/>
            </a:br>
            <a:r>
              <a:rPr lang="en-US" sz="1200" dirty="0">
                <a:solidFill>
                  <a:srgbClr val="E66822"/>
                </a:solidFill>
                <a:cs typeface="Arial" charset="0"/>
                <a:hlinkClick r:id="rId4"/>
              </a:rPr>
              <a:t>dcfsparc.wisconsin.gov</a:t>
            </a:r>
            <a:endParaRPr lang="en-US" sz="1200" dirty="0">
              <a:solidFill>
                <a:srgbClr val="E6682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0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A95C-8974-477A-9DBE-9676B54F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60" y="457199"/>
            <a:ext cx="8155503" cy="1026696"/>
          </a:xfrm>
        </p:spPr>
        <p:txBody>
          <a:bodyPr>
            <a:normAutofit/>
          </a:bodyPr>
          <a:lstStyle/>
          <a:p>
            <a:r>
              <a:rPr lang="en-US" sz="4400" b="1" dirty="0"/>
              <a:t>CSBG Contract Compliance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14AED-1B8B-4809-9567-D331AA1A7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410" y="2649329"/>
            <a:ext cx="1965157" cy="1929399"/>
          </a:xfrm>
        </p:spPr>
        <p:txBody>
          <a:bodyPr>
            <a:normAutofit/>
          </a:bodyPr>
          <a:lstStyle/>
          <a:p>
            <a:r>
              <a:rPr lang="en-US" b="1" dirty="0"/>
              <a:t>Your CSBG contract with DCF require you to submit several other documents to DCF throughout the term of your contract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78BD1-0DF3-48CC-8CB4-F55417B3F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" y="403950"/>
            <a:ext cx="1460024" cy="146002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29A7D3-72F2-4098-A649-C0CCD3313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11613"/>
              </p:ext>
            </p:extLst>
          </p:nvPr>
        </p:nvGraphicFramePr>
        <p:xfrm>
          <a:off x="2687052" y="1660903"/>
          <a:ext cx="9002822" cy="3906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1706">
                  <a:extLst>
                    <a:ext uri="{9D8B030D-6E8A-4147-A177-3AD203B41FA5}">
                      <a16:colId xmlns:a16="http://schemas.microsoft.com/office/drawing/2014/main" val="292268860"/>
                    </a:ext>
                  </a:extLst>
                </a:gridCol>
                <a:gridCol w="2679032">
                  <a:extLst>
                    <a:ext uri="{9D8B030D-6E8A-4147-A177-3AD203B41FA5}">
                      <a16:colId xmlns:a16="http://schemas.microsoft.com/office/drawing/2014/main" val="942383871"/>
                    </a:ext>
                  </a:extLst>
                </a:gridCol>
                <a:gridCol w="3842084">
                  <a:extLst>
                    <a:ext uri="{9D8B030D-6E8A-4147-A177-3AD203B41FA5}">
                      <a16:colId xmlns:a16="http://schemas.microsoft.com/office/drawing/2014/main" val="209413263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Requirement &amp; Authority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8" marR="42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Due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8" marR="42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Submission Method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8" marR="42348" marT="0" marB="0" anchor="ctr"/>
                </a:tc>
                <a:extLst>
                  <a:ext uri="{0D108BD9-81ED-4DB2-BD59-A6C34878D82A}">
                    <a16:rowId xmlns:a16="http://schemas.microsoft.com/office/drawing/2014/main" val="2022554074"/>
                  </a:ext>
                </a:extLst>
              </a:tr>
              <a:tr h="476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Annual Single Audit Reporting Package </a:t>
                      </a:r>
                      <a:br>
                        <a:rPr lang="en-US" sz="1000" dirty="0">
                          <a:effectLst/>
                          <a:latin typeface="+mj-lt"/>
                        </a:rPr>
                      </a:br>
                      <a:r>
                        <a:rPr lang="en-US" sz="800" dirty="0">
                          <a:effectLst/>
                          <a:latin typeface="+mj-lt"/>
                        </a:rPr>
                        <a:t>(Org. Standard 8.1, 8.2 and DCF CSBG Contract)</a:t>
                      </a:r>
                      <a:endParaRPr lang="en-US" sz="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8" marR="42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Within 180 days of the end of the Contractor’s fiscal year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8" marR="42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Email to </a:t>
                      </a:r>
                      <a:r>
                        <a:rPr lang="en-US" sz="1000" u="sng" dirty="0">
                          <a:effectLst/>
                          <a:latin typeface="+mj-lt"/>
                          <a:hlinkClick r:id="rId3"/>
                        </a:rPr>
                        <a:t>DCFAuditors@wisconsin.gov</a:t>
                      </a:r>
                      <a:endParaRPr lang="en-US" sz="1000" dirty="0">
                        <a:effectLst/>
                        <a:latin typeface="+mj-lt"/>
                      </a:endParaRPr>
                    </a:p>
                  </a:txBody>
                  <a:tcPr marL="42348" marR="42348" marT="0" marB="0" anchor="ctr"/>
                </a:tc>
                <a:extLst>
                  <a:ext uri="{0D108BD9-81ED-4DB2-BD59-A6C34878D82A}">
                    <a16:rowId xmlns:a16="http://schemas.microsoft.com/office/drawing/2014/main" val="263135542"/>
                  </a:ext>
                </a:extLst>
              </a:tr>
              <a:tr h="4863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Affirmative Action Plan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(DCF CSBG Contract)</a:t>
                      </a:r>
                      <a:endParaRPr lang="en-US" sz="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8" marR="42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Within 15 business days of signing the contract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8" marR="42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Submitted to DOA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Instructions, exceptions, and form located at: </a:t>
                      </a:r>
                      <a:r>
                        <a:rPr lang="en-US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http://vendornet.state.wi.us/vendornet/doaforms/DOA-3021P.pdf</a:t>
                      </a:r>
                      <a:r>
                        <a:rPr lang="en-US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2348" marR="42348" marT="0" marB="0" anchor="ctr"/>
                </a:tc>
                <a:extLst>
                  <a:ext uri="{0D108BD9-81ED-4DB2-BD59-A6C34878D82A}">
                    <a16:rowId xmlns:a16="http://schemas.microsoft.com/office/drawing/2014/main" val="917561599"/>
                  </a:ext>
                </a:extLst>
              </a:tr>
              <a:tr h="580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Civil Rights Compliance Letter of Assurance (CRC LOA)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(DCF CSBG Contract)</a:t>
                      </a:r>
                      <a:endParaRPr lang="en-US" sz="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8" marR="4234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Within 15 business days of signing the contract and updated in the event of changes to key personnel identified in the LOA</a:t>
                      </a:r>
                    </a:p>
                  </a:txBody>
                  <a:tcPr marL="42348" marR="42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Email to DCF Civil Rights Unit at </a:t>
                      </a:r>
                      <a:r>
                        <a:rPr lang="en-US" sz="1000" dirty="0">
                          <a:effectLst/>
                          <a:latin typeface="+mj-lt"/>
                          <a:hlinkClick r:id="rId5"/>
                        </a:rPr>
                        <a:t>DCFCivilRights@wisconsin.gov</a:t>
                      </a:r>
                      <a:r>
                        <a:rPr lang="en-US" sz="1000" dirty="0">
                          <a:effectLst/>
                          <a:latin typeface="+mj-lt"/>
                        </a:rPr>
                        <a:t>  </a:t>
                      </a:r>
                      <a:br>
                        <a:rPr lang="en-US" sz="1000" dirty="0">
                          <a:effectLst/>
                          <a:latin typeface="+mj-lt"/>
                        </a:rPr>
                      </a:br>
                      <a:r>
                        <a:rPr lang="en-US" sz="1000" dirty="0">
                          <a:effectLst/>
                          <a:latin typeface="+mj-lt"/>
                        </a:rPr>
                        <a:t>I</a:t>
                      </a:r>
                      <a:r>
                        <a:rPr lang="en-US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nstructions and templates located at:  </a:t>
                      </a:r>
                      <a:r>
                        <a:rPr lang="en-US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https://dcf.wisconsin.gov/civilrights/plans</a:t>
                      </a:r>
                      <a:r>
                        <a:rPr lang="en-US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42348" marR="42348" marT="0" marB="0" anchor="ctr"/>
                </a:tc>
                <a:extLst>
                  <a:ext uri="{0D108BD9-81ED-4DB2-BD59-A6C34878D82A}">
                    <a16:rowId xmlns:a16="http://schemas.microsoft.com/office/drawing/2014/main" val="2353598777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Board minutes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(DCF CSBG Contract)</a:t>
                      </a:r>
                      <a:endParaRPr lang="en-US" sz="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8" marR="42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Within 45 days of meeting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8" marR="42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Email to </a:t>
                      </a:r>
                      <a:r>
                        <a:rPr lang="en-US" sz="1000" dirty="0">
                          <a:effectLst/>
                          <a:latin typeface="+mj-lt"/>
                          <a:hlinkClick r:id="rId7"/>
                        </a:rPr>
                        <a:t>DCF.CSBG@Wisconsin.gov</a:t>
                      </a:r>
                      <a:r>
                        <a:rPr lang="en-US" sz="1000" dirty="0">
                          <a:effectLst/>
                          <a:latin typeface="+mj-lt"/>
                        </a:rPr>
                        <a:t> or CSBG Contract Manager</a:t>
                      </a:r>
                    </a:p>
                  </a:txBody>
                  <a:tcPr marL="42348" marR="42348" marT="0" marB="0" anchor="ctr"/>
                </a:tc>
                <a:extLst>
                  <a:ext uri="{0D108BD9-81ED-4DB2-BD59-A6C34878D82A}">
                    <a16:rowId xmlns:a16="http://schemas.microsoft.com/office/drawing/2014/main" val="2368783873"/>
                  </a:ext>
                </a:extLst>
              </a:tr>
              <a:tr h="1976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DCF Yearend Report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(DCF CSBG Contract)</a:t>
                      </a:r>
                    </a:p>
                  </a:txBody>
                  <a:tcPr marL="42348" marR="42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15</a:t>
                      </a:r>
                    </a:p>
                  </a:txBody>
                  <a:tcPr marL="42348" marR="42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Uploaded to SPARC via the “Performance Report Upload” screen of the SPARC Portal</a:t>
                      </a:r>
                    </a:p>
                  </a:txBody>
                  <a:tcPr marL="42348" marR="42348" marT="0" marB="0" anchor="ctr"/>
                </a:tc>
                <a:extLst>
                  <a:ext uri="{0D108BD9-81ED-4DB2-BD59-A6C34878D82A}">
                    <a16:rowId xmlns:a16="http://schemas.microsoft.com/office/drawing/2014/main" val="115573055"/>
                  </a:ext>
                </a:extLst>
              </a:tr>
              <a:tr h="1976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CSBG Annual Report (Modules 2,3, and 4)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(Org. Standard 9.4 and DCF CSBG Contract)</a:t>
                      </a:r>
                      <a:endParaRPr lang="en-US" sz="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8" marR="42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Feb/March (TBA)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8" marR="42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 Email to CSBG Contract Manager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8" marR="42348" marT="0" marB="0" anchor="ctr"/>
                </a:tc>
                <a:extLst>
                  <a:ext uri="{0D108BD9-81ED-4DB2-BD59-A6C34878D82A}">
                    <a16:rowId xmlns:a16="http://schemas.microsoft.com/office/drawing/2014/main" val="1589522603"/>
                  </a:ext>
                </a:extLst>
              </a:tr>
              <a:tr h="5515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Cost Allocation Plan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(DCF CSBG Contract)</a:t>
                      </a:r>
                      <a:endParaRPr lang="en-US" sz="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8" marR="42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30 days of signing the contract and resubmitted when material updates are made to the plan</a:t>
                      </a:r>
                    </a:p>
                  </a:txBody>
                  <a:tcPr marL="42348" marR="42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 Uploaded to SPARC via the “Document Upload” screen of the SPARC portal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8" marR="42348" marT="0" marB="0" anchor="ctr"/>
                </a:tc>
                <a:extLst>
                  <a:ext uri="{0D108BD9-81ED-4DB2-BD59-A6C34878D82A}">
                    <a16:rowId xmlns:a16="http://schemas.microsoft.com/office/drawing/2014/main" val="227765865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Federal Indirect Cost Rate Agreement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(DCF CSBG Contract)</a:t>
                      </a:r>
                      <a:endParaRPr lang="en-US" sz="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8" marR="42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Within 30 days of signing the contract and resubmitted when new agreements are made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8" marR="423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 Uploaded to SPARC via the “Document Upload” screen of the SPARC portal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48" marR="42348" marT="0" marB="0" anchor="ctr"/>
                </a:tc>
                <a:extLst>
                  <a:ext uri="{0D108BD9-81ED-4DB2-BD59-A6C34878D82A}">
                    <a16:rowId xmlns:a16="http://schemas.microsoft.com/office/drawing/2014/main" val="979567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3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A95C-8974-477A-9DBE-9676B54F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60" y="457199"/>
            <a:ext cx="7728479" cy="1353526"/>
          </a:xfrm>
        </p:spPr>
        <p:txBody>
          <a:bodyPr/>
          <a:lstStyle/>
          <a:p>
            <a:r>
              <a:rPr lang="en-US" dirty="0"/>
              <a:t>Questions &amp; Discussion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78BD1-0DF3-48CC-8CB4-F55417B3F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" y="403950"/>
            <a:ext cx="1460024" cy="1460024"/>
          </a:xfrm>
          <a:prstGeom prst="rect">
            <a:avLst/>
          </a:prstGeom>
        </p:spPr>
      </p:pic>
      <p:pic>
        <p:nvPicPr>
          <p:cNvPr id="6" name="Picture 5" descr="A picture containing standing, umbrella, person, room&#10;&#10;Description automatically generated">
            <a:extLst>
              <a:ext uri="{FF2B5EF4-FFF2-40B4-BE49-F238E27FC236}">
                <a16:creationId xmlns:a16="http://schemas.microsoft.com/office/drawing/2014/main" id="{D3E94F52-7DCF-46F0-A572-F0AAACAD46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374" b="35565"/>
          <a:stretch/>
        </p:blipFill>
        <p:spPr>
          <a:xfrm>
            <a:off x="1683797" y="2156948"/>
            <a:ext cx="8824403" cy="3650085"/>
          </a:xfrm>
          <a:prstGeom prst="rect">
            <a:avLst/>
          </a:prstGeom>
        </p:spPr>
      </p:pic>
      <p:pic>
        <p:nvPicPr>
          <p:cNvPr id="9" name="Graphic 8" descr="Lightbulb">
            <a:extLst>
              <a:ext uri="{FF2B5EF4-FFF2-40B4-BE49-F238E27FC236}">
                <a16:creationId xmlns:a16="http://schemas.microsoft.com/office/drawing/2014/main" id="{0DAD9278-B41B-4976-89A5-CB2CB6A66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33815" y="5275890"/>
            <a:ext cx="396335" cy="442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E0FFBC-7187-485A-878D-3FA41B296B09}"/>
              </a:ext>
            </a:extLst>
          </p:cNvPr>
          <p:cNvSpPr txBox="1"/>
          <p:nvPr/>
        </p:nvSpPr>
        <p:spPr>
          <a:xfrm>
            <a:off x="10611882" y="5275890"/>
            <a:ext cx="138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I don’t know, I will find out!</a:t>
            </a:r>
          </a:p>
        </p:txBody>
      </p:sp>
    </p:spTree>
    <p:extLst>
      <p:ext uri="{BB962C8B-B14F-4D97-AF65-F5344CB8AC3E}">
        <p14:creationId xmlns:p14="http://schemas.microsoft.com/office/powerpoint/2010/main" val="1487565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EA78-3238-4D20-A8E8-4FF76A56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4871201" cy="1260764"/>
          </a:xfrm>
        </p:spPr>
        <p:txBody>
          <a:bodyPr>
            <a:noAutofit/>
          </a:bodyPr>
          <a:lstStyle/>
          <a:p>
            <a:r>
              <a:rPr lang="en-US" sz="4400" dirty="0"/>
              <a:t>SPARC Contacts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72085-1B77-4346-B801-3EE388110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9443201" cy="3811588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1700" b="1" dirty="0">
                <a:latin typeface="+mj-lt"/>
                <a:cs typeface="Arial" charset="0"/>
              </a:rPr>
              <a:t>DCF will communicate with agencies by…</a:t>
            </a:r>
            <a:endParaRPr lang="en-US" dirty="0">
              <a:latin typeface="+mj-lt"/>
            </a:endParaRPr>
          </a:p>
          <a:p>
            <a:pPr marL="1028700" lvl="1" indent="-28575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Email – We will use email address tied to the SPARC account </a:t>
            </a:r>
          </a:p>
          <a:p>
            <a:pPr marL="1028700" lvl="1" indent="-28575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SPARC Website Home Page – Updates related to SPARC will be posted</a:t>
            </a:r>
          </a:p>
          <a:p>
            <a:pPr marL="1028700" lvl="1" indent="-28575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SPARC Portal Log In Page – SPARC maintenance notices and information will be posted </a:t>
            </a:r>
          </a:p>
          <a:p>
            <a:pPr marL="1028700" lvl="1" indent="-28575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Telephone – Will use phone number tied to the SPARC account</a:t>
            </a:r>
          </a:p>
          <a:p>
            <a:pPr>
              <a:spcAft>
                <a:spcPts val="600"/>
              </a:spcAft>
              <a:buSzPct val="120000"/>
            </a:pPr>
            <a:r>
              <a:rPr lang="en-US" sz="1700" b="1" dirty="0">
                <a:latin typeface="+mj-lt"/>
                <a:cs typeface="Arial" charset="0"/>
              </a:rPr>
              <a:t>Agencies can contact DCF by…</a:t>
            </a:r>
          </a:p>
          <a:p>
            <a:pPr marL="1028700" lvl="1" indent="-285750">
              <a:lnSpc>
                <a:spcPct val="12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Email – </a:t>
            </a:r>
            <a:r>
              <a:rPr lang="en-US" sz="1600" dirty="0">
                <a:solidFill>
                  <a:schemeClr val="accent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DCFFinanceGrants@wisconsin.gov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600" dirty="0">
                <a:latin typeface="+mj-lt"/>
              </a:rPr>
              <a:t>is the primary contact address to reach DCF Finance</a:t>
            </a:r>
          </a:p>
          <a:p>
            <a:pPr marL="1028700" lvl="1" indent="-28575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Specific questions related to CSBG SPARC expense reporting or payments should go to Sue Losen at </a:t>
            </a:r>
            <a:r>
              <a:rPr lang="en-US" sz="1600" dirty="0">
                <a:solidFill>
                  <a:schemeClr val="accent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Sue.Losen@wisconsin.gov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600" dirty="0">
                <a:latin typeface="+mj-lt"/>
              </a:rPr>
              <a:t>or 608-422-6379</a:t>
            </a:r>
          </a:p>
          <a:p>
            <a:pPr marL="1028700" lvl="1" indent="-28575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Specific questions related to CSBG SPARC performance reports or access should go to </a:t>
            </a:r>
            <a:r>
              <a:rPr lang="en-US" sz="1600" dirty="0">
                <a:solidFill>
                  <a:schemeClr val="accent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PerformAdmin@wisconsin.gov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13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D618-16C0-44D9-8052-E5245DD5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55175"/>
            <a:ext cx="10515600" cy="2073825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62BE6-9ABA-4A56-8786-7B6A99343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45094"/>
            <a:ext cx="10515600" cy="15001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copy of this presentation will be made available to you.</a:t>
            </a:r>
            <a:br>
              <a:rPr lang="en-US" dirty="0"/>
            </a:br>
            <a:r>
              <a:rPr lang="en-US" dirty="0"/>
              <a:t>Please send questions and comments to: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Anna Sainsbury</a:t>
            </a:r>
            <a:br>
              <a:rPr lang="en-US" dirty="0"/>
            </a:br>
            <a:r>
              <a:rPr lang="en-US" dirty="0"/>
              <a:t>CSBG Contract Manager</a:t>
            </a:r>
            <a:br>
              <a:rPr lang="en-US" dirty="0"/>
            </a:br>
            <a:r>
              <a:rPr lang="en-US" dirty="0"/>
              <a:t>Department of Children and Families</a:t>
            </a:r>
          </a:p>
          <a:p>
            <a:r>
              <a:rPr lang="en-US" dirty="0">
                <a:hlinkClick r:id="rId2"/>
              </a:rPr>
              <a:t>anna.sainsbury@wisconsin.gov</a:t>
            </a:r>
            <a:r>
              <a:rPr lang="en-US" dirty="0"/>
              <a:t> | 608.422.6270</a:t>
            </a:r>
          </a:p>
        </p:txBody>
      </p:sp>
    </p:spTree>
    <p:extLst>
      <p:ext uri="{BB962C8B-B14F-4D97-AF65-F5344CB8AC3E}">
        <p14:creationId xmlns:p14="http://schemas.microsoft.com/office/powerpoint/2010/main" val="406467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A95C-8974-477A-9DBE-9676B54F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70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DD4F21E-813D-42E7-8617-39B5617076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r="1909"/>
          <a:stretch>
            <a:fillRect/>
          </a:stretch>
        </p:blipFill>
        <p:spPr>
          <a:xfrm>
            <a:off x="5180012" y="643812"/>
            <a:ext cx="6172200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14AED-1B8B-4809-9567-D331AA1A7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SPARC expenditure reporting for CSBG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*NEW* SPARC Performance Report &amp; year end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CSBG contract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228725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A95C-8974-477A-9DBE-9676B54F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60" y="457199"/>
            <a:ext cx="7728479" cy="1037082"/>
          </a:xfrm>
        </p:spPr>
        <p:txBody>
          <a:bodyPr>
            <a:normAutofit/>
          </a:bodyPr>
          <a:lstStyle/>
          <a:p>
            <a:r>
              <a:rPr lang="en-US" sz="4400" b="1" dirty="0"/>
              <a:t>SPARC Expenditure Reporting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14AED-1B8B-4809-9567-D331AA1A7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05136" y="3603072"/>
            <a:ext cx="4379494" cy="817661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/>
              <a:t>SPARC Portal: </a:t>
            </a:r>
            <a:r>
              <a:rPr lang="en-US" sz="2000" dirty="0">
                <a:solidFill>
                  <a:srgbClr val="E66822"/>
                </a:solidFill>
                <a:cs typeface="Arial" charset="0"/>
                <a:hlinkClick r:id="rId3"/>
              </a:rPr>
              <a:t>dcfsparc.wisconsin.gov</a:t>
            </a:r>
            <a:endParaRPr lang="en-US" sz="2000" dirty="0">
              <a:solidFill>
                <a:srgbClr val="E66822"/>
              </a:solidFill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78BD1-0DF3-48CC-8CB4-F55417B3F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" y="403950"/>
            <a:ext cx="1460024" cy="14600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9B9E3C-EDD4-4EF9-A5C0-1A1EAD0FD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6926" y="1810725"/>
            <a:ext cx="5470359" cy="377040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E72B15-8335-4599-9C67-4E87DED7FFF5}"/>
              </a:ext>
            </a:extLst>
          </p:cNvPr>
          <p:cNvCxnSpPr/>
          <p:nvPr/>
        </p:nvCxnSpPr>
        <p:spPr>
          <a:xfrm flipV="1">
            <a:off x="4989095" y="3031958"/>
            <a:ext cx="866273" cy="255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CAD6403-4351-42FB-B575-349ACEF11E98}"/>
              </a:ext>
            </a:extLst>
          </p:cNvPr>
          <p:cNvSpPr txBox="1"/>
          <p:nvPr/>
        </p:nvSpPr>
        <p:spPr>
          <a:xfrm>
            <a:off x="3712194" y="3198765"/>
            <a:ext cx="179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Click to login for submitting expenses or documents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2E4AD8-0B11-47A1-AA52-121D6D98FAE1}"/>
              </a:ext>
            </a:extLst>
          </p:cNvPr>
          <p:cNvSpPr/>
          <p:nvPr/>
        </p:nvSpPr>
        <p:spPr>
          <a:xfrm>
            <a:off x="7620000" y="2294021"/>
            <a:ext cx="914400" cy="4331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58432-D055-46B7-8715-B1F22E757DB6}"/>
              </a:ext>
            </a:extLst>
          </p:cNvPr>
          <p:cNvSpPr txBox="1"/>
          <p:nvPr/>
        </p:nvSpPr>
        <p:spPr>
          <a:xfrm>
            <a:off x="8638674" y="2069918"/>
            <a:ext cx="164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Access expense &amp; payment info by agency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CD79559-BECD-442D-8A83-BF111EE9FF64}"/>
              </a:ext>
            </a:extLst>
          </p:cNvPr>
          <p:cNvCxnSpPr/>
          <p:nvPr/>
        </p:nvCxnSpPr>
        <p:spPr>
          <a:xfrm>
            <a:off x="5406189" y="4908884"/>
            <a:ext cx="5374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F281C27-13A0-4893-B725-895C11F0981B}"/>
              </a:ext>
            </a:extLst>
          </p:cNvPr>
          <p:cNvSpPr txBox="1"/>
          <p:nvPr/>
        </p:nvSpPr>
        <p:spPr>
          <a:xfrm>
            <a:off x="3797063" y="4508331"/>
            <a:ext cx="2058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Instruction manual for accessing SPARC and uploading the various documents required by your CSBG contract</a:t>
            </a:r>
          </a:p>
        </p:txBody>
      </p:sp>
    </p:spTree>
    <p:extLst>
      <p:ext uri="{BB962C8B-B14F-4D97-AF65-F5344CB8AC3E}">
        <p14:creationId xmlns:p14="http://schemas.microsoft.com/office/powerpoint/2010/main" val="100575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A95C-8974-477A-9DBE-9676B54F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14" y="393031"/>
            <a:ext cx="9334597" cy="1353526"/>
          </a:xfrm>
        </p:spPr>
        <p:txBody>
          <a:bodyPr>
            <a:normAutofit/>
          </a:bodyPr>
          <a:lstStyle/>
          <a:p>
            <a:r>
              <a:rPr lang="en-US" sz="4400" b="1" dirty="0"/>
              <a:t>SPARC Expenditure Reporting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14AED-1B8B-4809-9567-D331AA1A7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760" y="2198255"/>
            <a:ext cx="7728479" cy="36707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u="sng" dirty="0">
                <a:latin typeface="+mj-lt"/>
                <a:cs typeface="Arial" charset="0"/>
              </a:rPr>
              <a:t>New User Account Set Up</a:t>
            </a:r>
          </a:p>
          <a:p>
            <a:pPr>
              <a:spcAft>
                <a:spcPts val="600"/>
              </a:spcAft>
            </a:pPr>
            <a:endParaRPr lang="en-US" sz="1800" u="sng" dirty="0">
              <a:latin typeface="+mj-lt"/>
              <a:cs typeface="Arial" charset="0"/>
            </a:endParaRPr>
          </a:p>
          <a:p>
            <a:pPr marL="1543050" lvl="2" indent="-342900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dirty="0">
                <a:latin typeface="+mj-lt"/>
              </a:rPr>
              <a:t>Visit DWD Wisconsin Logon Management System (User Acceptance Agreement) and create Username (WIEXT ID) and password that you’ll use for SPARC portal: </a:t>
            </a:r>
            <a:r>
              <a:rPr lang="en-US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https://accounts.dwd.wisconsin.gov/</a:t>
            </a:r>
            <a:endParaRPr lang="en-US" dirty="0">
              <a:latin typeface="+mj-lt"/>
            </a:endParaRPr>
          </a:p>
          <a:p>
            <a:pPr marL="1543050" lvl="2" indent="-342900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dirty="0">
                <a:latin typeface="+mj-lt"/>
              </a:rPr>
              <a:t>Fill out the SPARC Authorization Request form at: </a:t>
            </a:r>
            <a:r>
              <a:rPr lang="en-US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http://dcf.wisconsin.gov/files/forms/doc/5157.docx</a:t>
            </a:r>
            <a:endParaRPr lang="en-US" dirty="0">
              <a:latin typeface="+mj-lt"/>
            </a:endParaRPr>
          </a:p>
          <a:p>
            <a:pPr marL="1543050" lvl="2" indent="-342900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dirty="0">
                <a:latin typeface="+mj-lt"/>
              </a:rPr>
              <a:t>Submit the form to </a:t>
            </a:r>
            <a:r>
              <a:rPr lang="en-US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DCFFinanceGrants@wisconsin.gov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j-lt"/>
                <a:cs typeface="Arial" charset="0"/>
              </a:rPr>
              <a:t> </a:t>
            </a:r>
          </a:p>
          <a:p>
            <a:pPr marL="1657350" lvl="3">
              <a:spcAft>
                <a:spcPts val="600"/>
              </a:spcAft>
              <a:buSzPct val="120000"/>
            </a:pPr>
            <a:r>
              <a:rPr lang="en-US" sz="1200" dirty="0">
                <a:latin typeface="+mj-lt"/>
                <a:cs typeface="Arial" charset="0"/>
              </a:rPr>
              <a:t>	</a:t>
            </a:r>
            <a:r>
              <a:rPr lang="en-US" sz="1200" i="1" dirty="0">
                <a:latin typeface="+mj-lt"/>
                <a:cs typeface="Arial" charset="0"/>
              </a:rPr>
              <a:t>Form requires supervisor’s signature</a:t>
            </a:r>
          </a:p>
          <a:p>
            <a:pPr marL="1543050" lvl="2" indent="-342900"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dirty="0">
                <a:latin typeface="+mj-lt"/>
              </a:rPr>
              <a:t>DCF Finance will email a new user after the SPARC account is set up</a:t>
            </a:r>
            <a:endParaRPr lang="en-US" sz="1000" dirty="0">
              <a:latin typeface="+mj-lt"/>
            </a:endParaRPr>
          </a:p>
          <a:p>
            <a:pPr marL="1200150" lvl="2">
              <a:spcAft>
                <a:spcPts val="600"/>
              </a:spcAft>
              <a:buSzPct val="120000"/>
            </a:pPr>
            <a:r>
              <a:rPr lang="en-US" sz="1000" dirty="0">
                <a:latin typeface="+mj-lt"/>
                <a:cs typeface="Arial" charset="0"/>
              </a:rPr>
              <a:t>	</a:t>
            </a:r>
            <a:r>
              <a:rPr lang="en-US" sz="1200" i="1" dirty="0">
                <a:latin typeface="+mj-lt"/>
                <a:cs typeface="Arial" charset="0"/>
              </a:rPr>
              <a:t>Current turn around time is 3-5 business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2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C490D-3A2F-404E-AF98-E2F52350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SPARC Expenditure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0DA3-54E6-4268-B40A-4ACDA8B29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SzPct val="120000"/>
              <a:buNone/>
            </a:pPr>
            <a:r>
              <a:rPr lang="en-US" sz="1800" dirty="0">
                <a:latin typeface="+mj-lt"/>
                <a:cs typeface="Arial" charset="0"/>
              </a:rPr>
              <a:t>SPARC Statewide Reports Available on SPARC Website</a:t>
            </a:r>
            <a:endParaRPr lang="en-US" sz="1800" dirty="0">
              <a:latin typeface="+mj-lt"/>
            </a:endParaRPr>
          </a:p>
          <a:p>
            <a:pPr marL="1028700" lvl="1">
              <a:spcAft>
                <a:spcPts val="600"/>
              </a:spcAft>
              <a:buSzPct val="120000"/>
            </a:pPr>
            <a:r>
              <a:rPr lang="en-US" sz="1600" dirty="0">
                <a:latin typeface="+mj-lt"/>
              </a:rPr>
              <a:t>All reports are updated daily at 5 am</a:t>
            </a:r>
          </a:p>
          <a:p>
            <a:pPr marL="1200150" lvl="2" indent="0">
              <a:spcAft>
                <a:spcPts val="600"/>
              </a:spcAft>
              <a:buSzPct val="120000"/>
              <a:buNone/>
            </a:pPr>
            <a:r>
              <a:rPr lang="en-US" sz="1400" i="1" dirty="0">
                <a:latin typeface="+mj-lt"/>
              </a:rPr>
              <a:t>If refreshed date is not today’s date, you need to clear browsing history</a:t>
            </a:r>
          </a:p>
          <a:p>
            <a:pPr marL="1200150" lvl="2" indent="0">
              <a:spcAft>
                <a:spcPts val="600"/>
              </a:spcAft>
              <a:buSzPct val="120000"/>
            </a:pPr>
            <a:endParaRPr lang="en-US" sz="1400" dirty="0">
              <a:latin typeface="+mj-lt"/>
            </a:endParaRPr>
          </a:p>
          <a:p>
            <a:pPr marL="800100" lvl="1" indent="0">
              <a:spcBef>
                <a:spcPts val="0"/>
              </a:spcBef>
              <a:buSzPct val="120000"/>
              <a:buNone/>
            </a:pPr>
            <a:r>
              <a:rPr lang="en-US" sz="1800" b="1" dirty="0">
                <a:latin typeface="+mj-lt"/>
              </a:rPr>
              <a:t>Available Reports</a:t>
            </a:r>
          </a:p>
          <a:p>
            <a:pPr marL="1428750" lvl="2">
              <a:spcBef>
                <a:spcPts val="0"/>
              </a:spcBef>
              <a:buSzPct val="120000"/>
            </a:pPr>
            <a:r>
              <a:rPr lang="en-US" sz="1400" dirty="0">
                <a:latin typeface="+mj-lt"/>
                <a:cs typeface="Arial" charset="0"/>
              </a:rPr>
              <a:t>Contract Balance Information</a:t>
            </a:r>
          </a:p>
          <a:p>
            <a:pPr marL="1885950" lvl="3">
              <a:spcBef>
                <a:spcPts val="0"/>
              </a:spcBef>
              <a:buSzPct val="120000"/>
            </a:pPr>
            <a:r>
              <a:rPr lang="en-US" sz="1400" dirty="0">
                <a:latin typeface="+mj-lt"/>
                <a:cs typeface="Arial" charset="0"/>
              </a:rPr>
              <a:t>Contract Balance By Agency  - </a:t>
            </a:r>
            <a:r>
              <a:rPr lang="en-US" sz="1200" dirty="0">
                <a:latin typeface="+mj-lt"/>
                <a:cs typeface="Arial" charset="0"/>
              </a:rPr>
              <a:t>How much of contract left for my program?</a:t>
            </a:r>
          </a:p>
          <a:p>
            <a:pPr marL="1485900" lvl="2" indent="-285750">
              <a:spcBef>
                <a:spcPts val="0"/>
              </a:spcBef>
              <a:buSzPct val="120000"/>
            </a:pPr>
            <a:r>
              <a:rPr lang="en-US" sz="1400" dirty="0">
                <a:latin typeface="+mj-lt"/>
                <a:cs typeface="Arial" charset="0"/>
              </a:rPr>
              <a:t>Expense Information</a:t>
            </a:r>
          </a:p>
          <a:p>
            <a:pPr marL="1943100" lvl="3" indent="-285750">
              <a:spcBef>
                <a:spcPts val="0"/>
              </a:spcBef>
              <a:buSzPct val="120000"/>
            </a:pPr>
            <a:r>
              <a:rPr lang="en-US" sz="1400" dirty="0">
                <a:latin typeface="+mj-lt"/>
                <a:cs typeface="Arial" charset="0"/>
              </a:rPr>
              <a:t>Monthly Detail for each calendar year – </a:t>
            </a:r>
            <a:r>
              <a:rPr lang="en-US" sz="1200" dirty="0">
                <a:latin typeface="+mj-lt"/>
                <a:cs typeface="Arial" charset="0"/>
              </a:rPr>
              <a:t>Did I report expenses last month?</a:t>
            </a:r>
          </a:p>
          <a:p>
            <a:pPr marL="1943100" lvl="3" indent="-285750">
              <a:spcBef>
                <a:spcPts val="0"/>
              </a:spcBef>
              <a:buSzPct val="120000"/>
            </a:pPr>
            <a:r>
              <a:rPr lang="en-US" sz="1400" dirty="0">
                <a:latin typeface="+mj-lt"/>
                <a:cs typeface="Arial" charset="0"/>
              </a:rPr>
              <a:t>Supplier Reconciliation Report (YTD Report)  - </a:t>
            </a:r>
            <a:r>
              <a:rPr lang="en-US" sz="1200" dirty="0">
                <a:latin typeface="+mj-lt"/>
                <a:cs typeface="Arial" charset="0"/>
              </a:rPr>
              <a:t>What’s my YTD reported expense for the program?</a:t>
            </a:r>
            <a:endParaRPr lang="en-US" sz="1400" dirty="0">
              <a:latin typeface="+mj-lt"/>
              <a:cs typeface="Arial" charset="0"/>
            </a:endParaRPr>
          </a:p>
          <a:p>
            <a:pPr marL="1943100" lvl="3" indent="-285750">
              <a:spcBef>
                <a:spcPts val="0"/>
              </a:spcBef>
              <a:buSzPct val="120000"/>
            </a:pPr>
            <a:r>
              <a:rPr lang="en-US" sz="1400" dirty="0">
                <a:latin typeface="+mj-lt"/>
                <a:cs typeface="Arial" charset="0"/>
              </a:rPr>
              <a:t>Agency Contract Detail – </a:t>
            </a:r>
            <a:r>
              <a:rPr lang="en-US" sz="1200" dirty="0">
                <a:latin typeface="+mj-lt"/>
                <a:cs typeface="Arial" charset="0"/>
              </a:rPr>
              <a:t>YTD reported expense and payment side by side</a:t>
            </a:r>
            <a:endParaRPr lang="en-US" sz="1400" dirty="0">
              <a:latin typeface="+mj-lt"/>
              <a:cs typeface="Arial" charset="0"/>
            </a:endParaRPr>
          </a:p>
          <a:p>
            <a:pPr marL="1943100" lvl="3" indent="-285750">
              <a:spcBef>
                <a:spcPts val="0"/>
              </a:spcBef>
              <a:buSzPct val="120000"/>
            </a:pPr>
            <a:r>
              <a:rPr lang="en-US" sz="1400" dirty="0">
                <a:latin typeface="+mj-lt"/>
                <a:cs typeface="Arial" charset="0"/>
              </a:rPr>
              <a:t>Expenses by Class Code – </a:t>
            </a:r>
            <a:r>
              <a:rPr lang="en-US" sz="1200" dirty="0">
                <a:latin typeface="+mj-lt"/>
                <a:cs typeface="Arial" charset="0"/>
              </a:rPr>
              <a:t>How did I break down the expenses when I reported?</a:t>
            </a:r>
          </a:p>
          <a:p>
            <a:pPr marL="1485900" lvl="2" indent="-285750">
              <a:spcBef>
                <a:spcPts val="0"/>
              </a:spcBef>
              <a:buSzPct val="120000"/>
            </a:pPr>
            <a:r>
              <a:rPr lang="en-US" sz="1400" dirty="0">
                <a:latin typeface="+mj-lt"/>
                <a:cs typeface="Arial" charset="0"/>
              </a:rPr>
              <a:t>Payments</a:t>
            </a:r>
          </a:p>
          <a:p>
            <a:pPr marL="1943100" lvl="3" indent="-285750">
              <a:spcBef>
                <a:spcPts val="0"/>
              </a:spcBef>
              <a:buSzPct val="120000"/>
            </a:pPr>
            <a:r>
              <a:rPr lang="en-US" sz="1400" dirty="0">
                <a:latin typeface="+mj-lt"/>
                <a:cs typeface="Arial" charset="0"/>
              </a:rPr>
              <a:t>Bank Deposits Reconciliation – </a:t>
            </a:r>
            <a:r>
              <a:rPr lang="en-US" sz="1200" dirty="0">
                <a:latin typeface="+mj-lt"/>
                <a:cs typeface="Arial" charset="0"/>
              </a:rPr>
              <a:t>Which program received a payment?</a:t>
            </a:r>
            <a:endParaRPr lang="en-US" sz="1400" dirty="0">
              <a:latin typeface="+mj-lt"/>
              <a:cs typeface="Arial" charset="0"/>
            </a:endParaRPr>
          </a:p>
          <a:p>
            <a:pPr marL="1943100" lvl="3" indent="-285750">
              <a:spcBef>
                <a:spcPts val="0"/>
              </a:spcBef>
              <a:buSzPct val="120000"/>
            </a:pPr>
            <a:r>
              <a:rPr lang="en-US" sz="1400" dirty="0">
                <a:latin typeface="+mj-lt"/>
                <a:cs typeface="Arial" charset="0"/>
              </a:rPr>
              <a:t>Calendar Year Payments at a Glance – </a:t>
            </a:r>
            <a:r>
              <a:rPr lang="en-US" sz="1200" dirty="0">
                <a:latin typeface="+mj-lt"/>
                <a:cs typeface="Arial" charset="0"/>
              </a:rPr>
              <a:t>I want to see payments by reporting period instead of payment date</a:t>
            </a:r>
            <a:endParaRPr lang="en-US" sz="1400" dirty="0">
              <a:latin typeface="+mj-lt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4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C490D-3A2F-404E-AF98-E2F52350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SPARC Expenditure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0DA3-54E6-4268-B40A-4ACDA8B29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latin typeface="+mj-lt"/>
                <a:cs typeface="Arial" charset="0"/>
              </a:rPr>
              <a:t>Payments from State via ACH Remittance (direct deposit)</a:t>
            </a:r>
          </a:p>
          <a:p>
            <a:pPr marL="0" indent="0">
              <a:spcAft>
                <a:spcPts val="600"/>
              </a:spcAft>
              <a:buNone/>
            </a:pPr>
            <a:endParaRPr lang="en-US" sz="1600" dirty="0">
              <a:latin typeface="+mj-lt"/>
            </a:endParaRPr>
          </a:p>
          <a:p>
            <a:pPr marL="1028700" lvl="1">
              <a:spcAft>
                <a:spcPts val="600"/>
              </a:spcAft>
              <a:buSzPct val="120000"/>
            </a:pPr>
            <a:r>
              <a:rPr lang="en-US" sz="1400" dirty="0">
                <a:latin typeface="+mj-lt"/>
              </a:rPr>
              <a:t>When DCF runs payments from SPARC, ACH Remittance Notice gets sent out to designated email address for each agency</a:t>
            </a:r>
          </a:p>
          <a:p>
            <a:pPr marL="1428750" lvl="2">
              <a:spcAft>
                <a:spcPts val="600"/>
              </a:spcAft>
              <a:buSzPct val="120000"/>
            </a:pPr>
            <a:r>
              <a:rPr lang="en-US" sz="1200" i="1" dirty="0">
                <a:latin typeface="+mj-lt"/>
              </a:rPr>
              <a:t>Can designate up to 2 email addresses per agency</a:t>
            </a:r>
          </a:p>
          <a:p>
            <a:pPr marL="1200150" lvl="2" indent="0">
              <a:spcAft>
                <a:spcPts val="600"/>
              </a:spcAft>
              <a:buSzPct val="120000"/>
              <a:buNone/>
            </a:pPr>
            <a:endParaRPr lang="en-US" sz="1200" i="1" dirty="0">
              <a:latin typeface="+mj-lt"/>
            </a:endParaRPr>
          </a:p>
          <a:p>
            <a:pPr marL="1028700" lvl="1">
              <a:spcAft>
                <a:spcPts val="600"/>
              </a:spcAft>
              <a:buSzPct val="120000"/>
            </a:pPr>
            <a:r>
              <a:rPr lang="en-US" sz="1400" dirty="0">
                <a:latin typeface="+mj-lt"/>
                <a:cs typeface="Arial" charset="0"/>
              </a:rPr>
              <a:t>All DCF SPARC payments will have invoice numbers that start with ‘DCFSPARC’ </a:t>
            </a:r>
          </a:p>
          <a:p>
            <a:pPr marL="1428750" lvl="2">
              <a:spcAft>
                <a:spcPts val="600"/>
              </a:spcAft>
              <a:buSzPct val="120000"/>
            </a:pPr>
            <a:r>
              <a:rPr lang="en-US" sz="1200" i="1" dirty="0">
                <a:latin typeface="+mj-lt"/>
                <a:cs typeface="Arial" charset="0"/>
              </a:rPr>
              <a:t>Example: Invoice# DCFSPARC0000071926190613</a:t>
            </a:r>
          </a:p>
        </p:txBody>
      </p:sp>
    </p:spTree>
    <p:extLst>
      <p:ext uri="{BB962C8B-B14F-4D97-AF65-F5344CB8AC3E}">
        <p14:creationId xmlns:p14="http://schemas.microsoft.com/office/powerpoint/2010/main" val="289601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C490D-3A2F-404E-AF98-E2F52350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SPARC Expenditure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0DA3-54E6-4268-B40A-4ACDA8B29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latin typeface="+mj-lt"/>
                <a:cs typeface="Arial" charset="0"/>
              </a:rPr>
              <a:t>SPARC Claim Reviews</a:t>
            </a:r>
          </a:p>
          <a:p>
            <a:pPr>
              <a:spcAft>
                <a:spcPts val="600"/>
              </a:spcAft>
            </a:pPr>
            <a:endParaRPr lang="en-US" sz="1400" dirty="0">
              <a:latin typeface="+mj-lt"/>
            </a:endParaRPr>
          </a:p>
          <a:p>
            <a:pPr marL="1028700" lvl="1">
              <a:spcAft>
                <a:spcPts val="600"/>
              </a:spcAft>
            </a:pPr>
            <a:r>
              <a:rPr lang="en-US" sz="1600" dirty="0">
                <a:latin typeface="+mj-lt"/>
                <a:cs typeface="Arial" charset="0"/>
              </a:rPr>
              <a:t>Quarterly review of prior quarter’s claims</a:t>
            </a:r>
          </a:p>
          <a:p>
            <a:pPr marL="1428750" lvl="2">
              <a:spcAft>
                <a:spcPts val="600"/>
              </a:spcAft>
            </a:pPr>
            <a:r>
              <a:rPr lang="en-US" sz="1600" dirty="0">
                <a:latin typeface="+mj-lt"/>
                <a:cs typeface="Arial" charset="0"/>
              </a:rPr>
              <a:t>Federal requirement</a:t>
            </a:r>
          </a:p>
          <a:p>
            <a:pPr marL="1428750" lvl="2">
              <a:spcAft>
                <a:spcPts val="600"/>
              </a:spcAft>
            </a:pPr>
            <a:r>
              <a:rPr lang="en-US" sz="1600" dirty="0">
                <a:latin typeface="+mj-lt"/>
                <a:cs typeface="Arial" charset="0"/>
              </a:rPr>
              <a:t>Samples done at random</a:t>
            </a:r>
          </a:p>
          <a:p>
            <a:pPr marL="1428750" lvl="2">
              <a:spcAft>
                <a:spcPts val="600"/>
              </a:spcAft>
            </a:pPr>
            <a:r>
              <a:rPr lang="en-US" sz="1600" dirty="0">
                <a:latin typeface="+mj-lt"/>
                <a:cs typeface="Arial" charset="0"/>
              </a:rPr>
              <a:t>Not an audit </a:t>
            </a:r>
          </a:p>
          <a:p>
            <a:pPr marL="1428750" lvl="2">
              <a:spcAft>
                <a:spcPts val="600"/>
              </a:spcAft>
            </a:pPr>
            <a:r>
              <a:rPr lang="en-US" sz="1600" dirty="0">
                <a:latin typeface="+mj-lt"/>
                <a:cs typeface="Arial" charset="0"/>
              </a:rPr>
              <a:t>Checking for general compliance</a:t>
            </a:r>
          </a:p>
          <a:p>
            <a:pPr marL="1428750" lvl="2">
              <a:spcAft>
                <a:spcPts val="600"/>
              </a:spcAft>
            </a:pPr>
            <a:r>
              <a:rPr lang="en-US" sz="1600" dirty="0">
                <a:latin typeface="+mj-lt"/>
                <a:cs typeface="Arial" charset="0"/>
              </a:rPr>
              <a:t>Documentation to support your expenses will be requested</a:t>
            </a:r>
          </a:p>
          <a:p>
            <a:pPr marL="1885950" lvl="3">
              <a:spcAft>
                <a:spcPts val="600"/>
              </a:spcAft>
            </a:pPr>
            <a:r>
              <a:rPr lang="en-US" sz="1400" dirty="0">
                <a:latin typeface="+mj-lt"/>
                <a:cs typeface="Arial" charset="0"/>
              </a:rPr>
              <a:t>Don’t send personally identifiable information (PII)</a:t>
            </a:r>
          </a:p>
          <a:p>
            <a:pPr marL="1428750" lvl="2">
              <a:spcAft>
                <a:spcPts val="600"/>
              </a:spcAft>
            </a:pPr>
            <a:r>
              <a:rPr lang="en-US" sz="1600" dirty="0">
                <a:latin typeface="+mj-lt"/>
                <a:cs typeface="Arial" charset="0"/>
              </a:rPr>
              <a:t>Email request for documentation will be sent to SPARC user that submitted claim</a:t>
            </a:r>
          </a:p>
        </p:txBody>
      </p:sp>
    </p:spTree>
    <p:extLst>
      <p:ext uri="{BB962C8B-B14F-4D97-AF65-F5344CB8AC3E}">
        <p14:creationId xmlns:p14="http://schemas.microsoft.com/office/powerpoint/2010/main" val="164681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A95C-8974-477A-9DBE-9676B54F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60" y="457199"/>
            <a:ext cx="8155503" cy="1026696"/>
          </a:xfrm>
        </p:spPr>
        <p:txBody>
          <a:bodyPr>
            <a:normAutofit/>
          </a:bodyPr>
          <a:lstStyle/>
          <a:p>
            <a:r>
              <a:rPr lang="en-US" sz="4400" b="1" dirty="0"/>
              <a:t>SPARC Performance Reporting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14AED-1B8B-4809-9567-D331AA1A7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760" y="2198255"/>
            <a:ext cx="7728479" cy="3670732"/>
          </a:xfrm>
        </p:spPr>
        <p:txBody>
          <a:bodyPr/>
          <a:lstStyle/>
          <a:p>
            <a:r>
              <a:rPr lang="en-US" b="1" dirty="0"/>
              <a:t>DCF is now requiring your DCF yearend expenditure reports to be uploaded as a “performance report” in the SPARC portal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person at your agency that normally submits expenses in SPARC can do this, or you can designate a new person.  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person will need the new SPARC user role of “Performance Report” delegated to them.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You will need to complete a SPARC Authorization Request form and submit to </a:t>
            </a:r>
            <a:r>
              <a:rPr lang="en-US" dirty="0">
                <a:hlinkClick r:id="rId2"/>
              </a:rPr>
              <a:t>DCFFinanceGrants@wisconsin.gov</a:t>
            </a:r>
            <a:r>
              <a:rPr lang="en-US" dirty="0"/>
              <a:t>. 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/>
              <a:t>This is the same form you use to set up a new user/account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78BD1-0DF3-48CC-8CB4-F55417B3F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" y="403950"/>
            <a:ext cx="1460024" cy="146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8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5D1E-E3D9-4DA2-8BCE-D1B78165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80" y="457201"/>
            <a:ext cx="4322846" cy="1260764"/>
          </a:xfrm>
        </p:spPr>
        <p:txBody>
          <a:bodyPr>
            <a:normAutofit/>
          </a:bodyPr>
          <a:lstStyle/>
          <a:p>
            <a:r>
              <a:rPr lang="en-US" dirty="0"/>
              <a:t>SPARC Authorization Request Form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F517132-9416-4170-8F7F-CAD6C252E5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23" t="190" r="17988" b="-190"/>
          <a:stretch/>
        </p:blipFill>
        <p:spPr>
          <a:xfrm>
            <a:off x="5180011" y="1042736"/>
            <a:ext cx="6467043" cy="46521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30447-018F-40A8-A508-8972FA3E2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3851" y="1824790"/>
            <a:ext cx="4125244" cy="3811588"/>
          </a:xfrm>
        </p:spPr>
        <p:txBody>
          <a:bodyPr>
            <a:normAutofit fontScale="92500" lnSpcReduction="10000"/>
          </a:bodyPr>
          <a:lstStyle/>
          <a:p>
            <a:r>
              <a:rPr lang="en-US" sz="1900" b="1" dirty="0"/>
              <a:t>User Types</a:t>
            </a:r>
          </a:p>
          <a:p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“Portal Finance” </a:t>
            </a:r>
            <a:r>
              <a:rPr lang="en-US" dirty="0"/>
              <a:t>gives access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Expense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Contract document uploads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Cost allocation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Indirect cost rate agreements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“Portal Performance” </a:t>
            </a:r>
            <a:r>
              <a:rPr lang="en-US" dirty="0"/>
              <a:t>gives access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Performance reporting (for CSBG, it is the DCF Yearend Report)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Your agency can give one person both types of access or delegate different types of access to different people.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659917-6F9B-4EC7-9133-1F8A5E6CC780}"/>
              </a:ext>
            </a:extLst>
          </p:cNvPr>
          <p:cNvSpPr/>
          <p:nvPr/>
        </p:nvSpPr>
        <p:spPr>
          <a:xfrm>
            <a:off x="5043654" y="3025637"/>
            <a:ext cx="3562936" cy="3509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742215-170F-4EA6-9E83-A2C8E098C179}"/>
              </a:ext>
            </a:extLst>
          </p:cNvPr>
          <p:cNvSpPr txBox="1"/>
          <p:nvPr/>
        </p:nvSpPr>
        <p:spPr>
          <a:xfrm>
            <a:off x="5541388" y="608651"/>
            <a:ext cx="6041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Form located here: </a:t>
            </a:r>
            <a:r>
              <a:rPr lang="en-US" sz="1400" dirty="0"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http://dcf.wisconsin.gov/files/forms/doc/5157.docx</a:t>
            </a:r>
            <a:endParaRPr lang="en-US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20500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CF Color Theme">
      <a:dk1>
        <a:sysClr val="windowText" lastClr="000000"/>
      </a:dk1>
      <a:lt1>
        <a:sysClr val="window" lastClr="FFFFFF"/>
      </a:lt1>
      <a:dk2>
        <a:srgbClr val="535E7E"/>
      </a:dk2>
      <a:lt2>
        <a:srgbClr val="E7E6E6"/>
      </a:lt2>
      <a:accent1>
        <a:srgbClr val="2162AE"/>
      </a:accent1>
      <a:accent2>
        <a:srgbClr val="AF394E"/>
      </a:accent2>
      <a:accent3>
        <a:srgbClr val="059C95"/>
      </a:accent3>
      <a:accent4>
        <a:srgbClr val="EE3326"/>
      </a:accent4>
      <a:accent5>
        <a:srgbClr val="FAB01A"/>
      </a:accent5>
      <a:accent6>
        <a:srgbClr val="FFFFFF"/>
      </a:accent6>
      <a:hlink>
        <a:srgbClr val="2162AE"/>
      </a:hlink>
      <a:folHlink>
        <a:srgbClr val="AF394E"/>
      </a:folHlink>
    </a:clrScheme>
    <a:fontScheme name="DCF Fon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5396</TotalTime>
  <Words>1311</Words>
  <Application>Microsoft Office PowerPoint</Application>
  <PresentationFormat>Widescreen</PresentationFormat>
  <Paragraphs>150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Roboto</vt:lpstr>
      <vt:lpstr>Office Theme</vt:lpstr>
      <vt:lpstr>CSBG Training Roundtable</vt:lpstr>
      <vt:lpstr>Agenda</vt:lpstr>
      <vt:lpstr>SPARC Expenditure Reporting</vt:lpstr>
      <vt:lpstr>SPARC Expenditure Reporting</vt:lpstr>
      <vt:lpstr>SPARC Expenditure Reporting</vt:lpstr>
      <vt:lpstr>SPARC Expenditure Reporting</vt:lpstr>
      <vt:lpstr>SPARC Expenditure Reporting</vt:lpstr>
      <vt:lpstr>SPARC Performance Reporting</vt:lpstr>
      <vt:lpstr>SPARC Authorization Request Form</vt:lpstr>
      <vt:lpstr>SPARC Performance Reporting</vt:lpstr>
      <vt:lpstr>SPARC Document Uploads</vt:lpstr>
      <vt:lpstr>CSBG Contract Compliance</vt:lpstr>
      <vt:lpstr>Questions &amp; Discussion</vt:lpstr>
      <vt:lpstr>SPARC Contacts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Kiander, Alex - DCF</dc:creator>
  <cp:lastModifiedBy>Sainsbury, Anna K - DCF</cp:lastModifiedBy>
  <cp:revision>44</cp:revision>
  <cp:lastPrinted>2020-01-13T17:23:49Z</cp:lastPrinted>
  <dcterms:created xsi:type="dcterms:W3CDTF">2019-12-02T21:58:34Z</dcterms:created>
  <dcterms:modified xsi:type="dcterms:W3CDTF">2022-03-10T22:54:56Z</dcterms:modified>
</cp:coreProperties>
</file>