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7"/>
  </p:notesMasterIdLst>
  <p:sldIdLst>
    <p:sldId id="264" r:id="rId2"/>
    <p:sldId id="263" r:id="rId3"/>
    <p:sldId id="265" r:id="rId4"/>
    <p:sldId id="266" r:id="rId5"/>
    <p:sldId id="267" r:id="rId6"/>
    <p:sldId id="268" r:id="rId7"/>
    <p:sldId id="269" r:id="rId8"/>
    <p:sldId id="270" r:id="rId9"/>
    <p:sldId id="271" r:id="rId10"/>
    <p:sldId id="276" r:id="rId11"/>
    <p:sldId id="277" r:id="rId12"/>
    <p:sldId id="272" r:id="rId13"/>
    <p:sldId id="273" r:id="rId14"/>
    <p:sldId id="274" r:id="rId15"/>
    <p:sldId id="275" r:id="rId16"/>
  </p:sldIdLst>
  <p:sldSz cx="12192000" cy="6858000"/>
  <p:notesSz cx="7010400" cy="9296400"/>
  <p:custDataLst>
    <p:tags r:id="rId1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iander, Alex - DCF" initials="KA-D" lastIdx="1" clrIdx="0">
    <p:extLst>
      <p:ext uri="{19B8F6BF-5375-455C-9EA6-DF929625EA0E}">
        <p15:presenceInfo xmlns:p15="http://schemas.microsoft.com/office/powerpoint/2012/main" userId="S::alex.kiander1@wisconsin.gov::7f38bb90-15ea-4fff-82a7-3da33af3206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745D5B-251E-49D9-8559-FCEDBE8574F9}" type="datetimeFigureOut">
              <a:rPr lang="en-US" smtClean="0"/>
              <a:t>9/16/2021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58DB0E-CA72-4AA4-83D1-162B362EB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417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72D64-6B5B-47F2-AF40-CD6A2A230D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689F8B-B55E-4F1D-A0EC-026DC19293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44E8AC-D4D7-4E36-805A-2AF15FB1CC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0BC9E-6A4A-4F4A-AA24-31C67029A560}" type="datetime1">
              <a:rPr lang="en-US" smtClean="0"/>
              <a:t>9/16/2021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6D777E-A29A-4DB8-ACFB-991259CBC2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56DB65-AD51-4E5B-A862-70E515D310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93CD2-3739-484B-BF98-89F24E26B62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3023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74DA7C7-6C69-4DA4-9088-6BA74AFB38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CA9A82-B459-4EDF-A9B8-58FAE8C7B6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90DA14-1BFF-4FA6-BFE7-B2AED1423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11ACD-CAB6-46D3-92FF-8EC17F92ECB5}" type="datetime1">
              <a:rPr lang="en-US" smtClean="0"/>
              <a:t>9/16/2021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79DD15-9B20-4C0A-B336-8CEF899088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F474A0-612D-4F87-BCA5-18E8ADAB6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93CD2-3739-484B-BF98-89F24E26B62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7561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D31810-288E-4328-9AE1-1F1D106004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D308F5F-3687-426B-ABD4-7246F12C70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F07C4-F520-48EE-803F-CF0FCD20F33D}" type="datetime1">
              <a:rPr lang="en-US" smtClean="0"/>
              <a:t>9/16/2021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CF0250F-923F-4024-9C4D-4D89DB859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6EC5ED-0750-4BD0-AEA5-3AB5CEB29A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93CD2-3739-484B-BF98-89F24E26B62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5112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39BE42-3D21-47F4-B4A7-3761A57F95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767629"/>
            <a:ext cx="10515600" cy="2852737"/>
          </a:xfrm>
        </p:spPr>
        <p:txBody>
          <a:bodyPr anchor="b"/>
          <a:lstStyle>
            <a:lvl1pPr>
              <a:defRPr sz="60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9A2A40-A7B6-4533-A4D7-C833662AAC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64735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DF6D75-BBDA-4068-BD44-569266AAC2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82CAA-2D48-4CEA-B782-E2CDF75D4E23}" type="datetime1">
              <a:rPr lang="en-US" smtClean="0"/>
              <a:t>9/16/2021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329BBD-5B9B-4BB2-B678-B78AEC45C3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AF4D8F-2467-411C-837E-728E8B863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93CD2-3739-484B-BF98-89F24E26B62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3468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697CCC-C2B5-4148-ABE7-72980B7336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474FFC-D7A9-4DF4-8FD2-6C166548FD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E5B156-B4E9-43C9-B2CC-899F607E99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1926A-F9C5-45A5-8799-B8D543E8E594}" type="datetime1">
              <a:rPr lang="en-US" smtClean="0"/>
              <a:t>9/16/2021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34D28D-8240-48DD-A14D-4CFC3E72A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CA31E1-8876-4945-B79E-E0CDF06B6C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93CD2-3739-484B-BF98-89F24E26B62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7888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B97939-CC79-40B7-B217-C16904FE71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D50316-8C36-464F-BCA1-D65E6D0379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9884D7-D305-4220-85EF-B94B03D6E7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259304-E82A-49AD-BB1B-77DE080151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74482-7C0E-4A6E-8D23-3590ED522ED6}" type="datetime1">
              <a:rPr lang="en-US" smtClean="0"/>
              <a:t>9/16/2021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C6FAAF-0F33-40D4-86AB-0710FFD0BE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C50C54-C3D4-4819-A2C1-78FE47C74D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93CD2-3739-484B-BF98-89F24E26B62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5041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9E766C-8332-4785-9A23-B84564CE6B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71321D0-B2AE-4E97-ADB4-8AD16B1811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E05A4-5754-43F7-B11F-5BDB66E1BEBD}" type="datetime1">
              <a:rPr lang="en-US" smtClean="0"/>
              <a:t>9/16/2021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A4BC63-31B3-4D6B-8250-93A651B05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7D1ADD-5240-470E-8DEB-0EF1B4C479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93CD2-3739-484B-BF98-89F24E26B62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6251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8F09CB-B6F0-4F9F-BCA0-4B3A7484C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DF4DD-8229-44D5-B50C-7A49E20AB3F2}" type="datetime1">
              <a:rPr lang="en-US" smtClean="0"/>
              <a:t>9/16/2021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394D478-3D19-4F59-9F46-CCC43B7C9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41C9A9-3A2B-4D76-8E8C-3F0749F82D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93CD2-3739-484B-BF98-89F24E26B62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746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5411BC-94EA-4A42-B982-587BCDC77D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2700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ECFA06-F7DC-4A10-B52A-5A2CF558FE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0012" y="651163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82D19B-2B3D-4FB8-9772-B482AB1DB4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F8A2D4-2D66-4FBA-B34B-08373C2613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303F-85F7-4D44-85C1-FFC8FA56E749}" type="datetime1">
              <a:rPr lang="en-US" smtClean="0"/>
              <a:t>9/16/2021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505992-373F-40F8-9698-F33DC1D49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F46321-5EB2-456F-A8FE-130996244F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93CD2-3739-484B-BF98-89F24E26B62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6874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AA1CC5-941F-4E03-ACFC-E90FBB8809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1"/>
            <a:ext cx="3932237" cy="126076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DC88382-4DE6-4F7D-BD56-B03088CDD5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0012" y="72505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4A9633-5FFF-479B-A661-2DF6ACF7B3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9F92CA-33D6-4EFD-8E42-8B34698A1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92DA0-6BFF-4BFE-983C-6F5B01462E0A}" type="datetime1">
              <a:rPr lang="en-US" smtClean="0"/>
              <a:t>9/16/2021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AAAAD8-2AFF-4CF4-80C8-74B79FEB75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2311BC-13A1-42D6-B046-235B34449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93CD2-3739-484B-BF98-89F24E26B62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088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E51ED3-8BE0-4264-8326-2282EE3A4B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FCC7F1-1BF0-4642-B012-CEA027CB16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45A5D1-6BE9-4308-92E0-5044BBE270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05224-7BF9-4BA1-8832-E0ABC7FCCE17}" type="datetime1">
              <a:rPr lang="en-US" smtClean="0"/>
              <a:t>9/16/2021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C1F4C0-0538-40E0-8EE3-7D2D2F65B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799778-E987-43EC-92D2-A12213A2B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93CD2-3739-484B-BF98-89F24E26B62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1557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B25C937-427C-4D6E-8F83-9EF3F0BD6C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A963E5-204F-42DE-921B-9097D0BCEB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376EE5-8312-4FEE-926C-BECE07799E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868D82-A551-48BB-8761-95D452DD6B80}" type="datetime1">
              <a:rPr lang="en-US" smtClean="0"/>
              <a:t>9/16/2021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AC0EA7-241E-4DB6-9343-B7A153E743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3206F3-5D95-433F-9866-5E558BF239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793CD2-3739-484B-BF98-89F24E26B62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8065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52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hs.wisconsin.gov/civil-rights/index.htm" TargetMode="External"/><Relationship Id="rId2" Type="http://schemas.openxmlformats.org/officeDocument/2006/relationships/hyperlink" Target="https://dcf.wisconsin.gov/civilrights" TargetMode="Externa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4B2CD-463B-47A9-AB16-D33B2E4F13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956397"/>
          </a:xfrm>
        </p:spPr>
        <p:txBody>
          <a:bodyPr>
            <a:normAutofit/>
          </a:bodyPr>
          <a:lstStyle/>
          <a:p>
            <a:r>
              <a:rPr lang="en-US" dirty="0"/>
              <a:t>Civil Rights Requirements for 2022-2025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A90226-C011-4DBD-9196-2BED2427E6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3602038"/>
            <a:ext cx="12192000" cy="1655762"/>
          </a:xfrm>
        </p:spPr>
        <p:txBody>
          <a:bodyPr/>
          <a:lstStyle/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693196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72378E-E757-400A-A95F-0BB6A9119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Civil Rights Data Analysis, cont.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D9FA10-E15C-46B3-B30D-EAA55EB32F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7464"/>
            <a:ext cx="10515600" cy="4549499"/>
          </a:xfrm>
        </p:spPr>
        <p:txBody>
          <a:bodyPr/>
          <a:lstStyle/>
          <a:p>
            <a:r>
              <a:rPr lang="en-US" dirty="0"/>
              <a:t>DCF developing a dashboard for the Census data</a:t>
            </a:r>
          </a:p>
          <a:p>
            <a:pPr lvl="1"/>
            <a:r>
              <a:rPr lang="en-US" dirty="0"/>
              <a:t>Sorts data for families, income and language</a:t>
            </a:r>
          </a:p>
          <a:p>
            <a:pPr lvl="1"/>
            <a:r>
              <a:rPr lang="en-US" dirty="0"/>
              <a:t>Use dashboard to get potentially eligible population</a:t>
            </a:r>
          </a:p>
          <a:p>
            <a:r>
              <a:rPr lang="en-US" dirty="0"/>
              <a:t>Use program data reports or local data sources to identify the persons served</a:t>
            </a:r>
          </a:p>
          <a:p>
            <a:r>
              <a:rPr lang="en-US" dirty="0"/>
              <a:t>Compare persons served with potentially eligible to identify discrepancies</a:t>
            </a:r>
          </a:p>
          <a:p>
            <a:r>
              <a:rPr lang="en-US" dirty="0"/>
              <a:t>Analyze discrepancies to make services more accessible and reduce disproportionality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9A17C8-C681-4337-8E2F-088F28184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93CD2-3739-484B-BF98-89F24E26B62E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42101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746115-F093-4CEA-AC80-F9614F8FAF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Civil Rights Training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1CEB3B-9085-44DE-B53D-65D8253F43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02297"/>
            <a:ext cx="10515600" cy="4574666"/>
          </a:xfrm>
        </p:spPr>
        <p:txBody>
          <a:bodyPr/>
          <a:lstStyle/>
          <a:p>
            <a:r>
              <a:rPr lang="en-US" dirty="0"/>
              <a:t>Staff of agencies receiving federal funds must complete civil rights training</a:t>
            </a:r>
          </a:p>
          <a:p>
            <a:r>
              <a:rPr lang="en-US" dirty="0"/>
              <a:t>New staff take in first year, refresher for all staff every 3 years</a:t>
            </a:r>
          </a:p>
          <a:p>
            <a:pPr lvl="1"/>
            <a:r>
              <a:rPr lang="en-US" dirty="0"/>
              <a:t>Refresher training every year for USDA programs - Food Share and WIC</a:t>
            </a:r>
          </a:p>
          <a:p>
            <a:r>
              <a:rPr lang="en-US" dirty="0"/>
              <a:t>On-line training available for child care, child support and W-2 staff through Partner Training Team</a:t>
            </a:r>
          </a:p>
          <a:p>
            <a:r>
              <a:rPr lang="en-US" dirty="0"/>
              <a:t>Child welfare, youth justice and other programs must provide their own training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DEE46E-E8BF-4DFF-83F6-AF86ECDD76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93CD2-3739-484B-BF98-89F24E26B62E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37198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9A2E64-0924-44E3-8685-AC1697CFBA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Civil Rights Monitoring and Complaints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8A4873-0B12-45D7-A9EB-536B7FCD62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85519"/>
            <a:ext cx="10515600" cy="4591444"/>
          </a:xfrm>
        </p:spPr>
        <p:txBody>
          <a:bodyPr/>
          <a:lstStyle/>
          <a:p>
            <a:r>
              <a:rPr lang="en-US" dirty="0"/>
              <a:t>State agencies may monitor contract agencies</a:t>
            </a:r>
          </a:p>
          <a:p>
            <a:pPr lvl="1"/>
            <a:r>
              <a:rPr lang="en-US" dirty="0"/>
              <a:t>Desk monitoring - review CRC Plan and ask for information from agency</a:t>
            </a:r>
          </a:p>
          <a:p>
            <a:pPr lvl="1"/>
            <a:r>
              <a:rPr lang="en-US" dirty="0"/>
              <a:t>On-site monitoring – review plan, ask for information, and evaluate accessibility of agency services</a:t>
            </a:r>
          </a:p>
          <a:p>
            <a:r>
              <a:rPr lang="en-US" dirty="0"/>
              <a:t>Applicants and recipients of services can file a discrimination complaint if denied service or treated differentially</a:t>
            </a:r>
          </a:p>
          <a:p>
            <a:pPr lvl="1"/>
            <a:r>
              <a:rPr lang="en-US" dirty="0"/>
              <a:t>Can file complaints with local agency, state agency or federal agency</a:t>
            </a:r>
          </a:p>
          <a:p>
            <a:pPr lvl="1"/>
            <a:r>
              <a:rPr lang="en-US" dirty="0"/>
              <a:t>Local agency must provide information about case if contacted by state or federal agencies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A50205-672D-4AB7-A1E9-A6471E9E1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93CD2-3739-484B-BF98-89F24E26B62E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08347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67B287-CBA6-42A0-A1F0-AFAF6A7EED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Requirements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CCD6D7-1715-42F4-8401-62F4D4C73D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60352"/>
            <a:ext cx="10515600" cy="4616611"/>
          </a:xfrm>
        </p:spPr>
        <p:txBody>
          <a:bodyPr/>
          <a:lstStyle/>
          <a:p>
            <a:r>
              <a:rPr lang="en-US" dirty="0"/>
              <a:t>Subcontractors</a:t>
            </a:r>
          </a:p>
          <a:p>
            <a:pPr lvl="1"/>
            <a:r>
              <a:rPr lang="en-US" dirty="0"/>
              <a:t>Local agencies responsible for getting CRC LOAs from subcontractors</a:t>
            </a:r>
          </a:p>
          <a:p>
            <a:pPr lvl="1"/>
            <a:r>
              <a:rPr lang="en-US" dirty="0"/>
              <a:t>Can use DCF/DHS LOA and CRC Plan formats with subcontractors</a:t>
            </a:r>
          </a:p>
          <a:p>
            <a:r>
              <a:rPr lang="en-US" dirty="0"/>
              <a:t>Affirmative Actions Plans</a:t>
            </a:r>
          </a:p>
          <a:p>
            <a:pPr lvl="1"/>
            <a:r>
              <a:rPr lang="en-US" dirty="0"/>
              <a:t>Contractors file annually with state agency providing funding</a:t>
            </a:r>
          </a:p>
          <a:p>
            <a:pPr lvl="1"/>
            <a:r>
              <a:rPr lang="en-US" dirty="0"/>
              <a:t>Affirmative Action Plan format issued by State of WI DOA</a:t>
            </a:r>
          </a:p>
          <a:p>
            <a:r>
              <a:rPr lang="en-US" dirty="0"/>
              <a:t>Supplier Diversity Reports</a:t>
            </a:r>
          </a:p>
          <a:p>
            <a:pPr lvl="1"/>
            <a:r>
              <a:rPr lang="en-US" dirty="0"/>
              <a:t>Submit expenditure information to state agency finance unit</a:t>
            </a:r>
          </a:p>
          <a:p>
            <a:pPr lvl="1"/>
            <a:r>
              <a:rPr lang="en-US" dirty="0"/>
              <a:t>Vendors register with State of WI DOA 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61BCF6-E016-4481-AA42-9E7E7B1079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93CD2-3739-484B-BF98-89F24E26B62E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35453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7AB706-4119-4389-B2BA-B33ED54E2E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0780F1-5AFF-4385-A66D-66FAA25C05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DCF Civil Rights Compliance</a:t>
            </a:r>
          </a:p>
          <a:p>
            <a:pPr lvl="1"/>
            <a:r>
              <a:rPr lang="en-US" dirty="0">
                <a:hlinkClick r:id="rId2"/>
              </a:rPr>
              <a:t>https://dcf.wisconsin.gov/civilrights</a:t>
            </a: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DHS Civil Rights Compliance</a:t>
            </a:r>
          </a:p>
          <a:p>
            <a:pPr lvl="1"/>
            <a:r>
              <a:rPr lang="en-US" dirty="0">
                <a:hlinkClick r:id="rId3"/>
              </a:rPr>
              <a:t>https://www.dhs.wisconsin.gov/civil-rights/index.htm</a:t>
            </a: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329888-44AA-4C26-9FF1-F2E8D499A8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93CD2-3739-484B-BF98-89F24E26B62E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08302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B04130-A016-4FE4-BE9E-0AB2F49C60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230332"/>
          </a:xfrm>
        </p:spPr>
        <p:txBody>
          <a:bodyPr/>
          <a:lstStyle/>
          <a:p>
            <a:pPr algn="ctr"/>
            <a:r>
              <a:rPr lang="en-US" dirty="0"/>
              <a:t>Questions ?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3FA54D8-836A-4645-B402-165E3844C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93CD2-3739-484B-BF98-89F24E26B62E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62443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E63AC5-F3A4-4198-9D7E-A883E8809E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 for Presentation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715C05-C592-493D-91FA-0E1B9D378F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2906"/>
            <a:ext cx="10515600" cy="4734057"/>
          </a:xfrm>
        </p:spPr>
        <p:txBody>
          <a:bodyPr>
            <a:normAutofit/>
          </a:bodyPr>
          <a:lstStyle/>
          <a:p>
            <a:r>
              <a:rPr lang="en-US" sz="2400" dirty="0"/>
              <a:t>Background for Civil Rights Requirements</a:t>
            </a:r>
          </a:p>
          <a:p>
            <a:r>
              <a:rPr lang="en-US" sz="2400" dirty="0"/>
              <a:t>Requirements for Contract Agencies</a:t>
            </a:r>
          </a:p>
          <a:p>
            <a:r>
              <a:rPr lang="en-US" sz="2400" dirty="0"/>
              <a:t>2022-2025 Compliance Period</a:t>
            </a:r>
          </a:p>
          <a:p>
            <a:r>
              <a:rPr lang="en-US" sz="2400" dirty="0"/>
              <a:t>Letter of Assurance</a:t>
            </a:r>
          </a:p>
          <a:p>
            <a:r>
              <a:rPr lang="en-US" sz="2400" dirty="0"/>
              <a:t>Civil Rights Compliance Plan</a:t>
            </a:r>
          </a:p>
          <a:p>
            <a:r>
              <a:rPr lang="en-US" sz="2400" dirty="0"/>
              <a:t>Civil Rights Data Analysis</a:t>
            </a:r>
          </a:p>
          <a:p>
            <a:r>
              <a:rPr lang="en-US" sz="2400" dirty="0"/>
              <a:t>Civil Rights Training</a:t>
            </a:r>
          </a:p>
          <a:p>
            <a:r>
              <a:rPr lang="en-US" sz="2400" dirty="0"/>
              <a:t>Civil Rights Monitoring and Complaints</a:t>
            </a:r>
          </a:p>
          <a:p>
            <a:r>
              <a:rPr lang="en-US" sz="2400" dirty="0"/>
              <a:t>Other Requirements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3680E3-583F-4801-A931-EAAB35941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93CD2-3739-484B-BF98-89F24E26B62E}" type="slidenum">
              <a:rPr lang="en-US" smtClean="0"/>
              <a:t>2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772601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4D107E-6EC5-4EA4-A4C8-34EDF0F432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Background for Civil Rights Requirements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13A2B8-7B58-4D6C-A2A1-E235AEC858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1629"/>
            <a:ext cx="10515600" cy="4675334"/>
          </a:xfrm>
        </p:spPr>
        <p:txBody>
          <a:bodyPr/>
          <a:lstStyle/>
          <a:p>
            <a:r>
              <a:rPr lang="en-US" dirty="0"/>
              <a:t>Agencies receiving federal funds must comply with federal civil rights requirements and ensure compliance by contractors</a:t>
            </a:r>
          </a:p>
          <a:p>
            <a:r>
              <a:rPr lang="en-US" dirty="0"/>
              <a:t>DCF and DHS issue joint instructions to contract agencies</a:t>
            </a:r>
          </a:p>
          <a:p>
            <a:r>
              <a:rPr lang="en-US" dirty="0"/>
              <a:t>DWD no longer participating in the joint instructions</a:t>
            </a:r>
          </a:p>
          <a:p>
            <a:r>
              <a:rPr lang="en-US" dirty="0"/>
              <a:t>Instructions cover multi-year period:</a:t>
            </a:r>
          </a:p>
          <a:p>
            <a:pPr lvl="1"/>
            <a:r>
              <a:rPr lang="en-US" dirty="0"/>
              <a:t>Current period covers 2018 – 2021 (DCF, DHS and DWD)</a:t>
            </a:r>
          </a:p>
          <a:p>
            <a:pPr lvl="1"/>
            <a:r>
              <a:rPr lang="en-US" dirty="0"/>
              <a:t>New period covers 2022 – 2025 (DCF and DHS only)</a:t>
            </a:r>
          </a:p>
          <a:p>
            <a:r>
              <a:rPr lang="en-US" dirty="0"/>
              <a:t>Includes programs funded by US DHHS and USDA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1468A0-C1E0-4E08-B225-D1C4D8042F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93CD2-3739-484B-BF98-89F24E26B62E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79631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DE52CC-1800-43D5-A9BB-CAB30F5EF4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Requirements for Contract Agencies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7D23AB-DB99-48EB-A06F-4034BC4C79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5185"/>
            <a:ext cx="10515600" cy="4641778"/>
          </a:xfrm>
        </p:spPr>
        <p:txBody>
          <a:bodyPr/>
          <a:lstStyle/>
          <a:p>
            <a:r>
              <a:rPr lang="en-US" dirty="0"/>
              <a:t>Submit Letter of Assurance that agency complies with civil rights requirements</a:t>
            </a:r>
          </a:p>
          <a:p>
            <a:r>
              <a:rPr lang="en-US" dirty="0"/>
              <a:t>Designate Equal Opportunity Coordinator and LEP Coordinator for the agency</a:t>
            </a:r>
          </a:p>
          <a:p>
            <a:r>
              <a:rPr lang="en-US" dirty="0"/>
              <a:t>Complete Civil Rights Compliance Plan for agency covering all programs to evaluate compliance with requirements</a:t>
            </a:r>
          </a:p>
          <a:p>
            <a:r>
              <a:rPr lang="en-US" dirty="0"/>
              <a:t>Agency staff complete civil rights training</a:t>
            </a:r>
          </a:p>
          <a:p>
            <a:r>
              <a:rPr lang="en-US" dirty="0"/>
              <a:t>Cooperate with civil rights monitoring and complaint investigations by DCF and DHS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1F07B5-8E93-4517-A06A-5A1CD34B5C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93CD2-3739-484B-BF98-89F24E26B62E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69798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F1CB2-DAF5-4120-98BE-65F6E562E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2022-2025 Compliance Period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AE935D-BDE8-427B-BC29-4C5A055F7A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/>
          <a:lstStyle/>
          <a:p>
            <a:r>
              <a:rPr lang="en-US" dirty="0"/>
              <a:t>Instructions issued by DCF and DHS in November 2021</a:t>
            </a:r>
          </a:p>
          <a:p>
            <a:r>
              <a:rPr lang="en-US" dirty="0"/>
              <a:t>Letters of Assurance (LOAs) due by January 24, 2022</a:t>
            </a:r>
          </a:p>
          <a:p>
            <a:pPr lvl="1"/>
            <a:r>
              <a:rPr lang="en-US" dirty="0"/>
              <a:t>LOAs for new contractors due by 15</a:t>
            </a:r>
            <a:r>
              <a:rPr lang="en-US" baseline="30000" dirty="0"/>
              <a:t>th</a:t>
            </a:r>
            <a:r>
              <a:rPr lang="en-US" dirty="0"/>
              <a:t> business day after contract start</a:t>
            </a:r>
          </a:p>
          <a:p>
            <a:r>
              <a:rPr lang="en-US" dirty="0"/>
              <a:t>Complete Civil Rights Compliance Plans by March 31, 2022</a:t>
            </a:r>
          </a:p>
          <a:p>
            <a:pPr lvl="1"/>
            <a:r>
              <a:rPr lang="en-US" dirty="0"/>
              <a:t>Keep plan on file at agency</a:t>
            </a:r>
          </a:p>
          <a:p>
            <a:pPr lvl="1"/>
            <a:r>
              <a:rPr lang="en-US" dirty="0"/>
              <a:t>Provide plan upon request</a:t>
            </a:r>
          </a:p>
          <a:p>
            <a:r>
              <a:rPr lang="en-US" dirty="0"/>
              <a:t>Submit updated LOAs/attachments as needed during period</a:t>
            </a:r>
          </a:p>
          <a:p>
            <a:pPr lvl="1"/>
            <a:r>
              <a:rPr lang="en-US" dirty="0"/>
              <a:t>Submit updates for program or personnel changes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42B51D-F18C-4884-987A-E0508A1419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93CD2-3739-484B-BF98-89F24E26B62E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46773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09D030-9722-4248-9F71-1B79CBD189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Letter of Assurance (LOA)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E92145-584C-4995-9DD4-8B9B818CF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1963"/>
            <a:ext cx="10515600" cy="4625000"/>
          </a:xfrm>
        </p:spPr>
        <p:txBody>
          <a:bodyPr/>
          <a:lstStyle/>
          <a:p>
            <a:r>
              <a:rPr lang="en-US" dirty="0"/>
              <a:t>LOA contains assurances that agency complies with federal civil rights requirements</a:t>
            </a:r>
          </a:p>
          <a:p>
            <a:r>
              <a:rPr lang="en-US" dirty="0"/>
              <a:t>Identifies agency officials:</a:t>
            </a:r>
          </a:p>
          <a:p>
            <a:pPr lvl="1"/>
            <a:r>
              <a:rPr lang="en-US" dirty="0"/>
              <a:t>Agency official with overall responsibility for civil rights compliance</a:t>
            </a:r>
          </a:p>
          <a:p>
            <a:pPr lvl="1"/>
            <a:r>
              <a:rPr lang="en-US" dirty="0"/>
              <a:t>Equal Opportunity Coordinator (EOC) for discrimination complaints</a:t>
            </a:r>
          </a:p>
          <a:p>
            <a:pPr lvl="1"/>
            <a:r>
              <a:rPr lang="en-US" dirty="0"/>
              <a:t>Limited English Proficiency (LEP) Coordinator for language assistance</a:t>
            </a:r>
          </a:p>
          <a:p>
            <a:r>
              <a:rPr lang="en-US" dirty="0"/>
              <a:t>Indicates federally-funded programs operated by agency</a:t>
            </a:r>
          </a:p>
          <a:p>
            <a:r>
              <a:rPr lang="en-US" dirty="0"/>
              <a:t>Indicates funding relationship to state agencies</a:t>
            </a:r>
          </a:p>
          <a:p>
            <a:r>
              <a:rPr lang="en-US" dirty="0"/>
              <a:t>Can do combined LOA for all DCF and DHS programs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4A75D9-9A5F-4D08-B208-96F9FA8188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93CD2-3739-484B-BF98-89F24E26B62E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0203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775B24-F832-4417-874D-4FFA153C2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Civil Rights Compliance (CRC)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D5036A-5E59-4D7B-8BB7-89513D3CF3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3240"/>
            <a:ext cx="10515600" cy="4683723"/>
          </a:xfrm>
        </p:spPr>
        <p:txBody>
          <a:bodyPr/>
          <a:lstStyle/>
          <a:p>
            <a:r>
              <a:rPr lang="en-US" dirty="0"/>
              <a:t>CRC Plan has two parts:</a:t>
            </a:r>
          </a:p>
          <a:p>
            <a:r>
              <a:rPr lang="en-US" dirty="0"/>
              <a:t>CRC plan template</a:t>
            </a:r>
          </a:p>
          <a:p>
            <a:pPr lvl="1"/>
            <a:r>
              <a:rPr lang="en-US" dirty="0"/>
              <a:t>Template covers multiple CRC topics</a:t>
            </a:r>
          </a:p>
          <a:p>
            <a:pPr lvl="1"/>
            <a:r>
              <a:rPr lang="en-US" dirty="0"/>
              <a:t>Template is checklist with narrative sections</a:t>
            </a:r>
          </a:p>
          <a:p>
            <a:r>
              <a:rPr lang="en-US" dirty="0"/>
              <a:t>Data analyses for customer service and LEP population</a:t>
            </a:r>
          </a:p>
          <a:p>
            <a:pPr lvl="1"/>
            <a:r>
              <a:rPr lang="en-US" dirty="0"/>
              <a:t>Analyses forms include data and narrative sections</a:t>
            </a:r>
          </a:p>
          <a:p>
            <a:pPr lvl="1"/>
            <a:r>
              <a:rPr lang="en-US" dirty="0"/>
              <a:t>Do separate data analyses for each program</a:t>
            </a:r>
          </a:p>
          <a:p>
            <a:r>
              <a:rPr lang="en-US" dirty="0"/>
              <a:t>Can do combined CRC Plan for all DCF and DHS programs</a:t>
            </a:r>
          </a:p>
          <a:p>
            <a:r>
              <a:rPr lang="en-US" dirty="0"/>
              <a:t>Provide CRC plan upon request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A4B58C-9796-456E-B29B-379EF61A0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93CD2-3739-484B-BF98-89F24E26B62E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56790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D2A64D-09A8-4B77-8A79-34490D4089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 Sections of the CRC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1CA50F-91BC-4400-BB5F-4F7D52943B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Nondiscrimination notifications</a:t>
            </a:r>
          </a:p>
          <a:p>
            <a:r>
              <a:rPr lang="en-US" dirty="0"/>
              <a:t>Functions of EOC and LEP Coordinator</a:t>
            </a:r>
          </a:p>
          <a:p>
            <a:r>
              <a:rPr lang="en-US" dirty="0"/>
              <a:t>Meaningful access to services</a:t>
            </a:r>
          </a:p>
          <a:p>
            <a:r>
              <a:rPr lang="en-US" dirty="0"/>
              <a:t>Accessibility of services</a:t>
            </a:r>
          </a:p>
          <a:p>
            <a:r>
              <a:rPr lang="en-US" dirty="0"/>
              <a:t>Discrimination complaints</a:t>
            </a:r>
          </a:p>
          <a:p>
            <a:r>
              <a:rPr lang="en-US" dirty="0"/>
              <a:t>Training for agency staff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310AA8-6C18-4D84-9411-EF8FEDCB4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93CD2-3739-484B-BF98-89F24E26B62E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78209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8AD9BC-8912-4E9F-80DD-D012BAAE6B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Civil Rights Data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3E039D-C437-40CB-8524-07CAE1363F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/>
          <a:lstStyle/>
          <a:p>
            <a:r>
              <a:rPr lang="en-US" dirty="0"/>
              <a:t>Customer Service Population Data Analysis</a:t>
            </a:r>
          </a:p>
          <a:p>
            <a:pPr lvl="1"/>
            <a:r>
              <a:rPr lang="en-US" dirty="0"/>
              <a:t>Compare demographics of potentially eligible population in the service area with the persons actually served </a:t>
            </a:r>
          </a:p>
          <a:p>
            <a:pPr lvl="1"/>
            <a:r>
              <a:rPr lang="en-US" dirty="0"/>
              <a:t>Analyze underserved and disproportionate populations</a:t>
            </a:r>
          </a:p>
          <a:p>
            <a:pPr lvl="1"/>
            <a:r>
              <a:rPr lang="en-US" dirty="0"/>
              <a:t>Data sources are US Census data and program data reports</a:t>
            </a:r>
          </a:p>
          <a:p>
            <a:r>
              <a:rPr lang="en-US" dirty="0"/>
              <a:t>LEP Customer Data Analysis</a:t>
            </a:r>
          </a:p>
          <a:p>
            <a:pPr lvl="1"/>
            <a:r>
              <a:rPr lang="en-US" dirty="0"/>
              <a:t>Identify primary languages for LEP persons in service area</a:t>
            </a:r>
          </a:p>
          <a:p>
            <a:pPr lvl="1"/>
            <a:r>
              <a:rPr lang="en-US" dirty="0"/>
              <a:t>Use results to determine need for translation of documents or notices</a:t>
            </a:r>
          </a:p>
          <a:p>
            <a:pPr lvl="1"/>
            <a:r>
              <a:rPr lang="en-US" dirty="0"/>
              <a:t>Data sources are US Census data and program data reports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4830C0-F78B-4C2D-BC20-23B017FC2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93CD2-3739-484B-BF98-89F24E26B62E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972229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DCF Color Theme">
      <a:dk1>
        <a:sysClr val="windowText" lastClr="000000"/>
      </a:dk1>
      <a:lt1>
        <a:sysClr val="window" lastClr="FFFFFF"/>
      </a:lt1>
      <a:dk2>
        <a:srgbClr val="535E7E"/>
      </a:dk2>
      <a:lt2>
        <a:srgbClr val="E7E6E6"/>
      </a:lt2>
      <a:accent1>
        <a:srgbClr val="2162AE"/>
      </a:accent1>
      <a:accent2>
        <a:srgbClr val="AF394E"/>
      </a:accent2>
      <a:accent3>
        <a:srgbClr val="059C95"/>
      </a:accent3>
      <a:accent4>
        <a:srgbClr val="EE3326"/>
      </a:accent4>
      <a:accent5>
        <a:srgbClr val="FAB01A"/>
      </a:accent5>
      <a:accent6>
        <a:srgbClr val="FFFFFF"/>
      </a:accent6>
      <a:hlink>
        <a:srgbClr val="2162AE"/>
      </a:hlink>
      <a:folHlink>
        <a:srgbClr val="AF394E"/>
      </a:folHlink>
    </a:clrScheme>
    <a:fontScheme name="DCF Font">
      <a:majorFont>
        <a:latin typeface="Roboto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9D3F9179-804B-45A5-BE9D-69D2FCFCCD56}" vid="{0E493AB2-33A6-4290-B14D-DF175206424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179</TotalTime>
  <Words>807</Words>
  <Application>Microsoft Office PowerPoint</Application>
  <PresentationFormat>Widescreen</PresentationFormat>
  <Paragraphs>120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Roboto</vt:lpstr>
      <vt:lpstr>Office Theme</vt:lpstr>
      <vt:lpstr>Civil Rights Requirements for 2022-2025</vt:lpstr>
      <vt:lpstr>Topics for Presentation</vt:lpstr>
      <vt:lpstr>Background for Civil Rights Requirements</vt:lpstr>
      <vt:lpstr>Requirements for Contract Agencies</vt:lpstr>
      <vt:lpstr>2022-2025 Compliance Period</vt:lpstr>
      <vt:lpstr>Letter of Assurance (LOA)</vt:lpstr>
      <vt:lpstr>Civil Rights Compliance (CRC) Plan</vt:lpstr>
      <vt:lpstr>Topic Sections of the CRC Plan</vt:lpstr>
      <vt:lpstr>Civil Rights Data Analysis</vt:lpstr>
      <vt:lpstr>Civil Rights Data Analysis, cont.</vt:lpstr>
      <vt:lpstr>Civil Rights Training</vt:lpstr>
      <vt:lpstr>Civil Rights Monitoring and Complaints</vt:lpstr>
      <vt:lpstr>Other Requirements</vt:lpstr>
      <vt:lpstr>Resources</vt:lpstr>
      <vt:lpstr>Questions 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Civil Rights Requirements for 2022-2025</dc:title>
  <dc:creator>Tuohy, John O - DCF</dc:creator>
  <cp:lastModifiedBy>Tuohy, John O - DCF</cp:lastModifiedBy>
  <cp:revision>28</cp:revision>
  <cp:lastPrinted>2020-01-13T17:23:49Z</cp:lastPrinted>
  <dcterms:created xsi:type="dcterms:W3CDTF">2021-08-10T19:51:44Z</dcterms:created>
  <dcterms:modified xsi:type="dcterms:W3CDTF">2021-09-16T20:12:47Z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34291BD2-635F-4703-904B-5E93D8E24022</vt:lpwstr>
  </property>
  <property fmtid="{D5CDD505-2E9C-101B-9397-08002B2CF9AE}" pid="3" name="ArticulatePath">
    <vt:lpwstr>DCF Power Point Template</vt:lpwstr>
  </property>
</Properties>
</file>