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sldIdLst>
    <p:sldId id="264" r:id="rId6"/>
    <p:sldId id="308" r:id="rId7"/>
    <p:sldId id="309" r:id="rId8"/>
    <p:sldId id="310" r:id="rId9"/>
    <p:sldId id="311" r:id="rId10"/>
    <p:sldId id="315" r:id="rId11"/>
    <p:sldId id="312" r:id="rId12"/>
    <p:sldId id="316" r:id="rId13"/>
    <p:sldId id="317" r:id="rId14"/>
    <p:sldId id="318" r:id="rId15"/>
    <p:sldId id="320" r:id="rId16"/>
    <p:sldId id="314" r:id="rId17"/>
    <p:sldId id="321" r:id="rId18"/>
    <p:sldId id="325" r:id="rId19"/>
    <p:sldId id="328" r:id="rId20"/>
    <p:sldId id="319" r:id="rId21"/>
    <p:sldId id="334" r:id="rId22"/>
    <p:sldId id="327" r:id="rId23"/>
    <p:sldId id="322" r:id="rId24"/>
    <p:sldId id="326" r:id="rId25"/>
    <p:sldId id="323" r:id="rId26"/>
    <p:sldId id="324" r:id="rId27"/>
    <p:sldId id="329" r:id="rId28"/>
    <p:sldId id="360" r:id="rId29"/>
    <p:sldId id="332" r:id="rId30"/>
    <p:sldId id="331" r:id="rId31"/>
    <p:sldId id="335" r:id="rId32"/>
    <p:sldId id="341" r:id="rId33"/>
    <p:sldId id="338" r:id="rId34"/>
    <p:sldId id="343" r:id="rId35"/>
    <p:sldId id="347" r:id="rId36"/>
    <p:sldId id="346" r:id="rId37"/>
    <p:sldId id="336" r:id="rId38"/>
    <p:sldId id="337" r:id="rId39"/>
    <p:sldId id="342" r:id="rId40"/>
    <p:sldId id="339" r:id="rId41"/>
    <p:sldId id="344" r:id="rId42"/>
    <p:sldId id="340" r:id="rId43"/>
    <p:sldId id="348" r:id="rId44"/>
    <p:sldId id="333" r:id="rId45"/>
    <p:sldId id="349" r:id="rId46"/>
    <p:sldId id="350" r:id="rId47"/>
    <p:sldId id="351" r:id="rId48"/>
    <p:sldId id="359" r:id="rId49"/>
    <p:sldId id="352" r:id="rId50"/>
    <p:sldId id="354" r:id="rId51"/>
    <p:sldId id="355" r:id="rId52"/>
    <p:sldId id="356" r:id="rId53"/>
    <p:sldId id="345" r:id="rId54"/>
    <p:sldId id="27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19" autoAdjust="0"/>
  </p:normalViewPr>
  <p:slideViewPr>
    <p:cSldViewPr snapToGrid="0">
      <p:cViewPr varScale="1">
        <p:scale>
          <a:sx n="119" d="100"/>
          <a:sy n="119"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9/9/2022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D64-6B5B-47F2-AF40-CD6A2A230D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8689F8B-B55E-4F1D-A0EC-026DC1929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4E8AC-D4D7-4E36-805A-2AF15FB1CC74}"/>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5" name="Footer Placeholder 4">
            <a:extLst>
              <a:ext uri="{FF2B5EF4-FFF2-40B4-BE49-F238E27FC236}">
                <a16:creationId xmlns:a16="http://schemas.microsoft.com/office/drawing/2014/main" id="{BD6D777E-A29A-4DB8-ACFB-991259CBC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56DB65-AD51-4E5B-A862-70E515D310D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91569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BE42-3D21-47F4-B4A7-3761A57F952E}"/>
              </a:ext>
            </a:extLst>
          </p:cNvPr>
          <p:cNvSpPr>
            <a:spLocks noGrp="1"/>
          </p:cNvSpPr>
          <p:nvPr>
            <p:ph type="title"/>
          </p:nvPr>
        </p:nvSpPr>
        <p:spPr>
          <a:xfrm>
            <a:off x="831850" y="767629"/>
            <a:ext cx="10515600" cy="2852737"/>
          </a:xfrm>
        </p:spPr>
        <p:txBody>
          <a:bodyPr anchor="b"/>
          <a:lstStyle>
            <a:lvl1pPr>
              <a:defRPr sz="6000">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69A2A40-A7B6-4533-A4D7-C833662AACE6}"/>
              </a:ext>
            </a:extLst>
          </p:cNvPr>
          <p:cNvSpPr>
            <a:spLocks noGrp="1"/>
          </p:cNvSpPr>
          <p:nvPr>
            <p:ph type="body" idx="1"/>
          </p:nvPr>
        </p:nvSpPr>
        <p:spPr>
          <a:xfrm>
            <a:off x="831850" y="3647354"/>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DF6D75-BBDA-4068-BD44-569266AAC21D}"/>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5" name="Footer Placeholder 4">
            <a:extLst>
              <a:ext uri="{FF2B5EF4-FFF2-40B4-BE49-F238E27FC236}">
                <a16:creationId xmlns:a16="http://schemas.microsoft.com/office/drawing/2014/main" id="{70329BBD-5B9B-4BB2-B678-B78AEC45C3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AF4D8F-2467-411C-837E-728E8B86309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533956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7CCC-C2B5-4148-ABE7-72980B73363F}"/>
              </a:ext>
            </a:extLst>
          </p:cNvPr>
          <p:cNvSpPr>
            <a:spLocks noGrp="1"/>
          </p:cNvSpPr>
          <p:nvPr>
            <p:ph type="title"/>
          </p:nvPr>
        </p:nvSpPr>
        <p:spPr/>
        <p:txBody>
          <a:bodyPr/>
          <a:lstStyle>
            <a:lvl1pPr>
              <a:defRPr b="1">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C474FFC-D7A9-4DF4-8FD2-6C166548FD24}"/>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CE5B156-B4E9-43C9-B2CC-899F607E99A5}"/>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5" name="Footer Placeholder 4">
            <a:extLst>
              <a:ext uri="{FF2B5EF4-FFF2-40B4-BE49-F238E27FC236}">
                <a16:creationId xmlns:a16="http://schemas.microsoft.com/office/drawing/2014/main" id="{FA34D28D-8240-48DD-A14D-4CFC3E72A9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CA31E1-8876-4945-B79E-E0CDF06B6CB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4118005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7939-CC79-40B7-B217-C16904FE7196}"/>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5D50316-8C36-464F-BCA1-D65E6D03798C}"/>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884D7-D305-4220-85EF-B94B03D6E762}"/>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259304-E82A-49AD-BB1B-77DE0801512A}"/>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6" name="Footer Placeholder 5">
            <a:extLst>
              <a:ext uri="{FF2B5EF4-FFF2-40B4-BE49-F238E27FC236}">
                <a16:creationId xmlns:a16="http://schemas.microsoft.com/office/drawing/2014/main" id="{0AC6FAAF-0F33-40D4-86AB-0710FFD0BE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C50C54-C3D4-4819-A2C1-78FE47C74D87}"/>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451913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66C-8332-4785-9A23-B84564CE6B90}"/>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71321D0-B2AE-4E97-ADB4-8AD16B18118E}"/>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4" name="Footer Placeholder 3">
            <a:extLst>
              <a:ext uri="{FF2B5EF4-FFF2-40B4-BE49-F238E27FC236}">
                <a16:creationId xmlns:a16="http://schemas.microsoft.com/office/drawing/2014/main" id="{D1A4BC63-31B3-4D6B-8250-93A651B05C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7D1ADD-5240-470E-8DEB-0EF1B4C47999}"/>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392477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09CB-B6F0-4F9F-BCA0-4B3A7484C7B2}"/>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3" name="Footer Placeholder 2">
            <a:extLst>
              <a:ext uri="{FF2B5EF4-FFF2-40B4-BE49-F238E27FC236}">
                <a16:creationId xmlns:a16="http://schemas.microsoft.com/office/drawing/2014/main" id="{8394D478-3D19-4F59-9F46-CCC43B7C9E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41C9A9-3A2B-4D76-8E8C-3F0749F82DE0}"/>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42436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11BC-94EA-4A42-B982-587BCDC77D9E}"/>
              </a:ext>
            </a:extLst>
          </p:cNvPr>
          <p:cNvSpPr>
            <a:spLocks noGrp="1"/>
          </p:cNvSpPr>
          <p:nvPr>
            <p:ph type="title"/>
          </p:nvPr>
        </p:nvSpPr>
        <p:spPr>
          <a:xfrm>
            <a:off x="839788" y="457200"/>
            <a:ext cx="3932237" cy="12700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5ECFA06-F7DC-4A10-B52A-5A2CF558FE72}"/>
              </a:ext>
            </a:extLst>
          </p:cNvPr>
          <p:cNvSpPr>
            <a:spLocks noGrp="1"/>
          </p:cNvSpPr>
          <p:nvPr>
            <p:ph idx="1"/>
          </p:nvPr>
        </p:nvSpPr>
        <p:spPr>
          <a:xfrm>
            <a:off x="5180012" y="6511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382D19B-2B3D-4FB8-9772-B482AB1DB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8A2D4-2D66-4FBA-B34B-08373C261313}"/>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6" name="Footer Placeholder 5">
            <a:extLst>
              <a:ext uri="{FF2B5EF4-FFF2-40B4-BE49-F238E27FC236}">
                <a16:creationId xmlns:a16="http://schemas.microsoft.com/office/drawing/2014/main" id="{12505992-373F-40F8-9698-F33DC1D491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F46321-5EB2-456F-A8FE-130996244FB5}"/>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731769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1CC5-941F-4E03-ACFC-E90FBB88096D}"/>
              </a:ext>
            </a:extLst>
          </p:cNvPr>
          <p:cNvSpPr>
            <a:spLocks noGrp="1"/>
          </p:cNvSpPr>
          <p:nvPr>
            <p:ph type="title"/>
          </p:nvPr>
        </p:nvSpPr>
        <p:spPr>
          <a:xfrm>
            <a:off x="839788" y="457201"/>
            <a:ext cx="3932237" cy="1260764"/>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DC88382-4DE6-4F7D-BD56-B03088CDD5E1}"/>
              </a:ext>
            </a:extLst>
          </p:cNvPr>
          <p:cNvSpPr>
            <a:spLocks noGrp="1"/>
          </p:cNvSpPr>
          <p:nvPr>
            <p:ph type="pic" idx="1"/>
          </p:nvPr>
        </p:nvSpPr>
        <p:spPr>
          <a:xfrm>
            <a:off x="5180012" y="7250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B44A9633-5FFF-479B-A661-2DF6ACF7B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F92CA-33D6-4EFD-8E42-8B34698A1591}"/>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6" name="Footer Placeholder 5">
            <a:extLst>
              <a:ext uri="{FF2B5EF4-FFF2-40B4-BE49-F238E27FC236}">
                <a16:creationId xmlns:a16="http://schemas.microsoft.com/office/drawing/2014/main" id="{3EAAAAD8-2AFF-4CF4-80C8-74B79FEB7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2311BC-13A1-42D6-B046-235B34449DFD}"/>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202710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1ED3-8BE0-4264-8326-2282EE3A4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CC7F1-1BF0-4642-B012-CEA027CB1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A5D1-6BE9-4308-92E0-5044BBE27063}"/>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5" name="Footer Placeholder 4">
            <a:extLst>
              <a:ext uri="{FF2B5EF4-FFF2-40B4-BE49-F238E27FC236}">
                <a16:creationId xmlns:a16="http://schemas.microsoft.com/office/drawing/2014/main" id="{03C1F4C0-0538-40E0-8EE3-7D2D2F65BE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99778-E987-43EC-92D2-A12213A2BAA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491160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DA7C7-6C69-4DA4-9088-6BA74AFB3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A9A82-B459-4EDF-A9B8-58FAE8C7B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0DA14-1BFF-4FA6-BFE7-B2AED1423125}"/>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5" name="Footer Placeholder 4">
            <a:extLst>
              <a:ext uri="{FF2B5EF4-FFF2-40B4-BE49-F238E27FC236}">
                <a16:creationId xmlns:a16="http://schemas.microsoft.com/office/drawing/2014/main" id="{CB79DD15-9B20-4C0A-B336-8CEF89908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F474A0-612D-4F87-BCA5-18E8ADAB66D1}"/>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49729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9/9/2022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1810-288E-4328-9AE1-1F1D10600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08F5F-3687-426B-ABD4-7246F12C70FC}"/>
              </a:ext>
            </a:extLst>
          </p:cNvPr>
          <p:cNvSpPr>
            <a:spLocks noGrp="1"/>
          </p:cNvSpPr>
          <p:nvPr>
            <p:ph type="dt" sz="half" idx="10"/>
          </p:nvPr>
        </p:nvSpPr>
        <p:spPr/>
        <p:txBody>
          <a:bodyPr/>
          <a:lstStyle/>
          <a:p>
            <a:fld id="{59B121F8-0A5D-4616-BBDD-87175FA91FD3}" type="datetimeFigureOut">
              <a:rPr lang="en-US" smtClean="0"/>
              <a:t>9/9/2022</a:t>
            </a:fld>
            <a:endParaRPr lang="en-US" dirty="0"/>
          </a:p>
        </p:txBody>
      </p:sp>
      <p:sp>
        <p:nvSpPr>
          <p:cNvPr id="4" name="Footer Placeholder 3">
            <a:extLst>
              <a:ext uri="{FF2B5EF4-FFF2-40B4-BE49-F238E27FC236}">
                <a16:creationId xmlns:a16="http://schemas.microsoft.com/office/drawing/2014/main" id="{ACF0250F-923F-4024-9C4D-4D89DB859D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6EC5ED-0750-4BD0-AEA5-3AB5CEB29A7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13786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9/9/2022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9/9/2022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9/9/2022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9/9/2022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9/9/2022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9/9/2022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9/9/2022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9/9/2022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5C937-427C-4D6E-8F83-9EF3F0BD6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A963E5-204F-42DE-921B-9097D0BCE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376EE5-8312-4FEE-926C-BECE07799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121F8-0A5D-4616-BBDD-87175FA91FD3}" type="datetimeFigureOut">
              <a:rPr lang="en-US" smtClean="0"/>
              <a:t>9/9/2022</a:t>
            </a:fld>
            <a:endParaRPr lang="en-US" dirty="0"/>
          </a:p>
        </p:txBody>
      </p:sp>
      <p:sp>
        <p:nvSpPr>
          <p:cNvPr id="5" name="Footer Placeholder 4">
            <a:extLst>
              <a:ext uri="{FF2B5EF4-FFF2-40B4-BE49-F238E27FC236}">
                <a16:creationId xmlns:a16="http://schemas.microsoft.com/office/drawing/2014/main" id="{A1AC0EA7-241E-4DB6-9343-B7A153E74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3206F3-5D95-433F-9866-5E558BF23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3CD2-3739-484B-BF98-89F24E26B62E}" type="slidenum">
              <a:rPr lang="en-US" smtClean="0"/>
              <a:t>‹#›</a:t>
            </a:fld>
            <a:endParaRPr lang="en-US" dirty="0"/>
          </a:p>
        </p:txBody>
      </p:sp>
    </p:spTree>
    <p:extLst>
      <p:ext uri="{BB962C8B-B14F-4D97-AF65-F5344CB8AC3E}">
        <p14:creationId xmlns:p14="http://schemas.microsoft.com/office/powerpoint/2010/main" val="383881372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wdbiportal.wisconsin.gov/BOE/BI"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hyperlink" Target="https://teams.microsoft.com/l/team/19%3ahlKIElKOdzH2XPjB2wGeXq0b1iAiIhPCqRfeBcpIc6E1%40thread.tacv2/conversations?groupId=59520ed6-1cbb-4d24-8cdc-b509826cb6c6&amp;tenantId=f4e2d11c-fae4-453b-b6c0-2964663779aa"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B2CD-463B-47A9-AB16-D33B2E4F13EF}"/>
              </a:ext>
            </a:extLst>
          </p:cNvPr>
          <p:cNvSpPr>
            <a:spLocks noGrp="1"/>
          </p:cNvSpPr>
          <p:nvPr>
            <p:ph type="ctrTitle"/>
          </p:nvPr>
        </p:nvSpPr>
        <p:spPr/>
        <p:txBody>
          <a:bodyPr>
            <a:normAutofit/>
          </a:bodyPr>
          <a:lstStyle/>
          <a:p>
            <a:r>
              <a:rPr lang="en-US" sz="5400" dirty="0">
                <a:latin typeface="Roboto" panose="02000000000000000000" pitchFamily="2" charset="0"/>
                <a:ea typeface="Roboto" panose="02000000000000000000" pitchFamily="2" charset="0"/>
              </a:rPr>
              <a:t>BusinessObjects </a:t>
            </a:r>
            <a:br>
              <a:rPr lang="en-US" sz="3200" dirty="0">
                <a:latin typeface="Roboto" panose="02000000000000000000" pitchFamily="2" charset="0"/>
                <a:ea typeface="Roboto" panose="02000000000000000000" pitchFamily="2" charset="0"/>
              </a:rPr>
            </a:br>
            <a:r>
              <a:rPr lang="en-US" sz="4800" dirty="0">
                <a:latin typeface="Roboto" panose="02000000000000000000" pitchFamily="2" charset="0"/>
                <a:ea typeface="Roboto" panose="02000000000000000000" pitchFamily="2" charset="0"/>
              </a:rPr>
              <a:t>WEBI</a:t>
            </a:r>
            <a:br>
              <a:rPr lang="en-US" sz="4800" dirty="0">
                <a:latin typeface="Roboto" panose="02000000000000000000" pitchFamily="2" charset="0"/>
                <a:ea typeface="Roboto" panose="02000000000000000000" pitchFamily="2" charset="0"/>
              </a:rPr>
            </a:br>
            <a:endParaRPr lang="en-US" sz="5400" dirty="0"/>
          </a:p>
        </p:txBody>
      </p:sp>
      <p:sp>
        <p:nvSpPr>
          <p:cNvPr id="3" name="Subtitle 2">
            <a:extLst>
              <a:ext uri="{FF2B5EF4-FFF2-40B4-BE49-F238E27FC236}">
                <a16:creationId xmlns:a16="http://schemas.microsoft.com/office/drawing/2014/main" id="{E6A90226-C011-4DBD-9196-2BED2427E69B}"/>
              </a:ext>
            </a:extLst>
          </p:cNvPr>
          <p:cNvSpPr>
            <a:spLocks noGrp="1"/>
          </p:cNvSpPr>
          <p:nvPr>
            <p:ph type="subTitle" idx="1"/>
          </p:nvPr>
        </p:nvSpPr>
        <p:spPr/>
        <p:txBody>
          <a:bodyPr/>
          <a:lstStyle/>
          <a:p>
            <a:r>
              <a:rPr lang="en-US" sz="3600" dirty="0">
                <a:latin typeface="Roboto" panose="02000000000000000000" pitchFamily="2" charset="0"/>
                <a:ea typeface="Roboto" panose="02000000000000000000" pitchFamily="2" charset="0"/>
              </a:rPr>
              <a:t>User Interface &amp; functionality changes </a:t>
            </a:r>
            <a:br>
              <a:rPr lang="en-US" sz="3600" dirty="0">
                <a:latin typeface="Roboto" panose="02000000000000000000" pitchFamily="2" charset="0"/>
                <a:ea typeface="Roboto" panose="02000000000000000000" pitchFamily="2" charset="0"/>
              </a:rPr>
            </a:br>
            <a:r>
              <a:rPr lang="en-US" sz="3600" dirty="0">
                <a:latin typeface="Roboto" panose="02000000000000000000" pitchFamily="2" charset="0"/>
                <a:ea typeface="Roboto" panose="02000000000000000000" pitchFamily="2" charset="0"/>
              </a:rPr>
              <a:t>with version 4.3</a:t>
            </a:r>
          </a:p>
          <a:p>
            <a:endParaRPr lang="en-US" dirty="0"/>
          </a:p>
        </p:txBody>
      </p:sp>
    </p:spTree>
    <p:custDataLst>
      <p:tags r:id="rId1"/>
    </p:custDataLst>
    <p:extLst>
      <p:ext uri="{BB962C8B-B14F-4D97-AF65-F5344CB8AC3E}">
        <p14:creationId xmlns:p14="http://schemas.microsoft.com/office/powerpoint/2010/main" val="286931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66B7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D1F4CC-87B1-4F6A-BBED-DA568A2C7C77}"/>
              </a:ext>
            </a:extLst>
          </p:cNvPr>
          <p:cNvSpPr>
            <a:spLocks noGrp="1"/>
          </p:cNvSpPr>
          <p:nvPr>
            <p:ph type="title"/>
          </p:nvPr>
        </p:nvSpPr>
        <p:spPr>
          <a:xfrm>
            <a:off x="435868" y="640080"/>
            <a:ext cx="4199226" cy="3522344"/>
          </a:xfrm>
        </p:spPr>
        <p:txBody>
          <a:bodyPr vert="horz" lIns="91440" tIns="45720" rIns="91440" bIns="45720" rtlCol="0" anchor="b">
            <a:normAutofit/>
          </a:bodyPr>
          <a:lstStyle/>
          <a:p>
            <a:pPr algn="ctr"/>
            <a:r>
              <a:rPr lang="en-US" sz="3700" dirty="0">
                <a:solidFill>
                  <a:srgbClr val="FFFFFF"/>
                </a:solidFill>
              </a:rPr>
              <a:t>Functional Differences</a:t>
            </a:r>
            <a:br>
              <a:rPr lang="en-US" sz="3700" dirty="0">
                <a:solidFill>
                  <a:srgbClr val="FFFFFF"/>
                </a:solidFill>
              </a:rPr>
            </a:br>
            <a:r>
              <a:rPr lang="en-US" sz="3700" dirty="0">
                <a:solidFill>
                  <a:srgbClr val="FFFFFF"/>
                </a:solidFill>
              </a:rPr>
              <a:t>  --High Level --</a:t>
            </a:r>
            <a:br>
              <a:rPr lang="en-US" sz="3700" dirty="0">
                <a:solidFill>
                  <a:srgbClr val="FFFFFF"/>
                </a:solidFill>
              </a:rPr>
            </a:br>
            <a:br>
              <a:rPr lang="en-US" sz="3700" dirty="0">
                <a:solidFill>
                  <a:srgbClr val="FFFFFF"/>
                </a:solidFill>
              </a:rPr>
            </a:br>
            <a:r>
              <a:rPr lang="en-US" sz="2800" dirty="0">
                <a:solidFill>
                  <a:srgbClr val="FFFFFF"/>
                </a:solidFill>
              </a:rPr>
              <a:t>Old WEBI vs New WEBI</a:t>
            </a:r>
          </a:p>
        </p:txBody>
      </p:sp>
      <p:cxnSp>
        <p:nvCxnSpPr>
          <p:cNvPr id="20" name="Straight Connector 1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5A249FC-155B-4CB7-A62B-3E1F46EF7F1A}"/>
              </a:ext>
            </a:extLst>
          </p:cNvPr>
          <p:cNvPicPr>
            <a:picLocks noChangeAspect="1"/>
          </p:cNvPicPr>
          <p:nvPr/>
        </p:nvPicPr>
        <p:blipFill>
          <a:blip r:embed="rId2"/>
          <a:stretch>
            <a:fillRect/>
          </a:stretch>
        </p:blipFill>
        <p:spPr>
          <a:xfrm>
            <a:off x="4635094" y="169441"/>
            <a:ext cx="3722518" cy="4305300"/>
          </a:xfrm>
          <a:prstGeom prst="rect">
            <a:avLst/>
          </a:prstGeom>
          <a:ln>
            <a:solidFill>
              <a:schemeClr val="tx1">
                <a:lumMod val="50000"/>
                <a:lumOff val="50000"/>
              </a:schemeClr>
            </a:solidFill>
          </a:ln>
        </p:spPr>
      </p:pic>
      <p:pic>
        <p:nvPicPr>
          <p:cNvPr id="9" name="Picture 8">
            <a:extLst>
              <a:ext uri="{FF2B5EF4-FFF2-40B4-BE49-F238E27FC236}">
                <a16:creationId xmlns:a16="http://schemas.microsoft.com/office/drawing/2014/main" id="{A8A32521-5BEF-437F-B4D5-B1EE2BA6E44F}"/>
              </a:ext>
            </a:extLst>
          </p:cNvPr>
          <p:cNvPicPr>
            <a:picLocks noChangeAspect="1"/>
          </p:cNvPicPr>
          <p:nvPr/>
        </p:nvPicPr>
        <p:blipFill>
          <a:blip r:embed="rId3"/>
          <a:stretch>
            <a:fillRect/>
          </a:stretch>
        </p:blipFill>
        <p:spPr>
          <a:xfrm>
            <a:off x="8005638" y="1900238"/>
            <a:ext cx="4183187" cy="4810125"/>
          </a:xfrm>
          <a:prstGeom prst="rect">
            <a:avLst/>
          </a:prstGeom>
          <a:ln>
            <a:solidFill>
              <a:schemeClr val="tx1">
                <a:lumMod val="50000"/>
                <a:lumOff val="50000"/>
              </a:schemeClr>
            </a:solidFill>
          </a:ln>
        </p:spPr>
      </p:pic>
    </p:spTree>
    <p:extLst>
      <p:ext uri="{BB962C8B-B14F-4D97-AF65-F5344CB8AC3E}">
        <p14:creationId xmlns:p14="http://schemas.microsoft.com/office/powerpoint/2010/main" val="1325502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p:txBody>
          <a:bodyPr/>
          <a:lstStyle/>
          <a:p>
            <a:r>
              <a:rPr lang="en-US" dirty="0"/>
              <a:t>Preferences and account controls</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4551045" cy="3760891"/>
          </a:xfrm>
        </p:spPr>
        <p:txBody>
          <a:bodyPr/>
          <a:lstStyle/>
          <a:p>
            <a:r>
              <a:rPr lang="en-US" dirty="0"/>
              <a:t>Old WEBI had Applications, Preferences, help and Log off in the top right tile area.</a:t>
            </a:r>
          </a:p>
        </p:txBody>
      </p:sp>
      <p:sp>
        <p:nvSpPr>
          <p:cNvPr id="8" name="Content Placeholder 2">
            <a:extLst>
              <a:ext uri="{FF2B5EF4-FFF2-40B4-BE49-F238E27FC236}">
                <a16:creationId xmlns:a16="http://schemas.microsoft.com/office/drawing/2014/main" id="{73E42106-3260-4FDD-B6CC-B5652270947A}"/>
              </a:ext>
            </a:extLst>
          </p:cNvPr>
          <p:cNvSpPr txBox="1">
            <a:spLocks/>
          </p:cNvSpPr>
          <p:nvPr/>
        </p:nvSpPr>
        <p:spPr>
          <a:xfrm>
            <a:off x="6529745" y="2108200"/>
            <a:ext cx="4551045"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a:t>New WEBI has Preferences (now “Settings”), Help and Log out in the user menu drop-down at the top right.  “Applications” are their own tile area on the home screen.</a:t>
            </a:r>
          </a:p>
        </p:txBody>
      </p:sp>
      <p:pic>
        <p:nvPicPr>
          <p:cNvPr id="5" name="Picture 4">
            <a:extLst>
              <a:ext uri="{FF2B5EF4-FFF2-40B4-BE49-F238E27FC236}">
                <a16:creationId xmlns:a16="http://schemas.microsoft.com/office/drawing/2014/main" id="{89FA1780-98C2-495D-9D79-544D364FD5D5}"/>
              </a:ext>
            </a:extLst>
          </p:cNvPr>
          <p:cNvPicPr>
            <a:picLocks noChangeAspect="1"/>
          </p:cNvPicPr>
          <p:nvPr/>
        </p:nvPicPr>
        <p:blipFill>
          <a:blip r:embed="rId2"/>
          <a:stretch>
            <a:fillRect/>
          </a:stretch>
        </p:blipFill>
        <p:spPr>
          <a:xfrm>
            <a:off x="261937" y="3724275"/>
            <a:ext cx="5724525" cy="1790700"/>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CE6A39FA-E54A-4046-BA66-605AAE549A38}"/>
              </a:ext>
            </a:extLst>
          </p:cNvPr>
          <p:cNvPicPr>
            <a:picLocks noChangeAspect="1"/>
          </p:cNvPicPr>
          <p:nvPr/>
        </p:nvPicPr>
        <p:blipFill>
          <a:blip r:embed="rId3"/>
          <a:stretch>
            <a:fillRect/>
          </a:stretch>
        </p:blipFill>
        <p:spPr>
          <a:xfrm>
            <a:off x="6276974" y="3352800"/>
            <a:ext cx="5776825" cy="3429000"/>
          </a:xfrm>
          <a:prstGeom prst="rect">
            <a:avLst/>
          </a:prstGeom>
        </p:spPr>
      </p:pic>
    </p:spTree>
    <p:extLst>
      <p:ext uri="{BB962C8B-B14F-4D97-AF65-F5344CB8AC3E}">
        <p14:creationId xmlns:p14="http://schemas.microsoft.com/office/powerpoint/2010/main" val="961839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p:txBody>
          <a:bodyPr/>
          <a:lstStyle/>
          <a:p>
            <a:r>
              <a:rPr lang="en-US" dirty="0"/>
              <a:t>Left side navigation</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4551045" cy="3760891"/>
          </a:xfrm>
        </p:spPr>
        <p:txBody>
          <a:bodyPr/>
          <a:lstStyle/>
          <a:p>
            <a:r>
              <a:rPr lang="en-US" dirty="0"/>
              <a:t>Old WEBI had an accordion style menu, and only one could be visible at a time. </a:t>
            </a:r>
          </a:p>
        </p:txBody>
      </p:sp>
      <p:pic>
        <p:nvPicPr>
          <p:cNvPr id="5" name="Picture 4">
            <a:extLst>
              <a:ext uri="{FF2B5EF4-FFF2-40B4-BE49-F238E27FC236}">
                <a16:creationId xmlns:a16="http://schemas.microsoft.com/office/drawing/2014/main" id="{6D2D3DDF-4E2F-4181-B535-6245EE3769A5}"/>
              </a:ext>
            </a:extLst>
          </p:cNvPr>
          <p:cNvPicPr>
            <a:picLocks noChangeAspect="1"/>
          </p:cNvPicPr>
          <p:nvPr/>
        </p:nvPicPr>
        <p:blipFill>
          <a:blip r:embed="rId2"/>
          <a:stretch>
            <a:fillRect/>
          </a:stretch>
        </p:blipFill>
        <p:spPr>
          <a:xfrm>
            <a:off x="738187" y="3276600"/>
            <a:ext cx="2962275" cy="1962150"/>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C8EEBA27-BD6A-4BCE-9474-8DF457696A98}"/>
              </a:ext>
            </a:extLst>
          </p:cNvPr>
          <p:cNvPicPr>
            <a:picLocks noChangeAspect="1"/>
          </p:cNvPicPr>
          <p:nvPr/>
        </p:nvPicPr>
        <p:blipFill>
          <a:blip r:embed="rId3"/>
          <a:stretch>
            <a:fillRect/>
          </a:stretch>
        </p:blipFill>
        <p:spPr>
          <a:xfrm>
            <a:off x="8287466" y="3276598"/>
            <a:ext cx="2868214" cy="2963333"/>
          </a:xfrm>
          <a:prstGeom prst="rect">
            <a:avLst/>
          </a:prstGeom>
          <a:ln>
            <a:solidFill>
              <a:schemeClr val="tx1">
                <a:lumMod val="50000"/>
                <a:lumOff val="50000"/>
              </a:schemeClr>
            </a:solidFill>
          </a:ln>
        </p:spPr>
      </p:pic>
      <p:sp>
        <p:nvSpPr>
          <p:cNvPr id="8" name="Content Placeholder 2">
            <a:extLst>
              <a:ext uri="{FF2B5EF4-FFF2-40B4-BE49-F238E27FC236}">
                <a16:creationId xmlns:a16="http://schemas.microsoft.com/office/drawing/2014/main" id="{73E42106-3260-4FDD-B6CC-B5652270947A}"/>
              </a:ext>
            </a:extLst>
          </p:cNvPr>
          <p:cNvSpPr txBox="1">
            <a:spLocks/>
          </p:cNvSpPr>
          <p:nvPr/>
        </p:nvSpPr>
        <p:spPr>
          <a:xfrm>
            <a:off x="6529745" y="2108200"/>
            <a:ext cx="4551045"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New WEBI has expand functionality, and multiple ‘folders’ can be viewed at the same time.</a:t>
            </a:r>
          </a:p>
        </p:txBody>
      </p:sp>
    </p:spTree>
    <p:extLst>
      <p:ext uri="{BB962C8B-B14F-4D97-AF65-F5344CB8AC3E}">
        <p14:creationId xmlns:p14="http://schemas.microsoft.com/office/powerpoint/2010/main" val="149434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p:txBody>
          <a:bodyPr/>
          <a:lstStyle/>
          <a:p>
            <a:r>
              <a:rPr lang="en-US" dirty="0"/>
              <a:t>Folder path location</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4551045" cy="3760891"/>
          </a:xfrm>
        </p:spPr>
        <p:txBody>
          <a:bodyPr/>
          <a:lstStyle/>
          <a:p>
            <a:r>
              <a:rPr lang="en-US" dirty="0"/>
              <a:t>Old WEBI showed the entire folder structure at all times and all files available side by side.</a:t>
            </a:r>
          </a:p>
        </p:txBody>
      </p:sp>
      <p:sp>
        <p:nvSpPr>
          <p:cNvPr id="8" name="Content Placeholder 2">
            <a:extLst>
              <a:ext uri="{FF2B5EF4-FFF2-40B4-BE49-F238E27FC236}">
                <a16:creationId xmlns:a16="http://schemas.microsoft.com/office/drawing/2014/main" id="{73E42106-3260-4FDD-B6CC-B5652270947A}"/>
              </a:ext>
            </a:extLst>
          </p:cNvPr>
          <p:cNvSpPr txBox="1">
            <a:spLocks/>
          </p:cNvSpPr>
          <p:nvPr/>
        </p:nvSpPr>
        <p:spPr>
          <a:xfrm>
            <a:off x="6529745" y="2108200"/>
            <a:ext cx="4551045"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New WEBI </a:t>
            </a:r>
            <a:r>
              <a:rPr lang="en-US" b="1" i="1" dirty="0"/>
              <a:t>also</a:t>
            </a:r>
            <a:r>
              <a:rPr lang="en-US" dirty="0"/>
              <a:t> utilizes a web navigation style series of hyperlinks (aka ‘breadcrumbs’) to allow easier navigation.</a:t>
            </a:r>
          </a:p>
        </p:txBody>
      </p:sp>
      <p:pic>
        <p:nvPicPr>
          <p:cNvPr id="5" name="Picture 4">
            <a:extLst>
              <a:ext uri="{FF2B5EF4-FFF2-40B4-BE49-F238E27FC236}">
                <a16:creationId xmlns:a16="http://schemas.microsoft.com/office/drawing/2014/main" id="{082CF394-A2A3-4D90-B398-C5069F1C091A}"/>
              </a:ext>
            </a:extLst>
          </p:cNvPr>
          <p:cNvPicPr>
            <a:picLocks noChangeAspect="1"/>
          </p:cNvPicPr>
          <p:nvPr/>
        </p:nvPicPr>
        <p:blipFill>
          <a:blip r:embed="rId2"/>
          <a:stretch>
            <a:fillRect/>
          </a:stretch>
        </p:blipFill>
        <p:spPr>
          <a:xfrm>
            <a:off x="1097280" y="3172884"/>
            <a:ext cx="4043621" cy="3067049"/>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D95D4AFB-6992-414B-AB45-DBE0986ABCB6}"/>
              </a:ext>
            </a:extLst>
          </p:cNvPr>
          <p:cNvPicPr>
            <a:picLocks noChangeAspect="1"/>
          </p:cNvPicPr>
          <p:nvPr/>
        </p:nvPicPr>
        <p:blipFill>
          <a:blip r:embed="rId3"/>
          <a:stretch>
            <a:fillRect/>
          </a:stretch>
        </p:blipFill>
        <p:spPr>
          <a:xfrm>
            <a:off x="7120629" y="3267075"/>
            <a:ext cx="3974091" cy="3138487"/>
          </a:xfrm>
          <a:prstGeom prst="rect">
            <a:avLst/>
          </a:prstGeom>
          <a:ln>
            <a:solidFill>
              <a:schemeClr val="tx1">
                <a:lumMod val="50000"/>
                <a:lumOff val="50000"/>
              </a:schemeClr>
            </a:solidFill>
          </a:ln>
        </p:spPr>
      </p:pic>
    </p:spTree>
    <p:extLst>
      <p:ext uri="{BB962C8B-B14F-4D97-AF65-F5344CB8AC3E}">
        <p14:creationId xmlns:p14="http://schemas.microsoft.com/office/powerpoint/2010/main" val="265179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p:txBody>
          <a:bodyPr/>
          <a:lstStyle/>
          <a:p>
            <a:r>
              <a:rPr lang="en-US" dirty="0"/>
              <a:t>Right click menu is basically unchanged</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4551045" cy="3760891"/>
          </a:xfrm>
        </p:spPr>
        <p:txBody>
          <a:bodyPr/>
          <a:lstStyle/>
          <a:p>
            <a:r>
              <a:rPr lang="en-US" dirty="0"/>
              <a:t>Old WEBI right-click menu</a:t>
            </a:r>
          </a:p>
        </p:txBody>
      </p:sp>
      <p:sp>
        <p:nvSpPr>
          <p:cNvPr id="8" name="Content Placeholder 2">
            <a:extLst>
              <a:ext uri="{FF2B5EF4-FFF2-40B4-BE49-F238E27FC236}">
                <a16:creationId xmlns:a16="http://schemas.microsoft.com/office/drawing/2014/main" id="{73E42106-3260-4FDD-B6CC-B5652270947A}"/>
              </a:ext>
            </a:extLst>
          </p:cNvPr>
          <p:cNvSpPr txBox="1">
            <a:spLocks/>
          </p:cNvSpPr>
          <p:nvPr/>
        </p:nvSpPr>
        <p:spPr>
          <a:xfrm>
            <a:off x="6529745" y="2108200"/>
            <a:ext cx="4551045"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New WEBI right-click menu</a:t>
            </a:r>
          </a:p>
          <a:p>
            <a:r>
              <a:rPr lang="en-US" dirty="0"/>
              <a:t>Note new: ‘Mark as Favorite’</a:t>
            </a:r>
          </a:p>
        </p:txBody>
      </p:sp>
      <p:pic>
        <p:nvPicPr>
          <p:cNvPr id="5" name="Picture 4">
            <a:extLst>
              <a:ext uri="{FF2B5EF4-FFF2-40B4-BE49-F238E27FC236}">
                <a16:creationId xmlns:a16="http://schemas.microsoft.com/office/drawing/2014/main" id="{0301BBA9-D3F2-4B3E-AE3C-4D6CDCFF7DE8}"/>
              </a:ext>
            </a:extLst>
          </p:cNvPr>
          <p:cNvPicPr>
            <a:picLocks noChangeAspect="1"/>
          </p:cNvPicPr>
          <p:nvPr/>
        </p:nvPicPr>
        <p:blipFill>
          <a:blip r:embed="rId2"/>
          <a:stretch>
            <a:fillRect/>
          </a:stretch>
        </p:blipFill>
        <p:spPr>
          <a:xfrm>
            <a:off x="7405092" y="3305175"/>
            <a:ext cx="2800350" cy="2724150"/>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543DDD8F-0649-4008-80DD-8ECF109D7A0D}"/>
              </a:ext>
            </a:extLst>
          </p:cNvPr>
          <p:cNvPicPr>
            <a:picLocks noChangeAspect="1"/>
          </p:cNvPicPr>
          <p:nvPr/>
        </p:nvPicPr>
        <p:blipFill>
          <a:blip r:embed="rId3"/>
          <a:stretch>
            <a:fillRect/>
          </a:stretch>
        </p:blipFill>
        <p:spPr>
          <a:xfrm>
            <a:off x="1747837" y="2790825"/>
            <a:ext cx="2143125" cy="2095500"/>
          </a:xfrm>
          <a:prstGeom prst="rect">
            <a:avLst/>
          </a:prstGeom>
          <a:ln>
            <a:solidFill>
              <a:schemeClr val="tx1">
                <a:lumMod val="50000"/>
                <a:lumOff val="50000"/>
              </a:schemeClr>
            </a:solidFill>
          </a:ln>
        </p:spPr>
      </p:pic>
    </p:spTree>
    <p:extLst>
      <p:ext uri="{BB962C8B-B14F-4D97-AF65-F5344CB8AC3E}">
        <p14:creationId xmlns:p14="http://schemas.microsoft.com/office/powerpoint/2010/main" val="200859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4"/>
            <a:ext cx="10058400" cy="618272"/>
          </a:xfrm>
        </p:spPr>
        <p:txBody>
          <a:bodyPr>
            <a:normAutofit fontScale="90000"/>
          </a:bodyPr>
          <a:lstStyle/>
          <a:p>
            <a:r>
              <a:rPr lang="en-US" dirty="0"/>
              <a:t>Selecting documents is now SINGLE CLICK</a:t>
            </a:r>
          </a:p>
        </p:txBody>
      </p:sp>
      <p:sp>
        <p:nvSpPr>
          <p:cNvPr id="8" name="Content Placeholder 2">
            <a:extLst>
              <a:ext uri="{FF2B5EF4-FFF2-40B4-BE49-F238E27FC236}">
                <a16:creationId xmlns:a16="http://schemas.microsoft.com/office/drawing/2014/main" id="{73E42106-3260-4FDD-B6CC-B5652270947A}"/>
              </a:ext>
            </a:extLst>
          </p:cNvPr>
          <p:cNvSpPr txBox="1">
            <a:spLocks/>
          </p:cNvSpPr>
          <p:nvPr/>
        </p:nvSpPr>
        <p:spPr>
          <a:xfrm>
            <a:off x="6529746" y="2108200"/>
            <a:ext cx="2610486"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In new WEBI, single-clicking will open the WEBI Document</a:t>
            </a:r>
          </a:p>
        </p:txBody>
      </p:sp>
      <p:pic>
        <p:nvPicPr>
          <p:cNvPr id="4" name="Picture 3">
            <a:extLst>
              <a:ext uri="{FF2B5EF4-FFF2-40B4-BE49-F238E27FC236}">
                <a16:creationId xmlns:a16="http://schemas.microsoft.com/office/drawing/2014/main" id="{BF51EB45-AABC-4461-9A72-1F535EF8FA0E}"/>
              </a:ext>
            </a:extLst>
          </p:cNvPr>
          <p:cNvPicPr>
            <a:picLocks noChangeAspect="1"/>
          </p:cNvPicPr>
          <p:nvPr/>
        </p:nvPicPr>
        <p:blipFill>
          <a:blip r:embed="rId2"/>
          <a:stretch>
            <a:fillRect/>
          </a:stretch>
        </p:blipFill>
        <p:spPr>
          <a:xfrm>
            <a:off x="1204912" y="2990850"/>
            <a:ext cx="3818205" cy="3021857"/>
          </a:xfrm>
          <a:prstGeom prst="rect">
            <a:avLst/>
          </a:prstGeom>
          <a:ln>
            <a:solidFill>
              <a:schemeClr val="tx1">
                <a:lumMod val="50000"/>
                <a:lumOff val="50000"/>
              </a:schemeClr>
            </a:solidFill>
          </a:ln>
        </p:spPr>
      </p:pic>
      <p:sp>
        <p:nvSpPr>
          <p:cNvPr id="9" name="Content Placeholder 2">
            <a:extLst>
              <a:ext uri="{FF2B5EF4-FFF2-40B4-BE49-F238E27FC236}">
                <a16:creationId xmlns:a16="http://schemas.microsoft.com/office/drawing/2014/main" id="{7B1AB688-D71E-4744-8DE9-5375F6B9FD67}"/>
              </a:ext>
            </a:extLst>
          </p:cNvPr>
          <p:cNvSpPr txBox="1">
            <a:spLocks/>
          </p:cNvSpPr>
          <p:nvPr/>
        </p:nvSpPr>
        <p:spPr>
          <a:xfrm>
            <a:off x="1111211" y="2108199"/>
            <a:ext cx="4551045"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Old WEBI, double click WEBI documents to open.</a:t>
            </a:r>
          </a:p>
        </p:txBody>
      </p:sp>
      <p:pic>
        <p:nvPicPr>
          <p:cNvPr id="7" name="Picture 6">
            <a:extLst>
              <a:ext uri="{FF2B5EF4-FFF2-40B4-BE49-F238E27FC236}">
                <a16:creationId xmlns:a16="http://schemas.microsoft.com/office/drawing/2014/main" id="{31A00120-4369-4586-8B72-0CB60CA17FF8}"/>
              </a:ext>
            </a:extLst>
          </p:cNvPr>
          <p:cNvPicPr>
            <a:picLocks noChangeAspect="1"/>
          </p:cNvPicPr>
          <p:nvPr/>
        </p:nvPicPr>
        <p:blipFill>
          <a:blip r:embed="rId3"/>
          <a:stretch>
            <a:fillRect/>
          </a:stretch>
        </p:blipFill>
        <p:spPr>
          <a:xfrm>
            <a:off x="9140231" y="2439883"/>
            <a:ext cx="2808048" cy="3760891"/>
          </a:xfrm>
          <a:prstGeom prst="rect">
            <a:avLst/>
          </a:prstGeom>
          <a:ln>
            <a:solidFill>
              <a:schemeClr val="tx1">
                <a:lumMod val="50000"/>
                <a:lumOff val="50000"/>
              </a:schemeClr>
            </a:solidFill>
          </a:ln>
        </p:spPr>
      </p:pic>
    </p:spTree>
    <p:extLst>
      <p:ext uri="{BB962C8B-B14F-4D97-AF65-F5344CB8AC3E}">
        <p14:creationId xmlns:p14="http://schemas.microsoft.com/office/powerpoint/2010/main" val="92623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p:txBody>
          <a:bodyPr/>
          <a:lstStyle/>
          <a:p>
            <a:r>
              <a:rPr lang="en-US" dirty="0"/>
              <a:t>Accessing open content</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4551045" cy="3760891"/>
          </a:xfrm>
        </p:spPr>
        <p:txBody>
          <a:bodyPr/>
          <a:lstStyle/>
          <a:p>
            <a:r>
              <a:rPr lang="en-US" dirty="0"/>
              <a:t>Old WEBI used tabs to indicate and access open reports/content.</a:t>
            </a:r>
          </a:p>
        </p:txBody>
      </p:sp>
      <p:sp>
        <p:nvSpPr>
          <p:cNvPr id="8" name="Content Placeholder 2">
            <a:extLst>
              <a:ext uri="{FF2B5EF4-FFF2-40B4-BE49-F238E27FC236}">
                <a16:creationId xmlns:a16="http://schemas.microsoft.com/office/drawing/2014/main" id="{73E42106-3260-4FDD-B6CC-B5652270947A}"/>
              </a:ext>
            </a:extLst>
          </p:cNvPr>
          <p:cNvSpPr txBox="1">
            <a:spLocks/>
          </p:cNvSpPr>
          <p:nvPr/>
        </p:nvSpPr>
        <p:spPr>
          <a:xfrm>
            <a:off x="6529745" y="2108200"/>
            <a:ext cx="4551045"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New WEBI uses a central drop-down to list open content and access/navigate to it.</a:t>
            </a:r>
          </a:p>
        </p:txBody>
      </p:sp>
      <p:pic>
        <p:nvPicPr>
          <p:cNvPr id="16" name="Picture 15">
            <a:extLst>
              <a:ext uri="{FF2B5EF4-FFF2-40B4-BE49-F238E27FC236}">
                <a16:creationId xmlns:a16="http://schemas.microsoft.com/office/drawing/2014/main" id="{24ABF062-1309-4376-84C7-B5284BCFD987}"/>
              </a:ext>
            </a:extLst>
          </p:cNvPr>
          <p:cNvPicPr>
            <a:picLocks noChangeAspect="1"/>
          </p:cNvPicPr>
          <p:nvPr/>
        </p:nvPicPr>
        <p:blipFill>
          <a:blip r:embed="rId2"/>
          <a:stretch>
            <a:fillRect/>
          </a:stretch>
        </p:blipFill>
        <p:spPr>
          <a:xfrm>
            <a:off x="6210300" y="3093295"/>
            <a:ext cx="5424487" cy="1679182"/>
          </a:xfrm>
          <a:prstGeom prst="rect">
            <a:avLst/>
          </a:prstGeom>
          <a:ln>
            <a:solidFill>
              <a:schemeClr val="tx1">
                <a:lumMod val="50000"/>
                <a:lumOff val="50000"/>
              </a:schemeClr>
            </a:solidFill>
          </a:ln>
        </p:spPr>
      </p:pic>
      <p:pic>
        <p:nvPicPr>
          <p:cNvPr id="18" name="Picture 17">
            <a:extLst>
              <a:ext uri="{FF2B5EF4-FFF2-40B4-BE49-F238E27FC236}">
                <a16:creationId xmlns:a16="http://schemas.microsoft.com/office/drawing/2014/main" id="{4DB6DA44-94D9-4A14-9F97-6EAD76369695}"/>
              </a:ext>
            </a:extLst>
          </p:cNvPr>
          <p:cNvPicPr>
            <a:picLocks noChangeAspect="1"/>
          </p:cNvPicPr>
          <p:nvPr/>
        </p:nvPicPr>
        <p:blipFill>
          <a:blip r:embed="rId3"/>
          <a:stretch>
            <a:fillRect/>
          </a:stretch>
        </p:blipFill>
        <p:spPr>
          <a:xfrm>
            <a:off x="119062" y="3000375"/>
            <a:ext cx="5381625" cy="857250"/>
          </a:xfrm>
          <a:prstGeom prst="rect">
            <a:avLst/>
          </a:prstGeom>
          <a:ln>
            <a:solidFill>
              <a:schemeClr val="tx1">
                <a:lumMod val="50000"/>
                <a:lumOff val="50000"/>
              </a:schemeClr>
            </a:solidFill>
          </a:ln>
        </p:spPr>
      </p:pic>
    </p:spTree>
    <p:extLst>
      <p:ext uri="{BB962C8B-B14F-4D97-AF65-F5344CB8AC3E}">
        <p14:creationId xmlns:p14="http://schemas.microsoft.com/office/powerpoint/2010/main" val="3649477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p:txBody>
          <a:bodyPr/>
          <a:lstStyle/>
          <a:p>
            <a:r>
              <a:rPr lang="en-US" dirty="0"/>
              <a:t>Accessing different content</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4551045" cy="3760891"/>
          </a:xfrm>
        </p:spPr>
        <p:txBody>
          <a:bodyPr/>
          <a:lstStyle/>
          <a:p>
            <a:r>
              <a:rPr lang="en-US" dirty="0"/>
              <a:t>Old WEBI used tabs to indicate and access the folder list of Documents.</a:t>
            </a:r>
          </a:p>
        </p:txBody>
      </p:sp>
      <p:sp>
        <p:nvSpPr>
          <p:cNvPr id="8" name="Content Placeholder 2">
            <a:extLst>
              <a:ext uri="{FF2B5EF4-FFF2-40B4-BE49-F238E27FC236}">
                <a16:creationId xmlns:a16="http://schemas.microsoft.com/office/drawing/2014/main" id="{73E42106-3260-4FDD-B6CC-B5652270947A}"/>
              </a:ext>
            </a:extLst>
          </p:cNvPr>
          <p:cNvSpPr txBox="1">
            <a:spLocks/>
          </p:cNvSpPr>
          <p:nvPr/>
        </p:nvSpPr>
        <p:spPr>
          <a:xfrm>
            <a:off x="6529745" y="2108200"/>
            <a:ext cx="4551045"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a:t>New WEBI uses web style navigation icons to return to the home screen or folder list.</a:t>
            </a:r>
          </a:p>
        </p:txBody>
      </p:sp>
      <p:pic>
        <p:nvPicPr>
          <p:cNvPr id="10" name="Picture 9">
            <a:extLst>
              <a:ext uri="{FF2B5EF4-FFF2-40B4-BE49-F238E27FC236}">
                <a16:creationId xmlns:a16="http://schemas.microsoft.com/office/drawing/2014/main" id="{B623BF23-C319-4181-BFF2-45832AFFABA2}"/>
              </a:ext>
            </a:extLst>
          </p:cNvPr>
          <p:cNvPicPr>
            <a:picLocks noChangeAspect="1"/>
          </p:cNvPicPr>
          <p:nvPr/>
        </p:nvPicPr>
        <p:blipFill>
          <a:blip r:embed="rId2"/>
          <a:stretch>
            <a:fillRect/>
          </a:stretch>
        </p:blipFill>
        <p:spPr>
          <a:xfrm>
            <a:off x="1111210" y="3093295"/>
            <a:ext cx="3362325" cy="895350"/>
          </a:xfrm>
          <a:prstGeom prst="rect">
            <a:avLst/>
          </a:prstGeom>
          <a:ln>
            <a:solidFill>
              <a:schemeClr val="tx1">
                <a:lumMod val="50000"/>
                <a:lumOff val="50000"/>
              </a:schemeClr>
            </a:solidFill>
          </a:ln>
        </p:spPr>
      </p:pic>
      <p:pic>
        <p:nvPicPr>
          <p:cNvPr id="5" name="Picture 4">
            <a:extLst>
              <a:ext uri="{FF2B5EF4-FFF2-40B4-BE49-F238E27FC236}">
                <a16:creationId xmlns:a16="http://schemas.microsoft.com/office/drawing/2014/main" id="{3815FB83-849F-4423-BA29-A4640F5FABD8}"/>
              </a:ext>
            </a:extLst>
          </p:cNvPr>
          <p:cNvPicPr>
            <a:picLocks noChangeAspect="1"/>
          </p:cNvPicPr>
          <p:nvPr/>
        </p:nvPicPr>
        <p:blipFill>
          <a:blip r:embed="rId3"/>
          <a:stretch>
            <a:fillRect/>
          </a:stretch>
        </p:blipFill>
        <p:spPr>
          <a:xfrm>
            <a:off x="6155055" y="3324225"/>
            <a:ext cx="4562475" cy="2362200"/>
          </a:xfrm>
          <a:prstGeom prst="rect">
            <a:avLst/>
          </a:prstGeom>
          <a:ln>
            <a:solidFill>
              <a:schemeClr val="tx1">
                <a:lumMod val="50000"/>
                <a:lumOff val="50000"/>
              </a:schemeClr>
            </a:solidFill>
          </a:ln>
        </p:spPr>
      </p:pic>
    </p:spTree>
    <p:extLst>
      <p:ext uri="{BB962C8B-B14F-4D97-AF65-F5344CB8AC3E}">
        <p14:creationId xmlns:p14="http://schemas.microsoft.com/office/powerpoint/2010/main" val="2114901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856397"/>
          </a:xfrm>
        </p:spPr>
        <p:txBody>
          <a:bodyPr/>
          <a:lstStyle/>
          <a:p>
            <a:r>
              <a:rPr lang="en-US" dirty="0"/>
              <a:t>Menu tools and options</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220980" y="2070102"/>
            <a:ext cx="8542020" cy="434974"/>
          </a:xfrm>
        </p:spPr>
        <p:txBody>
          <a:bodyPr/>
          <a:lstStyle/>
          <a:p>
            <a:r>
              <a:rPr lang="en-US" dirty="0"/>
              <a:t>Old WEBI had the menu items always visible with an abundance of icons</a:t>
            </a:r>
          </a:p>
        </p:txBody>
      </p:sp>
      <p:pic>
        <p:nvPicPr>
          <p:cNvPr id="7" name="Picture 6">
            <a:extLst>
              <a:ext uri="{FF2B5EF4-FFF2-40B4-BE49-F238E27FC236}">
                <a16:creationId xmlns:a16="http://schemas.microsoft.com/office/drawing/2014/main" id="{3909935F-7746-4AB5-931B-6C074712C0C1}"/>
              </a:ext>
            </a:extLst>
          </p:cNvPr>
          <p:cNvPicPr>
            <a:picLocks noChangeAspect="1"/>
          </p:cNvPicPr>
          <p:nvPr/>
        </p:nvPicPr>
        <p:blipFill>
          <a:blip r:embed="rId2"/>
          <a:stretch>
            <a:fillRect/>
          </a:stretch>
        </p:blipFill>
        <p:spPr>
          <a:xfrm>
            <a:off x="220980" y="2458297"/>
            <a:ext cx="8086725" cy="1381125"/>
          </a:xfrm>
          <a:prstGeom prst="rect">
            <a:avLst/>
          </a:prstGeom>
          <a:ln>
            <a:solidFill>
              <a:schemeClr val="tx1">
                <a:lumMod val="50000"/>
                <a:lumOff val="50000"/>
              </a:schemeClr>
            </a:solidFill>
          </a:ln>
        </p:spPr>
      </p:pic>
      <p:pic>
        <p:nvPicPr>
          <p:cNvPr id="5" name="Picture 4">
            <a:extLst>
              <a:ext uri="{FF2B5EF4-FFF2-40B4-BE49-F238E27FC236}">
                <a16:creationId xmlns:a16="http://schemas.microsoft.com/office/drawing/2014/main" id="{A2572C2B-2998-4955-8A93-33037FAD1DC7}"/>
              </a:ext>
            </a:extLst>
          </p:cNvPr>
          <p:cNvPicPr>
            <a:picLocks noChangeAspect="1"/>
          </p:cNvPicPr>
          <p:nvPr/>
        </p:nvPicPr>
        <p:blipFill>
          <a:blip r:embed="rId3"/>
          <a:stretch>
            <a:fillRect/>
          </a:stretch>
        </p:blipFill>
        <p:spPr>
          <a:xfrm>
            <a:off x="4733925" y="3991342"/>
            <a:ext cx="7119937" cy="2344475"/>
          </a:xfrm>
          <a:prstGeom prst="rect">
            <a:avLst/>
          </a:prstGeom>
          <a:ln>
            <a:solidFill>
              <a:schemeClr val="tx1">
                <a:lumMod val="50000"/>
                <a:lumOff val="50000"/>
              </a:schemeClr>
            </a:solidFill>
          </a:ln>
        </p:spPr>
      </p:pic>
      <p:sp>
        <p:nvSpPr>
          <p:cNvPr id="9" name="Content Placeholder 2">
            <a:extLst>
              <a:ext uri="{FF2B5EF4-FFF2-40B4-BE49-F238E27FC236}">
                <a16:creationId xmlns:a16="http://schemas.microsoft.com/office/drawing/2014/main" id="{618E2FDC-AE72-4118-BBCD-50C02BAE5793}"/>
              </a:ext>
            </a:extLst>
          </p:cNvPr>
          <p:cNvSpPr txBox="1">
            <a:spLocks/>
          </p:cNvSpPr>
          <p:nvPr/>
        </p:nvSpPr>
        <p:spPr>
          <a:xfrm>
            <a:off x="742950" y="4752975"/>
            <a:ext cx="3924300" cy="1582842"/>
          </a:xfrm>
          <a:prstGeom prst="rect">
            <a:avLst/>
          </a:prstGeom>
        </p:spPr>
        <p:txBody>
          <a:bodyPr vert="horz" lIns="0" tIns="45720" rIns="0" bIns="45720" rtlCol="0">
            <a:normAutofit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r"/>
            <a:r>
              <a:rPr lang="en-US" dirty="0"/>
              <a:t>New WEBI has only the basic icons of save, undo, redo, refresh available.</a:t>
            </a:r>
          </a:p>
          <a:p>
            <a:pPr algn="r"/>
            <a:r>
              <a:rPr lang="en-US" dirty="0"/>
              <a:t>The remainder are collapsed into context menus.</a:t>
            </a:r>
          </a:p>
        </p:txBody>
      </p:sp>
    </p:spTree>
    <p:extLst>
      <p:ext uri="{BB962C8B-B14F-4D97-AF65-F5344CB8AC3E}">
        <p14:creationId xmlns:p14="http://schemas.microsoft.com/office/powerpoint/2010/main" val="1761349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4"/>
            <a:ext cx="10058400" cy="618272"/>
          </a:xfrm>
        </p:spPr>
        <p:txBody>
          <a:bodyPr>
            <a:normAutofit fontScale="90000"/>
          </a:bodyPr>
          <a:lstStyle/>
          <a:p>
            <a:r>
              <a:rPr lang="en-US" dirty="0"/>
              <a:t>Document view is completely different</a:t>
            </a:r>
          </a:p>
        </p:txBody>
      </p:sp>
      <p:pic>
        <p:nvPicPr>
          <p:cNvPr id="5" name="Picture 4">
            <a:extLst>
              <a:ext uri="{FF2B5EF4-FFF2-40B4-BE49-F238E27FC236}">
                <a16:creationId xmlns:a16="http://schemas.microsoft.com/office/drawing/2014/main" id="{3DC890B7-7933-457B-BDAE-609DC56B339D}"/>
              </a:ext>
            </a:extLst>
          </p:cNvPr>
          <p:cNvPicPr>
            <a:picLocks noChangeAspect="1"/>
          </p:cNvPicPr>
          <p:nvPr/>
        </p:nvPicPr>
        <p:blipFill>
          <a:blip r:embed="rId2"/>
          <a:stretch>
            <a:fillRect/>
          </a:stretch>
        </p:blipFill>
        <p:spPr>
          <a:xfrm>
            <a:off x="95779" y="1028700"/>
            <a:ext cx="5929344" cy="5019675"/>
          </a:xfrm>
          <a:prstGeom prst="rect">
            <a:avLst/>
          </a:prstGeom>
        </p:spPr>
      </p:pic>
      <p:pic>
        <p:nvPicPr>
          <p:cNvPr id="14" name="Picture 13">
            <a:extLst>
              <a:ext uri="{FF2B5EF4-FFF2-40B4-BE49-F238E27FC236}">
                <a16:creationId xmlns:a16="http://schemas.microsoft.com/office/drawing/2014/main" id="{5190FA28-B56C-4470-8742-E2186CCB5B29}"/>
              </a:ext>
            </a:extLst>
          </p:cNvPr>
          <p:cNvPicPr>
            <a:picLocks noChangeAspect="1"/>
          </p:cNvPicPr>
          <p:nvPr/>
        </p:nvPicPr>
        <p:blipFill>
          <a:blip r:embed="rId3"/>
          <a:stretch>
            <a:fillRect/>
          </a:stretch>
        </p:blipFill>
        <p:spPr>
          <a:xfrm>
            <a:off x="6663338" y="1028699"/>
            <a:ext cx="5062866" cy="5019675"/>
          </a:xfrm>
          <a:prstGeom prst="rect">
            <a:avLst/>
          </a:prstGeom>
        </p:spPr>
      </p:pic>
    </p:spTree>
    <p:extLst>
      <p:ext uri="{BB962C8B-B14F-4D97-AF65-F5344CB8AC3E}">
        <p14:creationId xmlns:p14="http://schemas.microsoft.com/office/powerpoint/2010/main" val="90052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pPr algn="ctr"/>
            <a:r>
              <a:rPr lang="en-US" dirty="0"/>
              <a:t>WHAT is happening and WHEN?</a:t>
            </a:r>
          </a:p>
        </p:txBody>
      </p:sp>
      <p:grpSp>
        <p:nvGrpSpPr>
          <p:cNvPr id="15" name="Group 14">
            <a:extLst>
              <a:ext uri="{FF2B5EF4-FFF2-40B4-BE49-F238E27FC236}">
                <a16:creationId xmlns:a16="http://schemas.microsoft.com/office/drawing/2014/main" id="{F1617CDB-C079-4A1F-9156-EB88B3AB668E}"/>
              </a:ext>
            </a:extLst>
          </p:cNvPr>
          <p:cNvGrpSpPr/>
          <p:nvPr/>
        </p:nvGrpSpPr>
        <p:grpSpPr>
          <a:xfrm>
            <a:off x="1940457" y="2439054"/>
            <a:ext cx="2981250" cy="3105001"/>
            <a:chOff x="4635537" y="2439054"/>
            <a:chExt cx="2981250" cy="3105001"/>
          </a:xfrm>
        </p:grpSpPr>
        <p:sp>
          <p:nvSpPr>
            <p:cNvPr id="8" name="Oval 7">
              <a:extLst>
                <a:ext uri="{FF2B5EF4-FFF2-40B4-BE49-F238E27FC236}">
                  <a16:creationId xmlns:a16="http://schemas.microsoft.com/office/drawing/2014/main" id="{EC6BE8EA-7A10-4C7E-809A-D7C0A70DD391}"/>
                </a:ext>
              </a:extLst>
            </p:cNvPr>
            <p:cNvSpPr/>
            <p:nvPr/>
          </p:nvSpPr>
          <p:spPr>
            <a:xfrm>
              <a:off x="5216881" y="2439054"/>
              <a:ext cx="1818562" cy="1818562"/>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9" name="Rectangle 8" descr="Bullseye">
              <a:extLst>
                <a:ext uri="{FF2B5EF4-FFF2-40B4-BE49-F238E27FC236}">
                  <a16:creationId xmlns:a16="http://schemas.microsoft.com/office/drawing/2014/main" id="{DECC94C2-226F-4695-BEC4-E37A416E8AA2}"/>
                </a:ext>
              </a:extLst>
            </p:cNvPr>
            <p:cNvSpPr/>
            <p:nvPr/>
          </p:nvSpPr>
          <p:spPr>
            <a:xfrm>
              <a:off x="5604444" y="2826617"/>
              <a:ext cx="1043437" cy="104343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E3341ECD-2058-4430-B5E8-40A14DEFF9F9}"/>
                </a:ext>
              </a:extLst>
            </p:cNvPr>
            <p:cNvSpPr/>
            <p:nvPr/>
          </p:nvSpPr>
          <p:spPr>
            <a:xfrm>
              <a:off x="4635537" y="4331368"/>
              <a:ext cx="2981250" cy="1212687"/>
            </a:xfrm>
            <a:custGeom>
              <a:avLst/>
              <a:gdLst>
                <a:gd name="connsiteX0" fmla="*/ 0 w 2981250"/>
                <a:gd name="connsiteY0" fmla="*/ 0 h 720000"/>
                <a:gd name="connsiteX1" fmla="*/ 2981250 w 2981250"/>
                <a:gd name="connsiteY1" fmla="*/ 0 h 720000"/>
                <a:gd name="connsiteX2" fmla="*/ 2981250 w 2981250"/>
                <a:gd name="connsiteY2" fmla="*/ 720000 h 720000"/>
                <a:gd name="connsiteX3" fmla="*/ 0 w 2981250"/>
                <a:gd name="connsiteY3" fmla="*/ 720000 h 720000"/>
                <a:gd name="connsiteX4" fmla="*/ 0 w 29812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250" h="720000">
                  <a:moveTo>
                    <a:pt x="0" y="0"/>
                  </a:moveTo>
                  <a:lnTo>
                    <a:pt x="2981250" y="0"/>
                  </a:lnTo>
                  <a:lnTo>
                    <a:pt x="29812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ea typeface="Roboto" panose="02000000000000000000" pitchFamily="2" charset="0"/>
                </a:rPr>
                <a:t>BO version 4.3 will be implemented</a:t>
              </a:r>
            </a:p>
            <a:p>
              <a:pPr marL="0" lvl="0" indent="0" algn="ctr" defTabSz="711200">
                <a:lnSpc>
                  <a:spcPct val="100000"/>
                </a:lnSpc>
                <a:spcBef>
                  <a:spcPct val="0"/>
                </a:spcBef>
                <a:spcAft>
                  <a:spcPct val="35000"/>
                </a:spcAft>
                <a:buNone/>
                <a:defRPr cap="all"/>
              </a:pPr>
              <a:r>
                <a:rPr lang="en-US" sz="1600" b="1" kern="1200" dirty="0">
                  <a:ea typeface="Roboto" panose="02000000000000000000" pitchFamily="2" charset="0"/>
                </a:rPr>
                <a:t>the new user interface is the most significant difference</a:t>
              </a:r>
            </a:p>
          </p:txBody>
        </p:sp>
      </p:grpSp>
      <p:grpSp>
        <p:nvGrpSpPr>
          <p:cNvPr id="14" name="Group 13">
            <a:extLst>
              <a:ext uri="{FF2B5EF4-FFF2-40B4-BE49-F238E27FC236}">
                <a16:creationId xmlns:a16="http://schemas.microsoft.com/office/drawing/2014/main" id="{84FBC91D-9E58-47FE-B935-722A94B57D34}"/>
              </a:ext>
            </a:extLst>
          </p:cNvPr>
          <p:cNvGrpSpPr/>
          <p:nvPr/>
        </p:nvGrpSpPr>
        <p:grpSpPr>
          <a:xfrm>
            <a:off x="7395405" y="2339545"/>
            <a:ext cx="3208421" cy="3304018"/>
            <a:chOff x="8053127" y="2339545"/>
            <a:chExt cx="3208421" cy="3304018"/>
          </a:xfrm>
        </p:grpSpPr>
        <p:sp>
          <p:nvSpPr>
            <p:cNvPr id="11" name="Oval 10">
              <a:extLst>
                <a:ext uri="{FF2B5EF4-FFF2-40B4-BE49-F238E27FC236}">
                  <a16:creationId xmlns:a16="http://schemas.microsoft.com/office/drawing/2014/main" id="{952F9510-6C8D-4E59-9EFF-1514748DAA92}"/>
                </a:ext>
              </a:extLst>
            </p:cNvPr>
            <p:cNvSpPr/>
            <p:nvPr/>
          </p:nvSpPr>
          <p:spPr>
            <a:xfrm>
              <a:off x="8719850" y="2339545"/>
              <a:ext cx="1818562" cy="1818562"/>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2" name="Rectangle 11" descr="Stopwatch">
              <a:extLst>
                <a:ext uri="{FF2B5EF4-FFF2-40B4-BE49-F238E27FC236}">
                  <a16:creationId xmlns:a16="http://schemas.microsoft.com/office/drawing/2014/main" id="{1DD69B65-B7A8-4B4D-AE70-994B3B043E80}"/>
                </a:ext>
              </a:extLst>
            </p:cNvPr>
            <p:cNvSpPr/>
            <p:nvPr/>
          </p:nvSpPr>
          <p:spPr>
            <a:xfrm>
              <a:off x="9107413" y="2727108"/>
              <a:ext cx="1043437" cy="104343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272478DB-AE2B-41D8-AEBB-7C41860B3191}"/>
                </a:ext>
              </a:extLst>
            </p:cNvPr>
            <p:cNvSpPr/>
            <p:nvPr/>
          </p:nvSpPr>
          <p:spPr>
            <a:xfrm>
              <a:off x="8053127" y="4525526"/>
              <a:ext cx="3208421" cy="1118037"/>
            </a:xfrm>
            <a:custGeom>
              <a:avLst/>
              <a:gdLst>
                <a:gd name="connsiteX0" fmla="*/ 0 w 2981250"/>
                <a:gd name="connsiteY0" fmla="*/ 0 h 1118037"/>
                <a:gd name="connsiteX1" fmla="*/ 2981250 w 2981250"/>
                <a:gd name="connsiteY1" fmla="*/ 0 h 1118037"/>
                <a:gd name="connsiteX2" fmla="*/ 2981250 w 2981250"/>
                <a:gd name="connsiteY2" fmla="*/ 1118037 h 1118037"/>
                <a:gd name="connsiteX3" fmla="*/ 0 w 2981250"/>
                <a:gd name="connsiteY3" fmla="*/ 1118037 h 1118037"/>
                <a:gd name="connsiteX4" fmla="*/ 0 w 2981250"/>
                <a:gd name="connsiteY4" fmla="*/ 0 h 1118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1250" h="1118037">
                  <a:moveTo>
                    <a:pt x="0" y="0"/>
                  </a:moveTo>
                  <a:lnTo>
                    <a:pt x="2981250" y="0"/>
                  </a:lnTo>
                  <a:lnTo>
                    <a:pt x="2981250" y="1118037"/>
                  </a:lnTo>
                  <a:lnTo>
                    <a:pt x="0" y="11180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ea typeface="Roboto" panose="02000000000000000000" pitchFamily="2" charset="0"/>
                </a:rPr>
                <a:t>Saturday July 9</a:t>
              </a:r>
              <a:r>
                <a:rPr lang="en-US" sz="1600" b="1" kern="1200" baseline="30000" dirty="0">
                  <a:ea typeface="Roboto" panose="02000000000000000000" pitchFamily="2" charset="0"/>
                </a:rPr>
                <a:t>th</a:t>
              </a:r>
              <a:r>
                <a:rPr lang="en-US" sz="1600" b="1" kern="1200" dirty="0">
                  <a:ea typeface="Roboto" panose="02000000000000000000" pitchFamily="2" charset="0"/>
                </a:rPr>
                <a:t> </a:t>
              </a:r>
            </a:p>
            <a:p>
              <a:pPr marL="0" lvl="0" indent="0" algn="ctr" defTabSz="711200">
                <a:lnSpc>
                  <a:spcPct val="100000"/>
                </a:lnSpc>
                <a:spcBef>
                  <a:spcPct val="0"/>
                </a:spcBef>
                <a:spcAft>
                  <a:spcPct val="35000"/>
                </a:spcAft>
                <a:buNone/>
                <a:defRPr cap="all"/>
              </a:pPr>
              <a:r>
                <a:rPr lang="en-US" sz="1600" b="1" kern="1200" dirty="0">
                  <a:ea typeface="Roboto" panose="02000000000000000000" pitchFamily="2" charset="0"/>
                </a:rPr>
                <a:t>starting Monday July 11</a:t>
              </a:r>
              <a:r>
                <a:rPr lang="en-US" sz="1600" b="1" kern="1200" baseline="30000" dirty="0">
                  <a:ea typeface="Roboto" panose="02000000000000000000" pitchFamily="2" charset="0"/>
                </a:rPr>
                <a:t>th</a:t>
              </a:r>
              <a:r>
                <a:rPr lang="en-US" sz="1600" b="1" kern="1200" dirty="0">
                  <a:ea typeface="Roboto" panose="02000000000000000000" pitchFamily="2" charset="0"/>
                </a:rPr>
                <a:t>, everyone will have to adopt and adapt to the new </a:t>
              </a:r>
              <a:r>
                <a:rPr lang="en-US" sz="1600" b="1" kern="1200" dirty="0" err="1">
                  <a:ea typeface="Roboto" panose="02000000000000000000" pitchFamily="2" charset="0"/>
                </a:rPr>
                <a:t>ui</a:t>
              </a:r>
              <a:endParaRPr lang="en-US" sz="1600" b="1" baseline="30000" dirty="0">
                <a:ea typeface="Roboto" panose="02000000000000000000" pitchFamily="2" charset="0"/>
              </a:endParaRPr>
            </a:p>
          </p:txBody>
        </p:sp>
      </p:grpSp>
    </p:spTree>
    <p:extLst>
      <p:ext uri="{BB962C8B-B14F-4D97-AF65-F5344CB8AC3E}">
        <p14:creationId xmlns:p14="http://schemas.microsoft.com/office/powerpoint/2010/main" val="265522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Old WEBI document view</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7999095" cy="1987549"/>
          </a:xfrm>
        </p:spPr>
        <p:txBody>
          <a:bodyPr/>
          <a:lstStyle/>
          <a:p>
            <a:r>
              <a:rPr lang="en-US" dirty="0"/>
              <a:t>Tabs of the report were at the bottom, and navigating multiple pages and zooming were controls in the page footer (and always available and visible).</a:t>
            </a:r>
          </a:p>
        </p:txBody>
      </p:sp>
      <p:pic>
        <p:nvPicPr>
          <p:cNvPr id="12" name="Picture 11">
            <a:extLst>
              <a:ext uri="{FF2B5EF4-FFF2-40B4-BE49-F238E27FC236}">
                <a16:creationId xmlns:a16="http://schemas.microsoft.com/office/drawing/2014/main" id="{7563CFB9-49A0-4405-827B-2983E76C3FD4}"/>
              </a:ext>
            </a:extLst>
          </p:cNvPr>
          <p:cNvPicPr>
            <a:picLocks noChangeAspect="1"/>
          </p:cNvPicPr>
          <p:nvPr/>
        </p:nvPicPr>
        <p:blipFill>
          <a:blip r:embed="rId2"/>
          <a:stretch>
            <a:fillRect/>
          </a:stretch>
        </p:blipFill>
        <p:spPr>
          <a:xfrm>
            <a:off x="1276350" y="3438525"/>
            <a:ext cx="9239250" cy="1314450"/>
          </a:xfrm>
          <a:prstGeom prst="rect">
            <a:avLst/>
          </a:prstGeom>
        </p:spPr>
      </p:pic>
    </p:spTree>
    <p:extLst>
      <p:ext uri="{BB962C8B-B14F-4D97-AF65-F5344CB8AC3E}">
        <p14:creationId xmlns:p14="http://schemas.microsoft.com/office/powerpoint/2010/main" val="3950719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New WEBI document view</a:t>
            </a:r>
          </a:p>
        </p:txBody>
      </p:sp>
      <p:pic>
        <p:nvPicPr>
          <p:cNvPr id="10" name="Picture 9">
            <a:extLst>
              <a:ext uri="{FF2B5EF4-FFF2-40B4-BE49-F238E27FC236}">
                <a16:creationId xmlns:a16="http://schemas.microsoft.com/office/drawing/2014/main" id="{8991B44C-F2C6-421A-AF3A-87F14090A095}"/>
              </a:ext>
            </a:extLst>
          </p:cNvPr>
          <p:cNvPicPr>
            <a:picLocks noChangeAspect="1"/>
          </p:cNvPicPr>
          <p:nvPr/>
        </p:nvPicPr>
        <p:blipFill>
          <a:blip r:embed="rId2"/>
          <a:stretch>
            <a:fillRect/>
          </a:stretch>
        </p:blipFill>
        <p:spPr>
          <a:xfrm>
            <a:off x="1097280" y="988908"/>
            <a:ext cx="8203588" cy="5715000"/>
          </a:xfrm>
          <a:prstGeom prst="rect">
            <a:avLst/>
          </a:prstGeom>
          <a:ln>
            <a:solidFill>
              <a:schemeClr val="tx1">
                <a:lumMod val="50000"/>
                <a:lumOff val="50000"/>
              </a:schemeClr>
            </a:solidFill>
          </a:ln>
        </p:spPr>
      </p:pic>
    </p:spTree>
    <p:extLst>
      <p:ext uri="{BB962C8B-B14F-4D97-AF65-F5344CB8AC3E}">
        <p14:creationId xmlns:p14="http://schemas.microsoft.com/office/powerpoint/2010/main" val="24546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Report properties</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962150" y="2108201"/>
            <a:ext cx="3686175" cy="3760891"/>
          </a:xfrm>
        </p:spPr>
        <p:txBody>
          <a:bodyPr/>
          <a:lstStyle/>
          <a:p>
            <a:r>
              <a:rPr lang="en-US" dirty="0"/>
              <a:t>Old WEBI Document properties were displayed on the left side, and all were displayed at once.</a:t>
            </a:r>
          </a:p>
        </p:txBody>
      </p:sp>
      <p:sp>
        <p:nvSpPr>
          <p:cNvPr id="8" name="Content Placeholder 2">
            <a:extLst>
              <a:ext uri="{FF2B5EF4-FFF2-40B4-BE49-F238E27FC236}">
                <a16:creationId xmlns:a16="http://schemas.microsoft.com/office/drawing/2014/main" id="{73E42106-3260-4FDD-B6CC-B5652270947A}"/>
              </a:ext>
            </a:extLst>
          </p:cNvPr>
          <p:cNvSpPr txBox="1">
            <a:spLocks/>
          </p:cNvSpPr>
          <p:nvPr/>
        </p:nvSpPr>
        <p:spPr>
          <a:xfrm>
            <a:off x="6529745" y="2108200"/>
            <a:ext cx="2770379"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New WEBI, document properties are activated by clicking the clipboard icon, and the properties are displayed only for the selected expand category and are displayed on the right side of the screen.</a:t>
            </a:r>
          </a:p>
        </p:txBody>
      </p:sp>
      <p:pic>
        <p:nvPicPr>
          <p:cNvPr id="5" name="Picture 4">
            <a:extLst>
              <a:ext uri="{FF2B5EF4-FFF2-40B4-BE49-F238E27FC236}">
                <a16:creationId xmlns:a16="http://schemas.microsoft.com/office/drawing/2014/main" id="{929F5E6E-016F-46FA-89D5-8F2D544C5B27}"/>
              </a:ext>
            </a:extLst>
          </p:cNvPr>
          <p:cNvPicPr>
            <a:picLocks noChangeAspect="1"/>
          </p:cNvPicPr>
          <p:nvPr/>
        </p:nvPicPr>
        <p:blipFill>
          <a:blip r:embed="rId2"/>
          <a:stretch>
            <a:fillRect/>
          </a:stretch>
        </p:blipFill>
        <p:spPr>
          <a:xfrm>
            <a:off x="9300124" y="1238249"/>
            <a:ext cx="2377525" cy="4886325"/>
          </a:xfrm>
          <a:prstGeom prst="rect">
            <a:avLst/>
          </a:prstGeom>
        </p:spPr>
      </p:pic>
      <p:pic>
        <p:nvPicPr>
          <p:cNvPr id="7" name="Picture 6">
            <a:extLst>
              <a:ext uri="{FF2B5EF4-FFF2-40B4-BE49-F238E27FC236}">
                <a16:creationId xmlns:a16="http://schemas.microsoft.com/office/drawing/2014/main" id="{CA62EB1E-9365-4E17-8D13-D666DCF61842}"/>
              </a:ext>
            </a:extLst>
          </p:cNvPr>
          <p:cNvPicPr>
            <a:picLocks noChangeAspect="1"/>
          </p:cNvPicPr>
          <p:nvPr/>
        </p:nvPicPr>
        <p:blipFill>
          <a:blip r:embed="rId3"/>
          <a:stretch>
            <a:fillRect/>
          </a:stretch>
        </p:blipFill>
        <p:spPr>
          <a:xfrm>
            <a:off x="91399" y="1893145"/>
            <a:ext cx="1750957" cy="4191000"/>
          </a:xfrm>
          <a:prstGeom prst="rect">
            <a:avLst/>
          </a:prstGeom>
        </p:spPr>
      </p:pic>
    </p:spTree>
    <p:extLst>
      <p:ext uri="{BB962C8B-B14F-4D97-AF65-F5344CB8AC3E}">
        <p14:creationId xmlns:p14="http://schemas.microsoft.com/office/powerpoint/2010/main" val="975073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Exporting report / data</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1989720"/>
            <a:ext cx="10351770" cy="772529"/>
          </a:xfrm>
        </p:spPr>
        <p:txBody>
          <a:bodyPr>
            <a:normAutofit fontScale="85000" lnSpcReduction="20000"/>
          </a:bodyPr>
          <a:lstStyle/>
          <a:p>
            <a:r>
              <a:rPr lang="en-US" dirty="0"/>
              <a:t>The options and functionality are basically the same, just a different look &amp; feel to the window.</a:t>
            </a:r>
          </a:p>
          <a:p>
            <a:r>
              <a:rPr lang="en-US" b="1" i="1" dirty="0"/>
              <a:t>                                                                   HTML is a new option.   .</a:t>
            </a:r>
            <a:r>
              <a:rPr lang="en-US" b="1" i="1" dirty="0" err="1"/>
              <a:t>xls</a:t>
            </a:r>
            <a:r>
              <a:rPr lang="en-US" b="1" i="1" dirty="0"/>
              <a:t> is no longer available.</a:t>
            </a:r>
          </a:p>
        </p:txBody>
      </p:sp>
      <p:pic>
        <p:nvPicPr>
          <p:cNvPr id="11" name="Picture 10">
            <a:extLst>
              <a:ext uri="{FF2B5EF4-FFF2-40B4-BE49-F238E27FC236}">
                <a16:creationId xmlns:a16="http://schemas.microsoft.com/office/drawing/2014/main" id="{09BF6491-E616-4B84-B00F-02CD9D591AC1}"/>
              </a:ext>
            </a:extLst>
          </p:cNvPr>
          <p:cNvPicPr>
            <a:picLocks noChangeAspect="1"/>
          </p:cNvPicPr>
          <p:nvPr/>
        </p:nvPicPr>
        <p:blipFill>
          <a:blip r:embed="rId2"/>
          <a:stretch>
            <a:fillRect/>
          </a:stretch>
        </p:blipFill>
        <p:spPr>
          <a:xfrm>
            <a:off x="547688" y="2692024"/>
            <a:ext cx="3533775" cy="3518276"/>
          </a:xfrm>
          <a:prstGeom prst="rect">
            <a:avLst/>
          </a:prstGeom>
          <a:ln>
            <a:solidFill>
              <a:schemeClr val="tx1">
                <a:lumMod val="50000"/>
                <a:lumOff val="50000"/>
              </a:schemeClr>
            </a:solidFill>
          </a:ln>
        </p:spPr>
      </p:pic>
      <p:pic>
        <p:nvPicPr>
          <p:cNvPr id="14" name="Picture 13">
            <a:extLst>
              <a:ext uri="{FF2B5EF4-FFF2-40B4-BE49-F238E27FC236}">
                <a16:creationId xmlns:a16="http://schemas.microsoft.com/office/drawing/2014/main" id="{682F4B39-D026-40CB-BFAA-E75B7C7B8EB4}"/>
              </a:ext>
            </a:extLst>
          </p:cNvPr>
          <p:cNvPicPr>
            <a:picLocks noChangeAspect="1"/>
          </p:cNvPicPr>
          <p:nvPr/>
        </p:nvPicPr>
        <p:blipFill>
          <a:blip r:embed="rId3"/>
          <a:stretch>
            <a:fillRect/>
          </a:stretch>
        </p:blipFill>
        <p:spPr>
          <a:xfrm>
            <a:off x="5468038" y="2692024"/>
            <a:ext cx="6176274" cy="3938587"/>
          </a:xfrm>
          <a:prstGeom prst="rect">
            <a:avLst/>
          </a:prstGeom>
          <a:ln>
            <a:solidFill>
              <a:schemeClr val="tx1">
                <a:lumMod val="50000"/>
                <a:lumOff val="50000"/>
              </a:schemeClr>
            </a:solidFill>
          </a:ln>
        </p:spPr>
      </p:pic>
    </p:spTree>
    <p:extLst>
      <p:ext uri="{BB962C8B-B14F-4D97-AF65-F5344CB8AC3E}">
        <p14:creationId xmlns:p14="http://schemas.microsoft.com/office/powerpoint/2010/main" val="2622602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Exporting query / raw data</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581025" y="1905000"/>
            <a:ext cx="4255770" cy="751249"/>
          </a:xfrm>
        </p:spPr>
        <p:txBody>
          <a:bodyPr>
            <a:normAutofit/>
          </a:bodyPr>
          <a:lstStyle/>
          <a:p>
            <a:r>
              <a:rPr lang="en-US" dirty="0"/>
              <a:t>In old WEBI, selecting the “Data” radio button defaults the File Type to CSV.</a:t>
            </a:r>
            <a:endParaRPr lang="en-US" b="1" i="1" dirty="0"/>
          </a:p>
        </p:txBody>
      </p:sp>
      <p:pic>
        <p:nvPicPr>
          <p:cNvPr id="5" name="Picture 4">
            <a:extLst>
              <a:ext uri="{FF2B5EF4-FFF2-40B4-BE49-F238E27FC236}">
                <a16:creationId xmlns:a16="http://schemas.microsoft.com/office/drawing/2014/main" id="{6F7E30B3-91C8-4802-99B4-60E38655F004}"/>
              </a:ext>
            </a:extLst>
          </p:cNvPr>
          <p:cNvPicPr>
            <a:picLocks noChangeAspect="1"/>
          </p:cNvPicPr>
          <p:nvPr/>
        </p:nvPicPr>
        <p:blipFill>
          <a:blip r:embed="rId2"/>
          <a:stretch>
            <a:fillRect/>
          </a:stretch>
        </p:blipFill>
        <p:spPr>
          <a:xfrm>
            <a:off x="581025" y="2740969"/>
            <a:ext cx="3619499" cy="3876921"/>
          </a:xfrm>
          <a:prstGeom prst="rect">
            <a:avLst/>
          </a:prstGeom>
          <a:ln>
            <a:solidFill>
              <a:schemeClr val="tx1">
                <a:lumMod val="50000"/>
                <a:lumOff val="50000"/>
              </a:schemeClr>
            </a:solidFill>
          </a:ln>
        </p:spPr>
      </p:pic>
      <p:pic>
        <p:nvPicPr>
          <p:cNvPr id="12" name="Picture 11">
            <a:extLst>
              <a:ext uri="{FF2B5EF4-FFF2-40B4-BE49-F238E27FC236}">
                <a16:creationId xmlns:a16="http://schemas.microsoft.com/office/drawing/2014/main" id="{FA3040EF-A669-480A-95DA-B0250F99A4D8}"/>
              </a:ext>
            </a:extLst>
          </p:cNvPr>
          <p:cNvPicPr>
            <a:picLocks noChangeAspect="1"/>
          </p:cNvPicPr>
          <p:nvPr/>
        </p:nvPicPr>
        <p:blipFill>
          <a:blip r:embed="rId3"/>
          <a:stretch>
            <a:fillRect/>
          </a:stretch>
        </p:blipFill>
        <p:spPr>
          <a:xfrm>
            <a:off x="6144254" y="3142712"/>
            <a:ext cx="5750566" cy="3638235"/>
          </a:xfrm>
          <a:prstGeom prst="rect">
            <a:avLst/>
          </a:prstGeom>
          <a:ln>
            <a:solidFill>
              <a:schemeClr val="tx1">
                <a:lumMod val="50000"/>
                <a:lumOff val="50000"/>
              </a:schemeClr>
            </a:solidFill>
          </a:ln>
        </p:spPr>
      </p:pic>
      <p:sp>
        <p:nvSpPr>
          <p:cNvPr id="13" name="TextBox 12">
            <a:extLst>
              <a:ext uri="{FF2B5EF4-FFF2-40B4-BE49-F238E27FC236}">
                <a16:creationId xmlns:a16="http://schemas.microsoft.com/office/drawing/2014/main" id="{7AF47158-DF5B-41B5-8B54-91D3817DCC0D}"/>
              </a:ext>
            </a:extLst>
          </p:cNvPr>
          <p:cNvSpPr txBox="1"/>
          <p:nvPr/>
        </p:nvSpPr>
        <p:spPr>
          <a:xfrm>
            <a:off x="6047748" y="1905000"/>
            <a:ext cx="6144252" cy="1477328"/>
          </a:xfrm>
          <a:prstGeom prst="rect">
            <a:avLst/>
          </a:prstGeom>
          <a:noFill/>
        </p:spPr>
        <p:txBody>
          <a:bodyPr wrap="square" rtlCol="0">
            <a:spAutoFit/>
          </a:bodyPr>
          <a:lstStyle/>
          <a:p>
            <a:r>
              <a:rPr lang="en-US" dirty="0"/>
              <a:t>In new WEBI the steps are reversed.</a:t>
            </a:r>
            <a:br>
              <a:rPr lang="en-US" dirty="0"/>
            </a:br>
            <a:r>
              <a:rPr lang="en-US" dirty="0"/>
              <a:t>Select “CSV” as the ‘Export to’ option and the radio button for Data will then appear and may be selected.</a:t>
            </a:r>
          </a:p>
          <a:p>
            <a:r>
              <a:rPr lang="en-US" dirty="0"/>
              <a:t>The text qualifier configuration can be accessed via ‘Options’.</a:t>
            </a:r>
          </a:p>
          <a:p>
            <a:endParaRPr lang="en-US" dirty="0"/>
          </a:p>
        </p:txBody>
      </p:sp>
    </p:spTree>
    <p:extLst>
      <p:ext uri="{BB962C8B-B14F-4D97-AF65-F5344CB8AC3E}">
        <p14:creationId xmlns:p14="http://schemas.microsoft.com/office/powerpoint/2010/main" val="22794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1113572"/>
          </a:xfrm>
        </p:spPr>
        <p:txBody>
          <a:bodyPr>
            <a:normAutofit fontScale="90000"/>
          </a:bodyPr>
          <a:lstStyle/>
          <a:p>
            <a:r>
              <a:rPr lang="en-US" dirty="0"/>
              <a:t>More detailed documentation on 4.3s</a:t>
            </a:r>
            <a:br>
              <a:rPr lang="en-US" dirty="0"/>
            </a:br>
            <a:r>
              <a:rPr lang="en-US" dirty="0"/>
              <a:t>“Reading Mode”</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10275570" cy="1739899"/>
          </a:xfrm>
        </p:spPr>
        <p:txBody>
          <a:bodyPr/>
          <a:lstStyle/>
          <a:p>
            <a:r>
              <a:rPr lang="en-US" dirty="0"/>
              <a:t>https://blogs.sap.com/2020/12/14/sap-bi-4.3-sap-bi-4.3-sp1-whats-new-in-web-intelligence-and-semantic-layer-cumulative-version/#READING</a:t>
            </a:r>
          </a:p>
        </p:txBody>
      </p:sp>
    </p:spTree>
    <p:extLst>
      <p:ext uri="{BB962C8B-B14F-4D97-AF65-F5344CB8AC3E}">
        <p14:creationId xmlns:p14="http://schemas.microsoft.com/office/powerpoint/2010/main" val="2054947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66B7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D1F4CC-87B1-4F6A-BBED-DA568A2C7C77}"/>
              </a:ext>
            </a:extLst>
          </p:cNvPr>
          <p:cNvSpPr>
            <a:spLocks noGrp="1"/>
          </p:cNvSpPr>
          <p:nvPr>
            <p:ph type="title"/>
          </p:nvPr>
        </p:nvSpPr>
        <p:spPr>
          <a:xfrm>
            <a:off x="435868" y="640080"/>
            <a:ext cx="4199226" cy="3522344"/>
          </a:xfrm>
        </p:spPr>
        <p:txBody>
          <a:bodyPr vert="horz" lIns="91440" tIns="45720" rIns="91440" bIns="45720" rtlCol="0" anchor="b">
            <a:normAutofit/>
          </a:bodyPr>
          <a:lstStyle/>
          <a:p>
            <a:pPr algn="ctr"/>
            <a:r>
              <a:rPr lang="en-US" sz="3700" dirty="0">
                <a:solidFill>
                  <a:srgbClr val="FFFFFF"/>
                </a:solidFill>
              </a:rPr>
              <a:t>Functional Differences</a:t>
            </a:r>
            <a:br>
              <a:rPr lang="en-US" sz="3700" dirty="0">
                <a:solidFill>
                  <a:srgbClr val="FFFFFF"/>
                </a:solidFill>
              </a:rPr>
            </a:br>
            <a:r>
              <a:rPr lang="en-US" sz="3700" dirty="0">
                <a:solidFill>
                  <a:srgbClr val="FFFFFF"/>
                </a:solidFill>
              </a:rPr>
              <a:t>-Ad hoc/Analyst Role-</a:t>
            </a:r>
            <a:br>
              <a:rPr lang="en-US" sz="3700" dirty="0">
                <a:solidFill>
                  <a:srgbClr val="FFFFFF"/>
                </a:solidFill>
              </a:rPr>
            </a:br>
            <a:br>
              <a:rPr lang="en-US" sz="3700" dirty="0">
                <a:solidFill>
                  <a:srgbClr val="FFFFFF"/>
                </a:solidFill>
              </a:rPr>
            </a:br>
            <a:r>
              <a:rPr lang="en-US" sz="2800" dirty="0">
                <a:solidFill>
                  <a:srgbClr val="FFFFFF"/>
                </a:solidFill>
              </a:rPr>
              <a:t>Old WEBI vs New WEBI</a:t>
            </a:r>
          </a:p>
        </p:txBody>
      </p:sp>
      <p:cxnSp>
        <p:nvCxnSpPr>
          <p:cNvPr id="20" name="Straight Connector 1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5A249FC-155B-4CB7-A62B-3E1F46EF7F1A}"/>
              </a:ext>
            </a:extLst>
          </p:cNvPr>
          <p:cNvPicPr>
            <a:picLocks noChangeAspect="1"/>
          </p:cNvPicPr>
          <p:nvPr/>
        </p:nvPicPr>
        <p:blipFill>
          <a:blip r:embed="rId2"/>
          <a:stretch>
            <a:fillRect/>
          </a:stretch>
        </p:blipFill>
        <p:spPr>
          <a:xfrm>
            <a:off x="4635094" y="169441"/>
            <a:ext cx="3722518" cy="4305300"/>
          </a:xfrm>
          <a:prstGeom prst="rect">
            <a:avLst/>
          </a:prstGeom>
          <a:ln>
            <a:solidFill>
              <a:schemeClr val="tx1">
                <a:lumMod val="50000"/>
                <a:lumOff val="50000"/>
              </a:schemeClr>
            </a:solidFill>
          </a:ln>
        </p:spPr>
      </p:pic>
      <p:pic>
        <p:nvPicPr>
          <p:cNvPr id="9" name="Picture 8">
            <a:extLst>
              <a:ext uri="{FF2B5EF4-FFF2-40B4-BE49-F238E27FC236}">
                <a16:creationId xmlns:a16="http://schemas.microsoft.com/office/drawing/2014/main" id="{A8A32521-5BEF-437F-B4D5-B1EE2BA6E44F}"/>
              </a:ext>
            </a:extLst>
          </p:cNvPr>
          <p:cNvPicPr>
            <a:picLocks noChangeAspect="1"/>
          </p:cNvPicPr>
          <p:nvPr/>
        </p:nvPicPr>
        <p:blipFill>
          <a:blip r:embed="rId3"/>
          <a:stretch>
            <a:fillRect/>
          </a:stretch>
        </p:blipFill>
        <p:spPr>
          <a:xfrm>
            <a:off x="8005638" y="1900238"/>
            <a:ext cx="4183187" cy="4810125"/>
          </a:xfrm>
          <a:prstGeom prst="rect">
            <a:avLst/>
          </a:prstGeom>
          <a:ln>
            <a:solidFill>
              <a:schemeClr val="tx1">
                <a:lumMod val="50000"/>
                <a:lumOff val="50000"/>
              </a:schemeClr>
            </a:solidFill>
          </a:ln>
        </p:spPr>
      </p:pic>
    </p:spTree>
    <p:extLst>
      <p:ext uri="{BB962C8B-B14F-4D97-AF65-F5344CB8AC3E}">
        <p14:creationId xmlns:p14="http://schemas.microsoft.com/office/powerpoint/2010/main" val="631728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Putting report into ‘Design’ / ‘Edit’ mode</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2"/>
            <a:ext cx="4721543" cy="1120774"/>
          </a:xfrm>
        </p:spPr>
        <p:txBody>
          <a:bodyPr/>
          <a:lstStyle/>
          <a:p>
            <a:r>
              <a:rPr lang="en-US" dirty="0"/>
              <a:t>Old WEBI activated ‘Design’ mode (vs. ‘Reading’ mode)</a:t>
            </a:r>
            <a:br>
              <a:rPr lang="en-US" dirty="0"/>
            </a:br>
            <a:r>
              <a:rPr lang="en-US" dirty="0"/>
              <a:t>Objects then appeared on the left side pane</a:t>
            </a:r>
          </a:p>
        </p:txBody>
      </p:sp>
      <p:pic>
        <p:nvPicPr>
          <p:cNvPr id="7" name="Picture 6">
            <a:extLst>
              <a:ext uri="{FF2B5EF4-FFF2-40B4-BE49-F238E27FC236}">
                <a16:creationId xmlns:a16="http://schemas.microsoft.com/office/drawing/2014/main" id="{25E64E23-70A0-4CF6-BC8E-841E1CC81A63}"/>
              </a:ext>
            </a:extLst>
          </p:cNvPr>
          <p:cNvPicPr>
            <a:picLocks noChangeAspect="1"/>
          </p:cNvPicPr>
          <p:nvPr/>
        </p:nvPicPr>
        <p:blipFill>
          <a:blip r:embed="rId2"/>
          <a:stretch>
            <a:fillRect/>
          </a:stretch>
        </p:blipFill>
        <p:spPr>
          <a:xfrm>
            <a:off x="5818823" y="2794736"/>
            <a:ext cx="6373177" cy="4025164"/>
          </a:xfrm>
          <a:prstGeom prst="rect">
            <a:avLst/>
          </a:prstGeom>
          <a:ln>
            <a:solidFill>
              <a:schemeClr val="tx1">
                <a:lumMod val="50000"/>
                <a:lumOff val="50000"/>
              </a:schemeClr>
            </a:solidFill>
          </a:ln>
        </p:spPr>
      </p:pic>
      <p:pic>
        <p:nvPicPr>
          <p:cNvPr id="5" name="Picture 4">
            <a:extLst>
              <a:ext uri="{FF2B5EF4-FFF2-40B4-BE49-F238E27FC236}">
                <a16:creationId xmlns:a16="http://schemas.microsoft.com/office/drawing/2014/main" id="{FCAC17E5-3371-422F-B3B5-C21D190DBF2F}"/>
              </a:ext>
            </a:extLst>
          </p:cNvPr>
          <p:cNvPicPr>
            <a:picLocks noChangeAspect="1"/>
          </p:cNvPicPr>
          <p:nvPr/>
        </p:nvPicPr>
        <p:blipFill>
          <a:blip r:embed="rId3"/>
          <a:stretch>
            <a:fillRect/>
          </a:stretch>
        </p:blipFill>
        <p:spPr>
          <a:xfrm>
            <a:off x="161925" y="3311692"/>
            <a:ext cx="7772400" cy="2727158"/>
          </a:xfrm>
          <a:prstGeom prst="rect">
            <a:avLst/>
          </a:prstGeom>
          <a:ln>
            <a:solidFill>
              <a:schemeClr val="tx1">
                <a:lumMod val="50000"/>
                <a:lumOff val="50000"/>
              </a:schemeClr>
            </a:solidFill>
          </a:ln>
        </p:spPr>
      </p:pic>
      <p:sp>
        <p:nvSpPr>
          <p:cNvPr id="8" name="Content Placeholder 2">
            <a:extLst>
              <a:ext uri="{FF2B5EF4-FFF2-40B4-BE49-F238E27FC236}">
                <a16:creationId xmlns:a16="http://schemas.microsoft.com/office/drawing/2014/main" id="{345AEBED-4962-4075-9358-2AA4E52FD010}"/>
              </a:ext>
            </a:extLst>
          </p:cNvPr>
          <p:cNvSpPr txBox="1">
            <a:spLocks/>
          </p:cNvSpPr>
          <p:nvPr/>
        </p:nvSpPr>
        <p:spPr>
          <a:xfrm>
            <a:off x="7843837" y="1970255"/>
            <a:ext cx="4721543" cy="112077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New WEBI activates ‘Edit’ and objects appear </a:t>
            </a:r>
            <a:r>
              <a:rPr lang="en-US" b="1" dirty="0"/>
              <a:t>on the right side pane</a:t>
            </a:r>
          </a:p>
        </p:txBody>
      </p:sp>
    </p:spTree>
    <p:extLst>
      <p:ext uri="{BB962C8B-B14F-4D97-AF65-F5344CB8AC3E}">
        <p14:creationId xmlns:p14="http://schemas.microsoft.com/office/powerpoint/2010/main" val="3738934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Edit mode in new WEBI</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1965327"/>
            <a:ext cx="9951720" cy="796924"/>
          </a:xfrm>
        </p:spPr>
        <p:txBody>
          <a:bodyPr/>
          <a:lstStyle/>
          <a:p>
            <a:r>
              <a:rPr lang="en-US" dirty="0"/>
              <a:t>In Edit mode, additional menu bar options become available as quick-access icons.</a:t>
            </a:r>
            <a:br>
              <a:rPr lang="en-US" dirty="0"/>
            </a:br>
            <a:r>
              <a:rPr lang="en-US" dirty="0"/>
              <a:t>Opening certain context menus makes them appear and change on the </a:t>
            </a:r>
            <a:r>
              <a:rPr lang="en-US" b="1" i="1" dirty="0"/>
              <a:t>right</a:t>
            </a:r>
            <a:r>
              <a:rPr lang="en-US" dirty="0"/>
              <a:t> side.</a:t>
            </a:r>
          </a:p>
        </p:txBody>
      </p:sp>
      <p:pic>
        <p:nvPicPr>
          <p:cNvPr id="5" name="Picture 4">
            <a:extLst>
              <a:ext uri="{FF2B5EF4-FFF2-40B4-BE49-F238E27FC236}">
                <a16:creationId xmlns:a16="http://schemas.microsoft.com/office/drawing/2014/main" id="{DB8C7E8E-4EF6-4067-B3CE-7EBBB3B5E879}"/>
              </a:ext>
            </a:extLst>
          </p:cNvPr>
          <p:cNvPicPr>
            <a:picLocks noChangeAspect="1"/>
          </p:cNvPicPr>
          <p:nvPr/>
        </p:nvPicPr>
        <p:blipFill>
          <a:blip r:embed="rId2"/>
          <a:stretch>
            <a:fillRect/>
          </a:stretch>
        </p:blipFill>
        <p:spPr>
          <a:xfrm>
            <a:off x="604837" y="2829129"/>
            <a:ext cx="10982325" cy="3189340"/>
          </a:xfrm>
          <a:prstGeom prst="rect">
            <a:avLst/>
          </a:prstGeom>
        </p:spPr>
      </p:pic>
    </p:spTree>
    <p:extLst>
      <p:ext uri="{BB962C8B-B14F-4D97-AF65-F5344CB8AC3E}">
        <p14:creationId xmlns:p14="http://schemas.microsoft.com/office/powerpoint/2010/main" val="2287309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Report Elements</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4665345" cy="1949449"/>
          </a:xfrm>
        </p:spPr>
        <p:txBody>
          <a:bodyPr/>
          <a:lstStyle/>
          <a:p>
            <a:r>
              <a:rPr lang="en-US" dirty="0"/>
              <a:t>Old WEBI displayed a “Report Elements” tab and showed tables and chart icons that could be added.</a:t>
            </a:r>
          </a:p>
        </p:txBody>
      </p:sp>
      <p:pic>
        <p:nvPicPr>
          <p:cNvPr id="5" name="Picture 4">
            <a:extLst>
              <a:ext uri="{FF2B5EF4-FFF2-40B4-BE49-F238E27FC236}">
                <a16:creationId xmlns:a16="http://schemas.microsoft.com/office/drawing/2014/main" id="{9C62C50E-2DE4-4425-BE4B-602EAD1D9A8F}"/>
              </a:ext>
            </a:extLst>
          </p:cNvPr>
          <p:cNvPicPr>
            <a:picLocks noChangeAspect="1"/>
          </p:cNvPicPr>
          <p:nvPr/>
        </p:nvPicPr>
        <p:blipFill>
          <a:blip r:embed="rId2"/>
          <a:stretch>
            <a:fillRect/>
          </a:stretch>
        </p:blipFill>
        <p:spPr>
          <a:xfrm>
            <a:off x="519112" y="3429000"/>
            <a:ext cx="4995863" cy="2064406"/>
          </a:xfrm>
          <a:prstGeom prst="rect">
            <a:avLst/>
          </a:prstGeom>
        </p:spPr>
      </p:pic>
      <p:pic>
        <p:nvPicPr>
          <p:cNvPr id="7" name="Picture 6">
            <a:extLst>
              <a:ext uri="{FF2B5EF4-FFF2-40B4-BE49-F238E27FC236}">
                <a16:creationId xmlns:a16="http://schemas.microsoft.com/office/drawing/2014/main" id="{445CFA2B-C068-4161-BADE-9D5584E61F89}"/>
              </a:ext>
            </a:extLst>
          </p:cNvPr>
          <p:cNvPicPr>
            <a:picLocks noChangeAspect="1"/>
          </p:cNvPicPr>
          <p:nvPr/>
        </p:nvPicPr>
        <p:blipFill>
          <a:blip r:embed="rId3"/>
          <a:stretch>
            <a:fillRect/>
          </a:stretch>
        </p:blipFill>
        <p:spPr>
          <a:xfrm>
            <a:off x="6677027" y="2700443"/>
            <a:ext cx="4902875" cy="4076700"/>
          </a:xfrm>
          <a:prstGeom prst="rect">
            <a:avLst/>
          </a:prstGeom>
        </p:spPr>
      </p:pic>
      <p:sp>
        <p:nvSpPr>
          <p:cNvPr id="8" name="Content Placeholder 2">
            <a:extLst>
              <a:ext uri="{FF2B5EF4-FFF2-40B4-BE49-F238E27FC236}">
                <a16:creationId xmlns:a16="http://schemas.microsoft.com/office/drawing/2014/main" id="{C2793B56-E073-4689-8921-F9A840C2F65D}"/>
              </a:ext>
            </a:extLst>
          </p:cNvPr>
          <p:cNvSpPr txBox="1">
            <a:spLocks/>
          </p:cNvSpPr>
          <p:nvPr/>
        </p:nvSpPr>
        <p:spPr>
          <a:xfrm>
            <a:off x="6677027" y="1889126"/>
            <a:ext cx="5333998" cy="1949449"/>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New WEBI displays menu drop-downs under “Insert” for each type of element.</a:t>
            </a:r>
          </a:p>
        </p:txBody>
      </p:sp>
    </p:spTree>
    <p:extLst>
      <p:ext uri="{BB962C8B-B14F-4D97-AF65-F5344CB8AC3E}">
        <p14:creationId xmlns:p14="http://schemas.microsoft.com/office/powerpoint/2010/main" val="68936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73734CDA-1CE8-4F1C-B0B3-AAB252B01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75695-A9CB-423B-94FD-4C13617F15B9}"/>
              </a:ext>
            </a:extLst>
          </p:cNvPr>
          <p:cNvSpPr>
            <a:spLocks noGrp="1"/>
          </p:cNvSpPr>
          <p:nvPr>
            <p:ph type="title"/>
          </p:nvPr>
        </p:nvSpPr>
        <p:spPr>
          <a:xfrm>
            <a:off x="634000" y="634947"/>
            <a:ext cx="10915743" cy="955728"/>
          </a:xfrm>
        </p:spPr>
        <p:txBody>
          <a:bodyPr>
            <a:normAutofit/>
          </a:bodyPr>
          <a:lstStyle/>
          <a:p>
            <a:pPr algn="ctr"/>
            <a:r>
              <a:rPr lang="en-US" dirty="0"/>
              <a:t>Accessing WEBI does NOT change</a:t>
            </a:r>
          </a:p>
        </p:txBody>
      </p:sp>
      <p:pic>
        <p:nvPicPr>
          <p:cNvPr id="5" name="Picture 4" descr="A blue rectangle with white text&#10;&#10;Description automatically generated with low confidence">
            <a:extLst>
              <a:ext uri="{FF2B5EF4-FFF2-40B4-BE49-F238E27FC236}">
                <a16:creationId xmlns:a16="http://schemas.microsoft.com/office/drawing/2014/main" id="{95FE4B7D-3CB4-497B-8677-97E58A3F488A}"/>
              </a:ext>
            </a:extLst>
          </p:cNvPr>
          <p:cNvPicPr>
            <a:picLocks noChangeAspect="1"/>
          </p:cNvPicPr>
          <p:nvPr/>
        </p:nvPicPr>
        <p:blipFill>
          <a:blip r:embed="rId2"/>
          <a:stretch>
            <a:fillRect/>
          </a:stretch>
        </p:blipFill>
        <p:spPr>
          <a:xfrm>
            <a:off x="634000" y="1831654"/>
            <a:ext cx="3695179" cy="2734101"/>
          </a:xfrm>
          <a:prstGeom prst="rect">
            <a:avLst/>
          </a:prstGeom>
        </p:spPr>
      </p:pic>
      <p:cxnSp>
        <p:nvCxnSpPr>
          <p:cNvPr id="17" name="Straight Connector 11">
            <a:extLst>
              <a:ext uri="{FF2B5EF4-FFF2-40B4-BE49-F238E27FC236}">
                <a16:creationId xmlns:a16="http://schemas.microsoft.com/office/drawing/2014/main" id="{D7143990-FA50-4B23-AE6D-E17D22F5267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3482" y="2246569"/>
            <a:ext cx="58521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F75640F-0E32-4771-ACA0-A8A542A679AF}"/>
              </a:ext>
            </a:extLst>
          </p:cNvPr>
          <p:cNvSpPr>
            <a:spLocks noGrp="1"/>
          </p:cNvSpPr>
          <p:nvPr>
            <p:ph idx="1"/>
          </p:nvPr>
        </p:nvSpPr>
        <p:spPr>
          <a:xfrm>
            <a:off x="4973711" y="2407436"/>
            <a:ext cx="6576032" cy="3461657"/>
          </a:xfrm>
        </p:spPr>
        <p:txBody>
          <a:bodyPr>
            <a:normAutofit/>
          </a:bodyPr>
          <a:lstStyle/>
          <a:p>
            <a:r>
              <a:rPr lang="en-US" b="1" dirty="0"/>
              <a:t>The URL to access BusinessObjects WEBI will remain the same, even after July 9</a:t>
            </a:r>
            <a:r>
              <a:rPr lang="en-US" b="1" baseline="30000" dirty="0"/>
              <a:t>th.</a:t>
            </a:r>
          </a:p>
          <a:p>
            <a:r>
              <a:rPr lang="en-US" b="1" baseline="30000" dirty="0"/>
              <a:t>Your existing bookmarks will </a:t>
            </a:r>
            <a:r>
              <a:rPr lang="en-US" b="1" i="1" baseline="30000" dirty="0"/>
              <a:t>not</a:t>
            </a:r>
            <a:r>
              <a:rPr lang="en-US" b="1" baseline="30000" dirty="0"/>
              <a:t> need to be updated.</a:t>
            </a:r>
          </a:p>
          <a:p>
            <a:r>
              <a:rPr lang="en-US" sz="2400" b="1" dirty="0">
                <a:solidFill>
                  <a:schemeClr val="tx1"/>
                </a:solidFill>
                <a:hlinkClick r:id="rId3">
                  <a:extLst>
                    <a:ext uri="{A12FA001-AC4F-418D-AE19-62706E023703}">
                      <ahyp:hlinkClr xmlns:ahyp="http://schemas.microsoft.com/office/drawing/2018/hyperlinkcolor" val="tx"/>
                    </a:ext>
                  </a:extLst>
                </a:hlinkClick>
              </a:rPr>
              <a:t>https://dwdbiportal.wisconsin.gov/BOE/BI</a:t>
            </a:r>
            <a:endParaRPr lang="en-US" sz="2400" b="1" dirty="0">
              <a:solidFill>
                <a:schemeClr val="tx1"/>
              </a:solidFill>
            </a:endParaRPr>
          </a:p>
          <a:p>
            <a:pPr marL="0" indent="0">
              <a:buNone/>
            </a:pPr>
            <a:endParaRPr lang="en-US" sz="1600" b="1" dirty="0">
              <a:solidFill>
                <a:schemeClr val="tx1"/>
              </a:solidFill>
            </a:endParaRPr>
          </a:p>
          <a:p>
            <a:pPr marL="0" indent="0">
              <a:buNone/>
            </a:pPr>
            <a:r>
              <a:rPr lang="en-US" sz="1600" b="1" dirty="0">
                <a:solidFill>
                  <a:schemeClr val="tx1">
                    <a:lumMod val="50000"/>
                    <a:lumOff val="50000"/>
                  </a:schemeClr>
                </a:solidFill>
              </a:rPr>
              <a:t>DCF users will continue to use the Accounts Domain credentials (same as STAR) and the password will synchronize when changed</a:t>
            </a:r>
          </a:p>
          <a:p>
            <a:pPr marL="0" indent="0">
              <a:buNone/>
            </a:pPr>
            <a:endParaRPr lang="en-US" sz="1600" b="1" dirty="0">
              <a:solidFill>
                <a:schemeClr val="tx1"/>
              </a:solidFill>
            </a:endParaRPr>
          </a:p>
          <a:p>
            <a:endParaRPr lang="en-US" b="1" dirty="0"/>
          </a:p>
          <a:p>
            <a:endParaRPr lang="en-US" b="1" dirty="0"/>
          </a:p>
        </p:txBody>
      </p:sp>
      <p:sp>
        <p:nvSpPr>
          <p:cNvPr id="18" name="Rectangle 13">
            <a:extLst>
              <a:ext uri="{FF2B5EF4-FFF2-40B4-BE49-F238E27FC236}">
                <a16:creationId xmlns:a16="http://schemas.microsoft.com/office/drawing/2014/main" id="{3BD57AB6-3172-4520-B22E-FCD0184F3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7701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Data  Access</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280987" y="2168526"/>
            <a:ext cx="5334000" cy="1269632"/>
          </a:xfrm>
        </p:spPr>
        <p:txBody>
          <a:bodyPr/>
          <a:lstStyle/>
          <a:p>
            <a:r>
              <a:rPr lang="en-US" dirty="0"/>
              <a:t>The contents of the Data Access tab have been separated into different areas.</a:t>
            </a:r>
          </a:p>
        </p:txBody>
      </p:sp>
      <p:pic>
        <p:nvPicPr>
          <p:cNvPr id="5" name="Picture 4">
            <a:extLst>
              <a:ext uri="{FF2B5EF4-FFF2-40B4-BE49-F238E27FC236}">
                <a16:creationId xmlns:a16="http://schemas.microsoft.com/office/drawing/2014/main" id="{1323F908-4291-4A4C-B80A-A6D2FFC959FA}"/>
              </a:ext>
            </a:extLst>
          </p:cNvPr>
          <p:cNvPicPr>
            <a:picLocks noChangeAspect="1"/>
          </p:cNvPicPr>
          <p:nvPr/>
        </p:nvPicPr>
        <p:blipFill>
          <a:blip r:embed="rId2"/>
          <a:stretch>
            <a:fillRect/>
          </a:stretch>
        </p:blipFill>
        <p:spPr>
          <a:xfrm>
            <a:off x="7440453" y="2733308"/>
            <a:ext cx="3924300" cy="1409700"/>
          </a:xfrm>
          <a:prstGeom prst="rect">
            <a:avLst/>
          </a:prstGeom>
        </p:spPr>
      </p:pic>
      <p:pic>
        <p:nvPicPr>
          <p:cNvPr id="7" name="Picture 6">
            <a:extLst>
              <a:ext uri="{FF2B5EF4-FFF2-40B4-BE49-F238E27FC236}">
                <a16:creationId xmlns:a16="http://schemas.microsoft.com/office/drawing/2014/main" id="{5FEFD47A-84C9-462F-B963-92F0FCEC92E4}"/>
              </a:ext>
            </a:extLst>
          </p:cNvPr>
          <p:cNvPicPr>
            <a:picLocks noChangeAspect="1"/>
          </p:cNvPicPr>
          <p:nvPr/>
        </p:nvPicPr>
        <p:blipFill>
          <a:blip r:embed="rId3"/>
          <a:stretch>
            <a:fillRect/>
          </a:stretch>
        </p:blipFill>
        <p:spPr>
          <a:xfrm>
            <a:off x="176212" y="3261945"/>
            <a:ext cx="5438775" cy="1076325"/>
          </a:xfrm>
          <a:prstGeom prst="rect">
            <a:avLst/>
          </a:prstGeom>
        </p:spPr>
      </p:pic>
      <p:pic>
        <p:nvPicPr>
          <p:cNvPr id="9" name="Picture 8">
            <a:extLst>
              <a:ext uri="{FF2B5EF4-FFF2-40B4-BE49-F238E27FC236}">
                <a16:creationId xmlns:a16="http://schemas.microsoft.com/office/drawing/2014/main" id="{088B0C48-BCF7-445F-9358-9BA3ADDD8C9B}"/>
              </a:ext>
            </a:extLst>
          </p:cNvPr>
          <p:cNvPicPr>
            <a:picLocks noChangeAspect="1"/>
          </p:cNvPicPr>
          <p:nvPr/>
        </p:nvPicPr>
        <p:blipFill>
          <a:blip r:embed="rId4"/>
          <a:stretch>
            <a:fillRect/>
          </a:stretch>
        </p:blipFill>
        <p:spPr>
          <a:xfrm>
            <a:off x="9105899" y="4446895"/>
            <a:ext cx="2924175" cy="2276475"/>
          </a:xfrm>
          <a:prstGeom prst="rect">
            <a:avLst/>
          </a:prstGeom>
        </p:spPr>
      </p:pic>
      <p:sp>
        <p:nvSpPr>
          <p:cNvPr id="10" name="Content Placeholder 2">
            <a:extLst>
              <a:ext uri="{FF2B5EF4-FFF2-40B4-BE49-F238E27FC236}">
                <a16:creationId xmlns:a16="http://schemas.microsoft.com/office/drawing/2014/main" id="{7643349E-EB48-4349-B994-2ABE5472EB11}"/>
              </a:ext>
            </a:extLst>
          </p:cNvPr>
          <p:cNvSpPr txBox="1">
            <a:spLocks/>
          </p:cNvSpPr>
          <p:nvPr/>
        </p:nvSpPr>
        <p:spPr>
          <a:xfrm>
            <a:off x="6847046" y="1925637"/>
            <a:ext cx="4517707" cy="78935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Data Provider selections are in the “Data” area of the main menu.</a:t>
            </a:r>
          </a:p>
        </p:txBody>
      </p:sp>
      <p:sp>
        <p:nvSpPr>
          <p:cNvPr id="11" name="TextBox 10">
            <a:extLst>
              <a:ext uri="{FF2B5EF4-FFF2-40B4-BE49-F238E27FC236}">
                <a16:creationId xmlns:a16="http://schemas.microsoft.com/office/drawing/2014/main" id="{1A41F6BE-E993-4E94-A698-27FB5C13D359}"/>
              </a:ext>
            </a:extLst>
          </p:cNvPr>
          <p:cNvSpPr txBox="1"/>
          <p:nvPr/>
        </p:nvSpPr>
        <p:spPr>
          <a:xfrm>
            <a:off x="6315075" y="5274745"/>
            <a:ext cx="2790824" cy="1200329"/>
          </a:xfrm>
          <a:prstGeom prst="rect">
            <a:avLst/>
          </a:prstGeom>
          <a:noFill/>
        </p:spPr>
        <p:txBody>
          <a:bodyPr wrap="square" rtlCol="0">
            <a:spAutoFit/>
          </a:bodyPr>
          <a:lstStyle/>
          <a:p>
            <a:r>
              <a:rPr lang="en-US" dirty="0"/>
              <a:t>Adding a new Variable is on the Main side panel, under the Objects sub-menu.</a:t>
            </a:r>
          </a:p>
          <a:p>
            <a:endParaRPr lang="en-US" dirty="0"/>
          </a:p>
        </p:txBody>
      </p:sp>
    </p:spTree>
    <p:extLst>
      <p:ext uri="{BB962C8B-B14F-4D97-AF65-F5344CB8AC3E}">
        <p14:creationId xmlns:p14="http://schemas.microsoft.com/office/powerpoint/2010/main" val="1267889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1446947"/>
          </a:xfrm>
        </p:spPr>
        <p:txBody>
          <a:bodyPr>
            <a:normAutofit/>
          </a:bodyPr>
          <a:lstStyle/>
          <a:p>
            <a:r>
              <a:rPr lang="en-US" dirty="0"/>
              <a:t>New WEBI side panels:</a:t>
            </a:r>
            <a:br>
              <a:rPr lang="en-US" dirty="0"/>
            </a:br>
            <a:r>
              <a:rPr lang="en-US" dirty="0"/>
              <a:t>Main panel  &amp; Build panel</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66800" y="1965326"/>
            <a:ext cx="5715000" cy="3035299"/>
          </a:xfrm>
        </p:spPr>
        <p:txBody>
          <a:bodyPr>
            <a:normAutofit lnSpcReduction="10000"/>
          </a:bodyPr>
          <a:lstStyle/>
          <a:p>
            <a:r>
              <a:rPr lang="en-US" dirty="0"/>
              <a:t>Opening more content menus makes them appear on the </a:t>
            </a:r>
            <a:r>
              <a:rPr lang="en-US" b="1" i="1" dirty="0"/>
              <a:t>right</a:t>
            </a:r>
            <a:r>
              <a:rPr lang="en-US" dirty="0"/>
              <a:t> side.</a:t>
            </a:r>
          </a:p>
          <a:p>
            <a:r>
              <a:rPr lang="en-US" dirty="0"/>
              <a:t>The right-most menu is known as the “Main Side Panel” and is activated by the clipboard icon.</a:t>
            </a:r>
          </a:p>
          <a:p>
            <a:r>
              <a:rPr lang="en-US" dirty="0"/>
              <a:t>The other that appears is know as the “Build Side Panel” and is sensitive to what content or object is selected within he report.  It is activated by the wrench icon.</a:t>
            </a:r>
          </a:p>
        </p:txBody>
      </p:sp>
      <p:pic>
        <p:nvPicPr>
          <p:cNvPr id="8" name="Picture 7">
            <a:extLst>
              <a:ext uri="{FF2B5EF4-FFF2-40B4-BE49-F238E27FC236}">
                <a16:creationId xmlns:a16="http://schemas.microsoft.com/office/drawing/2014/main" id="{B2F41F7A-475F-4761-96DE-60D581F775BE}"/>
              </a:ext>
            </a:extLst>
          </p:cNvPr>
          <p:cNvPicPr>
            <a:picLocks noChangeAspect="1"/>
          </p:cNvPicPr>
          <p:nvPr/>
        </p:nvPicPr>
        <p:blipFill>
          <a:blip r:embed="rId2"/>
          <a:stretch>
            <a:fillRect/>
          </a:stretch>
        </p:blipFill>
        <p:spPr>
          <a:xfrm>
            <a:off x="7416129" y="904875"/>
            <a:ext cx="4730629" cy="5048250"/>
          </a:xfrm>
          <a:prstGeom prst="rect">
            <a:avLst/>
          </a:prstGeom>
        </p:spPr>
      </p:pic>
      <p:pic>
        <p:nvPicPr>
          <p:cNvPr id="10" name="Picture 9">
            <a:extLst>
              <a:ext uri="{FF2B5EF4-FFF2-40B4-BE49-F238E27FC236}">
                <a16:creationId xmlns:a16="http://schemas.microsoft.com/office/drawing/2014/main" id="{4517BE4D-3A4D-4A51-84B8-93BD56A3EAFD}"/>
              </a:ext>
            </a:extLst>
          </p:cNvPr>
          <p:cNvPicPr>
            <a:picLocks noChangeAspect="1"/>
          </p:cNvPicPr>
          <p:nvPr/>
        </p:nvPicPr>
        <p:blipFill>
          <a:blip r:embed="rId3"/>
          <a:stretch>
            <a:fillRect/>
          </a:stretch>
        </p:blipFill>
        <p:spPr>
          <a:xfrm>
            <a:off x="6319124" y="2892425"/>
            <a:ext cx="708660" cy="590550"/>
          </a:xfrm>
          <a:prstGeom prst="rect">
            <a:avLst/>
          </a:prstGeom>
        </p:spPr>
      </p:pic>
      <p:pic>
        <p:nvPicPr>
          <p:cNvPr id="12" name="Picture 11">
            <a:extLst>
              <a:ext uri="{FF2B5EF4-FFF2-40B4-BE49-F238E27FC236}">
                <a16:creationId xmlns:a16="http://schemas.microsoft.com/office/drawing/2014/main" id="{1FBFCCA4-D85B-49F7-B96B-EF5B1750EA59}"/>
              </a:ext>
            </a:extLst>
          </p:cNvPr>
          <p:cNvPicPr>
            <a:picLocks noChangeAspect="1"/>
          </p:cNvPicPr>
          <p:nvPr/>
        </p:nvPicPr>
        <p:blipFill>
          <a:blip r:embed="rId4"/>
          <a:stretch>
            <a:fillRect/>
          </a:stretch>
        </p:blipFill>
        <p:spPr>
          <a:xfrm>
            <a:off x="2886075" y="4533901"/>
            <a:ext cx="708660" cy="590550"/>
          </a:xfrm>
          <a:prstGeom prst="rect">
            <a:avLst/>
          </a:prstGeom>
        </p:spPr>
      </p:pic>
      <p:pic>
        <p:nvPicPr>
          <p:cNvPr id="14" name="Picture 13">
            <a:extLst>
              <a:ext uri="{FF2B5EF4-FFF2-40B4-BE49-F238E27FC236}">
                <a16:creationId xmlns:a16="http://schemas.microsoft.com/office/drawing/2014/main" id="{487CEA7F-F7C3-4563-AD68-A84C8F30A1B7}"/>
              </a:ext>
            </a:extLst>
          </p:cNvPr>
          <p:cNvPicPr>
            <a:picLocks noChangeAspect="1"/>
          </p:cNvPicPr>
          <p:nvPr/>
        </p:nvPicPr>
        <p:blipFill>
          <a:blip r:embed="rId4"/>
          <a:stretch>
            <a:fillRect/>
          </a:stretch>
        </p:blipFill>
        <p:spPr>
          <a:xfrm>
            <a:off x="10030960" y="5124451"/>
            <a:ext cx="512922" cy="427435"/>
          </a:xfrm>
          <a:prstGeom prst="rect">
            <a:avLst/>
          </a:prstGeom>
        </p:spPr>
      </p:pic>
      <p:pic>
        <p:nvPicPr>
          <p:cNvPr id="15" name="Picture 14">
            <a:extLst>
              <a:ext uri="{FF2B5EF4-FFF2-40B4-BE49-F238E27FC236}">
                <a16:creationId xmlns:a16="http://schemas.microsoft.com/office/drawing/2014/main" id="{A22F118B-6EEE-4EE5-8090-DBBB53736D75}"/>
              </a:ext>
            </a:extLst>
          </p:cNvPr>
          <p:cNvPicPr>
            <a:picLocks noChangeAspect="1"/>
          </p:cNvPicPr>
          <p:nvPr/>
        </p:nvPicPr>
        <p:blipFill>
          <a:blip r:embed="rId3"/>
          <a:stretch>
            <a:fillRect/>
          </a:stretch>
        </p:blipFill>
        <p:spPr>
          <a:xfrm>
            <a:off x="11281649" y="4786907"/>
            <a:ext cx="512923" cy="427436"/>
          </a:xfrm>
          <a:prstGeom prst="rect">
            <a:avLst/>
          </a:prstGeom>
        </p:spPr>
      </p:pic>
    </p:spTree>
    <p:extLst>
      <p:ext uri="{BB962C8B-B14F-4D97-AF65-F5344CB8AC3E}">
        <p14:creationId xmlns:p14="http://schemas.microsoft.com/office/powerpoint/2010/main" val="3890236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1446947"/>
          </a:xfrm>
        </p:spPr>
        <p:txBody>
          <a:bodyPr>
            <a:normAutofit/>
          </a:bodyPr>
          <a:lstStyle/>
          <a:p>
            <a:r>
              <a:rPr lang="en-US" dirty="0"/>
              <a:t>Main Side Panel</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66800" y="1965326"/>
            <a:ext cx="5185649" cy="3035299"/>
          </a:xfrm>
        </p:spPr>
        <p:txBody>
          <a:bodyPr>
            <a:normAutofit/>
          </a:bodyPr>
          <a:lstStyle/>
          <a:p>
            <a:r>
              <a:rPr lang="en-US" dirty="0"/>
              <a:t>Activated by the clipboard icon,</a:t>
            </a:r>
            <a:br>
              <a:rPr lang="en-US" dirty="0"/>
            </a:br>
            <a:r>
              <a:rPr lang="en-US" dirty="0"/>
              <a:t>the main side panel controls the following:</a:t>
            </a:r>
          </a:p>
        </p:txBody>
      </p:sp>
      <p:pic>
        <p:nvPicPr>
          <p:cNvPr id="10" name="Picture 9">
            <a:extLst>
              <a:ext uri="{FF2B5EF4-FFF2-40B4-BE49-F238E27FC236}">
                <a16:creationId xmlns:a16="http://schemas.microsoft.com/office/drawing/2014/main" id="{4517BE4D-3A4D-4A51-84B8-93BD56A3EAFD}"/>
              </a:ext>
            </a:extLst>
          </p:cNvPr>
          <p:cNvPicPr>
            <a:picLocks noChangeAspect="1"/>
          </p:cNvPicPr>
          <p:nvPr/>
        </p:nvPicPr>
        <p:blipFill>
          <a:blip r:embed="rId2"/>
          <a:stretch>
            <a:fillRect/>
          </a:stretch>
        </p:blipFill>
        <p:spPr>
          <a:xfrm>
            <a:off x="6000750" y="1974849"/>
            <a:ext cx="708660" cy="590550"/>
          </a:xfrm>
          <a:prstGeom prst="rect">
            <a:avLst/>
          </a:prstGeom>
        </p:spPr>
      </p:pic>
      <p:pic>
        <p:nvPicPr>
          <p:cNvPr id="18" name="Picture 17">
            <a:extLst>
              <a:ext uri="{FF2B5EF4-FFF2-40B4-BE49-F238E27FC236}">
                <a16:creationId xmlns:a16="http://schemas.microsoft.com/office/drawing/2014/main" id="{0777624E-CDF7-430D-B2A5-A3C70F637F3B}"/>
              </a:ext>
            </a:extLst>
          </p:cNvPr>
          <p:cNvPicPr>
            <a:picLocks noChangeAspect="1"/>
          </p:cNvPicPr>
          <p:nvPr/>
        </p:nvPicPr>
        <p:blipFill>
          <a:blip r:embed="rId3"/>
          <a:stretch>
            <a:fillRect/>
          </a:stretch>
        </p:blipFill>
        <p:spPr>
          <a:xfrm>
            <a:off x="1097280" y="2930524"/>
            <a:ext cx="6791325" cy="1704975"/>
          </a:xfrm>
          <a:prstGeom prst="rect">
            <a:avLst/>
          </a:prstGeom>
          <a:ln>
            <a:solidFill>
              <a:schemeClr val="tx1">
                <a:lumMod val="50000"/>
                <a:lumOff val="50000"/>
              </a:schemeClr>
            </a:solidFill>
          </a:ln>
        </p:spPr>
      </p:pic>
      <p:pic>
        <p:nvPicPr>
          <p:cNvPr id="24" name="Picture 23">
            <a:extLst>
              <a:ext uri="{FF2B5EF4-FFF2-40B4-BE49-F238E27FC236}">
                <a16:creationId xmlns:a16="http://schemas.microsoft.com/office/drawing/2014/main" id="{22053C37-0C3B-4E22-98DB-1B0D09EB23B7}"/>
              </a:ext>
            </a:extLst>
          </p:cNvPr>
          <p:cNvPicPr>
            <a:picLocks noChangeAspect="1"/>
          </p:cNvPicPr>
          <p:nvPr/>
        </p:nvPicPr>
        <p:blipFill>
          <a:blip r:embed="rId4"/>
          <a:stretch>
            <a:fillRect/>
          </a:stretch>
        </p:blipFill>
        <p:spPr>
          <a:xfrm>
            <a:off x="8627745" y="180975"/>
            <a:ext cx="2466975" cy="6496050"/>
          </a:xfrm>
          <a:prstGeom prst="rect">
            <a:avLst/>
          </a:prstGeom>
        </p:spPr>
      </p:pic>
    </p:spTree>
    <p:extLst>
      <p:ext uri="{BB962C8B-B14F-4D97-AF65-F5344CB8AC3E}">
        <p14:creationId xmlns:p14="http://schemas.microsoft.com/office/powerpoint/2010/main" val="809963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Report objects, controls, and properties</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440055" y="2025650"/>
            <a:ext cx="5655945" cy="1787524"/>
          </a:xfrm>
        </p:spPr>
        <p:txBody>
          <a:bodyPr/>
          <a:lstStyle/>
          <a:p>
            <a:r>
              <a:rPr lang="en-US" dirty="0"/>
              <a:t>Old WEBI had the additional report objects and controls along the left side pane, vertically arranged</a:t>
            </a:r>
          </a:p>
        </p:txBody>
      </p:sp>
      <p:pic>
        <p:nvPicPr>
          <p:cNvPr id="5" name="Picture 4">
            <a:extLst>
              <a:ext uri="{FF2B5EF4-FFF2-40B4-BE49-F238E27FC236}">
                <a16:creationId xmlns:a16="http://schemas.microsoft.com/office/drawing/2014/main" id="{39855961-2391-48D6-808D-F5E5A0B36FF5}"/>
              </a:ext>
            </a:extLst>
          </p:cNvPr>
          <p:cNvPicPr>
            <a:picLocks noChangeAspect="1"/>
          </p:cNvPicPr>
          <p:nvPr/>
        </p:nvPicPr>
        <p:blipFill>
          <a:blip r:embed="rId2"/>
          <a:stretch>
            <a:fillRect/>
          </a:stretch>
        </p:blipFill>
        <p:spPr>
          <a:xfrm>
            <a:off x="752475" y="2919412"/>
            <a:ext cx="2266950" cy="3381375"/>
          </a:xfrm>
          <a:prstGeom prst="rect">
            <a:avLst/>
          </a:prstGeom>
        </p:spPr>
      </p:pic>
      <p:sp>
        <p:nvSpPr>
          <p:cNvPr id="6" name="Content Placeholder 2">
            <a:extLst>
              <a:ext uri="{FF2B5EF4-FFF2-40B4-BE49-F238E27FC236}">
                <a16:creationId xmlns:a16="http://schemas.microsoft.com/office/drawing/2014/main" id="{58635B87-FB50-4110-8512-B32BFDCF7C8B}"/>
              </a:ext>
            </a:extLst>
          </p:cNvPr>
          <p:cNvSpPr txBox="1">
            <a:spLocks/>
          </p:cNvSpPr>
          <p:nvPr/>
        </p:nvSpPr>
        <p:spPr>
          <a:xfrm>
            <a:off x="6536055" y="1804936"/>
            <a:ext cx="5655945" cy="178752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New WEBI has additional report objects and controls in the Main side panel</a:t>
            </a:r>
          </a:p>
        </p:txBody>
      </p:sp>
      <p:pic>
        <p:nvPicPr>
          <p:cNvPr id="10" name="Picture 9">
            <a:extLst>
              <a:ext uri="{FF2B5EF4-FFF2-40B4-BE49-F238E27FC236}">
                <a16:creationId xmlns:a16="http://schemas.microsoft.com/office/drawing/2014/main" id="{8F1762ED-DBAB-4804-9161-5DE7F50A0E6F}"/>
              </a:ext>
            </a:extLst>
          </p:cNvPr>
          <p:cNvPicPr>
            <a:picLocks noChangeAspect="1"/>
          </p:cNvPicPr>
          <p:nvPr/>
        </p:nvPicPr>
        <p:blipFill>
          <a:blip r:embed="rId3"/>
          <a:stretch>
            <a:fillRect/>
          </a:stretch>
        </p:blipFill>
        <p:spPr>
          <a:xfrm>
            <a:off x="7052425" y="2583670"/>
            <a:ext cx="2590800" cy="1171575"/>
          </a:xfrm>
          <a:prstGeom prst="rect">
            <a:avLst/>
          </a:prstGeom>
        </p:spPr>
      </p:pic>
      <p:pic>
        <p:nvPicPr>
          <p:cNvPr id="12" name="Picture 11">
            <a:extLst>
              <a:ext uri="{FF2B5EF4-FFF2-40B4-BE49-F238E27FC236}">
                <a16:creationId xmlns:a16="http://schemas.microsoft.com/office/drawing/2014/main" id="{EA0BDBA6-79E8-487E-AC4A-6444E036A6A0}"/>
              </a:ext>
            </a:extLst>
          </p:cNvPr>
          <p:cNvPicPr>
            <a:picLocks noChangeAspect="1"/>
          </p:cNvPicPr>
          <p:nvPr/>
        </p:nvPicPr>
        <p:blipFill>
          <a:blip r:embed="rId4"/>
          <a:stretch>
            <a:fillRect/>
          </a:stretch>
        </p:blipFill>
        <p:spPr>
          <a:xfrm>
            <a:off x="6679045" y="3918030"/>
            <a:ext cx="1668780" cy="2250913"/>
          </a:xfrm>
          <a:prstGeom prst="rect">
            <a:avLst/>
          </a:prstGeom>
        </p:spPr>
      </p:pic>
      <p:pic>
        <p:nvPicPr>
          <p:cNvPr id="14" name="Picture 13">
            <a:extLst>
              <a:ext uri="{FF2B5EF4-FFF2-40B4-BE49-F238E27FC236}">
                <a16:creationId xmlns:a16="http://schemas.microsoft.com/office/drawing/2014/main" id="{8FF74803-791D-4B8C-837A-E1176DDD1AFA}"/>
              </a:ext>
            </a:extLst>
          </p:cNvPr>
          <p:cNvPicPr>
            <a:picLocks noChangeAspect="1"/>
          </p:cNvPicPr>
          <p:nvPr/>
        </p:nvPicPr>
        <p:blipFill>
          <a:blip r:embed="rId5"/>
          <a:stretch>
            <a:fillRect/>
          </a:stretch>
        </p:blipFill>
        <p:spPr>
          <a:xfrm>
            <a:off x="8489151" y="4018019"/>
            <a:ext cx="1749751" cy="2839981"/>
          </a:xfrm>
          <a:prstGeom prst="rect">
            <a:avLst/>
          </a:prstGeom>
        </p:spPr>
      </p:pic>
      <p:pic>
        <p:nvPicPr>
          <p:cNvPr id="16" name="Picture 15">
            <a:extLst>
              <a:ext uri="{FF2B5EF4-FFF2-40B4-BE49-F238E27FC236}">
                <a16:creationId xmlns:a16="http://schemas.microsoft.com/office/drawing/2014/main" id="{C0EFC3D2-6E24-4F9A-AC7A-699C63F93118}"/>
              </a:ext>
            </a:extLst>
          </p:cNvPr>
          <p:cNvPicPr>
            <a:picLocks noChangeAspect="1"/>
          </p:cNvPicPr>
          <p:nvPr/>
        </p:nvPicPr>
        <p:blipFill>
          <a:blip r:embed="rId6"/>
          <a:stretch>
            <a:fillRect/>
          </a:stretch>
        </p:blipFill>
        <p:spPr>
          <a:xfrm>
            <a:off x="10380228" y="4205287"/>
            <a:ext cx="1792722" cy="1676400"/>
          </a:xfrm>
          <a:prstGeom prst="rect">
            <a:avLst/>
          </a:prstGeom>
        </p:spPr>
      </p:pic>
    </p:spTree>
    <p:extLst>
      <p:ext uri="{BB962C8B-B14F-4D97-AF65-F5344CB8AC3E}">
        <p14:creationId xmlns:p14="http://schemas.microsoft.com/office/powerpoint/2010/main" val="3985416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Folder vs Query view of available data objects</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3769995" cy="2184132"/>
          </a:xfrm>
        </p:spPr>
        <p:txBody>
          <a:bodyPr/>
          <a:lstStyle/>
          <a:p>
            <a:r>
              <a:rPr lang="en-US" dirty="0"/>
              <a:t>Old WEBI had the selector for the Available Objects view in the bottom left corner.</a:t>
            </a:r>
          </a:p>
        </p:txBody>
      </p:sp>
      <p:pic>
        <p:nvPicPr>
          <p:cNvPr id="5" name="Picture 4">
            <a:extLst>
              <a:ext uri="{FF2B5EF4-FFF2-40B4-BE49-F238E27FC236}">
                <a16:creationId xmlns:a16="http://schemas.microsoft.com/office/drawing/2014/main" id="{DA3A61C6-81C9-49A8-BAFC-E595C5C6DC97}"/>
              </a:ext>
            </a:extLst>
          </p:cNvPr>
          <p:cNvPicPr>
            <a:picLocks noChangeAspect="1"/>
          </p:cNvPicPr>
          <p:nvPr/>
        </p:nvPicPr>
        <p:blipFill>
          <a:blip r:embed="rId2"/>
          <a:stretch>
            <a:fillRect/>
          </a:stretch>
        </p:blipFill>
        <p:spPr>
          <a:xfrm>
            <a:off x="9537998" y="1940193"/>
            <a:ext cx="2257425" cy="2184132"/>
          </a:xfrm>
          <a:prstGeom prst="rect">
            <a:avLst/>
          </a:prstGeom>
        </p:spPr>
      </p:pic>
      <p:pic>
        <p:nvPicPr>
          <p:cNvPr id="7" name="Picture 6">
            <a:extLst>
              <a:ext uri="{FF2B5EF4-FFF2-40B4-BE49-F238E27FC236}">
                <a16:creationId xmlns:a16="http://schemas.microsoft.com/office/drawing/2014/main" id="{5CA1A71B-48E2-4975-B72D-AC2EE7AD2426}"/>
              </a:ext>
            </a:extLst>
          </p:cNvPr>
          <p:cNvPicPr>
            <a:picLocks noChangeAspect="1"/>
          </p:cNvPicPr>
          <p:nvPr/>
        </p:nvPicPr>
        <p:blipFill>
          <a:blip r:embed="rId3"/>
          <a:stretch>
            <a:fillRect/>
          </a:stretch>
        </p:blipFill>
        <p:spPr>
          <a:xfrm>
            <a:off x="81916" y="4629149"/>
            <a:ext cx="2765071" cy="1724025"/>
          </a:xfrm>
          <a:prstGeom prst="rect">
            <a:avLst/>
          </a:prstGeom>
          <a:ln>
            <a:solidFill>
              <a:schemeClr val="tx1">
                <a:lumMod val="50000"/>
                <a:lumOff val="50000"/>
              </a:schemeClr>
            </a:solidFill>
          </a:ln>
        </p:spPr>
      </p:pic>
      <p:sp>
        <p:nvSpPr>
          <p:cNvPr id="8" name="Content Placeholder 2">
            <a:extLst>
              <a:ext uri="{FF2B5EF4-FFF2-40B4-BE49-F238E27FC236}">
                <a16:creationId xmlns:a16="http://schemas.microsoft.com/office/drawing/2014/main" id="{78138507-6369-400F-B50F-778E8B12ACC5}"/>
              </a:ext>
            </a:extLst>
          </p:cNvPr>
          <p:cNvSpPr txBox="1">
            <a:spLocks/>
          </p:cNvSpPr>
          <p:nvPr/>
        </p:nvSpPr>
        <p:spPr>
          <a:xfrm>
            <a:off x="5844539" y="1940193"/>
            <a:ext cx="3528061" cy="2184132"/>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New WEBI has the selector for the Available Objects view in the Main side panel, accessed via the up/down arrow icon.</a:t>
            </a:r>
          </a:p>
        </p:txBody>
      </p:sp>
      <p:pic>
        <p:nvPicPr>
          <p:cNvPr id="10" name="Picture 9">
            <a:extLst>
              <a:ext uri="{FF2B5EF4-FFF2-40B4-BE49-F238E27FC236}">
                <a16:creationId xmlns:a16="http://schemas.microsoft.com/office/drawing/2014/main" id="{2B4D13AC-1065-4933-B1E7-C34CAEEFCE07}"/>
              </a:ext>
            </a:extLst>
          </p:cNvPr>
          <p:cNvPicPr>
            <a:picLocks noChangeAspect="1"/>
          </p:cNvPicPr>
          <p:nvPr/>
        </p:nvPicPr>
        <p:blipFill>
          <a:blip r:embed="rId4"/>
          <a:stretch>
            <a:fillRect/>
          </a:stretch>
        </p:blipFill>
        <p:spPr>
          <a:xfrm>
            <a:off x="2654002" y="3297504"/>
            <a:ext cx="1342540" cy="2184132"/>
          </a:xfrm>
          <a:prstGeom prst="rect">
            <a:avLst/>
          </a:prstGeom>
          <a:ln>
            <a:solidFill>
              <a:schemeClr val="tx1">
                <a:lumMod val="50000"/>
                <a:lumOff val="50000"/>
              </a:schemeClr>
            </a:solidFill>
          </a:ln>
        </p:spPr>
      </p:pic>
      <p:pic>
        <p:nvPicPr>
          <p:cNvPr id="12" name="Picture 11">
            <a:extLst>
              <a:ext uri="{FF2B5EF4-FFF2-40B4-BE49-F238E27FC236}">
                <a16:creationId xmlns:a16="http://schemas.microsoft.com/office/drawing/2014/main" id="{8585F0CB-119A-4EE5-8DE8-2D7497B6CFAD}"/>
              </a:ext>
            </a:extLst>
          </p:cNvPr>
          <p:cNvPicPr>
            <a:picLocks noChangeAspect="1"/>
          </p:cNvPicPr>
          <p:nvPr/>
        </p:nvPicPr>
        <p:blipFill>
          <a:blip r:embed="rId5"/>
          <a:stretch>
            <a:fillRect/>
          </a:stretch>
        </p:blipFill>
        <p:spPr>
          <a:xfrm>
            <a:off x="3960102" y="3910615"/>
            <a:ext cx="1342540" cy="2320773"/>
          </a:xfrm>
          <a:prstGeom prst="rect">
            <a:avLst/>
          </a:prstGeom>
          <a:ln>
            <a:solidFill>
              <a:schemeClr val="tx1">
                <a:lumMod val="50000"/>
                <a:lumOff val="50000"/>
              </a:schemeClr>
            </a:solidFill>
          </a:ln>
        </p:spPr>
      </p:pic>
      <p:pic>
        <p:nvPicPr>
          <p:cNvPr id="14" name="Picture 13">
            <a:extLst>
              <a:ext uri="{FF2B5EF4-FFF2-40B4-BE49-F238E27FC236}">
                <a16:creationId xmlns:a16="http://schemas.microsoft.com/office/drawing/2014/main" id="{2CBBCE8D-08E1-4226-BF49-266C94BF0545}"/>
              </a:ext>
            </a:extLst>
          </p:cNvPr>
          <p:cNvPicPr>
            <a:picLocks noChangeAspect="1"/>
          </p:cNvPicPr>
          <p:nvPr/>
        </p:nvPicPr>
        <p:blipFill>
          <a:blip r:embed="rId6"/>
          <a:stretch>
            <a:fillRect/>
          </a:stretch>
        </p:blipFill>
        <p:spPr>
          <a:xfrm>
            <a:off x="7004547" y="3429000"/>
            <a:ext cx="1163677" cy="2671762"/>
          </a:xfrm>
          <a:prstGeom prst="rect">
            <a:avLst/>
          </a:prstGeom>
          <a:ln>
            <a:solidFill>
              <a:schemeClr val="tx1">
                <a:lumMod val="50000"/>
                <a:lumOff val="50000"/>
              </a:schemeClr>
            </a:solidFill>
          </a:ln>
        </p:spPr>
      </p:pic>
      <p:pic>
        <p:nvPicPr>
          <p:cNvPr id="16" name="Picture 15">
            <a:extLst>
              <a:ext uri="{FF2B5EF4-FFF2-40B4-BE49-F238E27FC236}">
                <a16:creationId xmlns:a16="http://schemas.microsoft.com/office/drawing/2014/main" id="{12007CBA-7AA3-488B-8D09-2D8C34283CF5}"/>
              </a:ext>
            </a:extLst>
          </p:cNvPr>
          <p:cNvPicPr>
            <a:picLocks noChangeAspect="1"/>
          </p:cNvPicPr>
          <p:nvPr/>
        </p:nvPicPr>
        <p:blipFill>
          <a:blip r:embed="rId7"/>
          <a:stretch>
            <a:fillRect/>
          </a:stretch>
        </p:blipFill>
        <p:spPr>
          <a:xfrm>
            <a:off x="8319152" y="3681412"/>
            <a:ext cx="1136147" cy="2671762"/>
          </a:xfrm>
          <a:prstGeom prst="rect">
            <a:avLst/>
          </a:prstGeom>
          <a:ln>
            <a:solidFill>
              <a:schemeClr val="tx1">
                <a:lumMod val="50000"/>
                <a:lumOff val="50000"/>
              </a:schemeClr>
            </a:solidFill>
          </a:ln>
        </p:spPr>
      </p:pic>
    </p:spTree>
    <p:extLst>
      <p:ext uri="{BB962C8B-B14F-4D97-AF65-F5344CB8AC3E}">
        <p14:creationId xmlns:p14="http://schemas.microsoft.com/office/powerpoint/2010/main" val="1982993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Build Side Panel</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7999095" cy="1987549"/>
          </a:xfrm>
        </p:spPr>
        <p:txBody>
          <a:bodyPr/>
          <a:lstStyle/>
          <a:p>
            <a:r>
              <a:rPr lang="en-US" dirty="0"/>
              <a:t>The Build side panel provides access to formatting options, for the worksheet, tables, cells, text and objects.</a:t>
            </a:r>
          </a:p>
          <a:p>
            <a:r>
              <a:rPr lang="en-US" dirty="0"/>
              <a:t>The available icons change, based on what specifically is  selected within</a:t>
            </a:r>
            <a:br>
              <a:rPr lang="en-US" dirty="0"/>
            </a:br>
            <a:r>
              <a:rPr lang="en-US" dirty="0"/>
              <a:t>the report.</a:t>
            </a:r>
          </a:p>
        </p:txBody>
      </p:sp>
      <p:pic>
        <p:nvPicPr>
          <p:cNvPr id="5" name="Picture 4">
            <a:extLst>
              <a:ext uri="{FF2B5EF4-FFF2-40B4-BE49-F238E27FC236}">
                <a16:creationId xmlns:a16="http://schemas.microsoft.com/office/drawing/2014/main" id="{FC4DAF5A-977E-4057-990E-F5237E44E23E}"/>
              </a:ext>
            </a:extLst>
          </p:cNvPr>
          <p:cNvPicPr>
            <a:picLocks noChangeAspect="1"/>
          </p:cNvPicPr>
          <p:nvPr/>
        </p:nvPicPr>
        <p:blipFill>
          <a:blip r:embed="rId2"/>
          <a:stretch>
            <a:fillRect/>
          </a:stretch>
        </p:blipFill>
        <p:spPr>
          <a:xfrm>
            <a:off x="1281112" y="3971925"/>
            <a:ext cx="6867525" cy="1876425"/>
          </a:xfrm>
          <a:prstGeom prst="rect">
            <a:avLst/>
          </a:prstGeom>
        </p:spPr>
      </p:pic>
      <p:pic>
        <p:nvPicPr>
          <p:cNvPr id="7" name="Picture 6">
            <a:extLst>
              <a:ext uri="{FF2B5EF4-FFF2-40B4-BE49-F238E27FC236}">
                <a16:creationId xmlns:a16="http://schemas.microsoft.com/office/drawing/2014/main" id="{E8B42E15-FD3F-451C-864F-DB5AB2D4B16B}"/>
              </a:ext>
            </a:extLst>
          </p:cNvPr>
          <p:cNvPicPr>
            <a:picLocks noChangeAspect="1"/>
          </p:cNvPicPr>
          <p:nvPr/>
        </p:nvPicPr>
        <p:blipFill>
          <a:blip r:embed="rId3"/>
          <a:stretch>
            <a:fillRect/>
          </a:stretch>
        </p:blipFill>
        <p:spPr>
          <a:xfrm>
            <a:off x="8886825" y="2238375"/>
            <a:ext cx="2457450" cy="3467100"/>
          </a:xfrm>
          <a:prstGeom prst="rect">
            <a:avLst/>
          </a:prstGeom>
        </p:spPr>
      </p:pic>
    </p:spTree>
    <p:extLst>
      <p:ext uri="{BB962C8B-B14F-4D97-AF65-F5344CB8AC3E}">
        <p14:creationId xmlns:p14="http://schemas.microsoft.com/office/powerpoint/2010/main" val="1964454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Formatting</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242886" y="1949242"/>
            <a:ext cx="10529889" cy="403433"/>
          </a:xfrm>
        </p:spPr>
        <p:txBody>
          <a:bodyPr>
            <a:normAutofit lnSpcReduction="10000"/>
          </a:bodyPr>
          <a:lstStyle/>
          <a:p>
            <a:r>
              <a:rPr lang="en-US" dirty="0"/>
              <a:t>Old WEBI displayed a “Formatting” tab and showed available formatting options at all times.</a:t>
            </a:r>
          </a:p>
        </p:txBody>
      </p:sp>
      <p:pic>
        <p:nvPicPr>
          <p:cNvPr id="5" name="Picture 4">
            <a:extLst>
              <a:ext uri="{FF2B5EF4-FFF2-40B4-BE49-F238E27FC236}">
                <a16:creationId xmlns:a16="http://schemas.microsoft.com/office/drawing/2014/main" id="{55A1DBD4-74E6-4C60-80E3-3A13A4219D24}"/>
              </a:ext>
            </a:extLst>
          </p:cNvPr>
          <p:cNvPicPr>
            <a:picLocks noChangeAspect="1"/>
          </p:cNvPicPr>
          <p:nvPr/>
        </p:nvPicPr>
        <p:blipFill>
          <a:blip r:embed="rId2"/>
          <a:stretch>
            <a:fillRect/>
          </a:stretch>
        </p:blipFill>
        <p:spPr>
          <a:xfrm>
            <a:off x="242886" y="2352675"/>
            <a:ext cx="7248525" cy="1390650"/>
          </a:xfrm>
          <a:prstGeom prst="rect">
            <a:avLst/>
          </a:prstGeom>
        </p:spPr>
      </p:pic>
      <p:pic>
        <p:nvPicPr>
          <p:cNvPr id="7" name="Picture 6">
            <a:extLst>
              <a:ext uri="{FF2B5EF4-FFF2-40B4-BE49-F238E27FC236}">
                <a16:creationId xmlns:a16="http://schemas.microsoft.com/office/drawing/2014/main" id="{2FABA537-225C-4198-865D-197EA68629B0}"/>
              </a:ext>
            </a:extLst>
          </p:cNvPr>
          <p:cNvPicPr>
            <a:picLocks noChangeAspect="1"/>
          </p:cNvPicPr>
          <p:nvPr/>
        </p:nvPicPr>
        <p:blipFill>
          <a:blip r:embed="rId3"/>
          <a:stretch>
            <a:fillRect/>
          </a:stretch>
        </p:blipFill>
        <p:spPr>
          <a:xfrm>
            <a:off x="5415923" y="3743325"/>
            <a:ext cx="6533191" cy="3016778"/>
          </a:xfrm>
          <a:prstGeom prst="rect">
            <a:avLst/>
          </a:prstGeom>
        </p:spPr>
      </p:pic>
      <p:sp>
        <p:nvSpPr>
          <p:cNvPr id="8" name="Content Placeholder 2">
            <a:extLst>
              <a:ext uri="{FF2B5EF4-FFF2-40B4-BE49-F238E27FC236}">
                <a16:creationId xmlns:a16="http://schemas.microsoft.com/office/drawing/2014/main" id="{8BE8E09F-970F-418D-A2FE-7886761044FD}"/>
              </a:ext>
            </a:extLst>
          </p:cNvPr>
          <p:cNvSpPr txBox="1">
            <a:spLocks/>
          </p:cNvSpPr>
          <p:nvPr/>
        </p:nvSpPr>
        <p:spPr>
          <a:xfrm>
            <a:off x="2047875" y="4110829"/>
            <a:ext cx="3295651" cy="2676525"/>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New WEBI has a series of context menus that must be selected.</a:t>
            </a:r>
          </a:p>
          <a:p>
            <a:r>
              <a:rPr lang="en-US" dirty="0"/>
              <a:t>The ‘wrench’ displays the Build side panel where formatting options can be accessed.</a:t>
            </a:r>
          </a:p>
        </p:txBody>
      </p:sp>
    </p:spTree>
    <p:extLst>
      <p:ext uri="{BB962C8B-B14F-4D97-AF65-F5344CB8AC3E}">
        <p14:creationId xmlns:p14="http://schemas.microsoft.com/office/powerpoint/2010/main" val="17935716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The Formatting sub-menus</a:t>
            </a:r>
          </a:p>
        </p:txBody>
      </p:sp>
      <p:pic>
        <p:nvPicPr>
          <p:cNvPr id="5" name="Picture 4">
            <a:extLst>
              <a:ext uri="{FF2B5EF4-FFF2-40B4-BE49-F238E27FC236}">
                <a16:creationId xmlns:a16="http://schemas.microsoft.com/office/drawing/2014/main" id="{F898F4A2-51AE-4B5A-9545-42B8EB9C7469}"/>
              </a:ext>
            </a:extLst>
          </p:cNvPr>
          <p:cNvPicPr>
            <a:picLocks noChangeAspect="1"/>
          </p:cNvPicPr>
          <p:nvPr/>
        </p:nvPicPr>
        <p:blipFill>
          <a:blip r:embed="rId2"/>
          <a:stretch>
            <a:fillRect/>
          </a:stretch>
        </p:blipFill>
        <p:spPr>
          <a:xfrm>
            <a:off x="2932567" y="2411202"/>
            <a:ext cx="7321096" cy="4156810"/>
          </a:xfrm>
          <a:prstGeom prst="rect">
            <a:avLst/>
          </a:prstGeom>
        </p:spPr>
      </p:pic>
      <p:pic>
        <p:nvPicPr>
          <p:cNvPr id="9" name="Picture 8">
            <a:extLst>
              <a:ext uri="{FF2B5EF4-FFF2-40B4-BE49-F238E27FC236}">
                <a16:creationId xmlns:a16="http://schemas.microsoft.com/office/drawing/2014/main" id="{345F52E9-8218-43E1-AC49-CBFC74FC55C7}"/>
              </a:ext>
            </a:extLst>
          </p:cNvPr>
          <p:cNvPicPr>
            <a:picLocks noChangeAspect="1"/>
          </p:cNvPicPr>
          <p:nvPr/>
        </p:nvPicPr>
        <p:blipFill>
          <a:blip r:embed="rId3"/>
          <a:stretch>
            <a:fillRect/>
          </a:stretch>
        </p:blipFill>
        <p:spPr>
          <a:xfrm>
            <a:off x="2005012" y="1090455"/>
            <a:ext cx="6858000" cy="1219200"/>
          </a:xfrm>
          <a:prstGeom prst="rect">
            <a:avLst/>
          </a:prstGeom>
        </p:spPr>
      </p:pic>
    </p:spTree>
    <p:extLst>
      <p:ext uri="{BB962C8B-B14F-4D97-AF65-F5344CB8AC3E}">
        <p14:creationId xmlns:p14="http://schemas.microsoft.com/office/powerpoint/2010/main" val="3530118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Variables – Formula Editor</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240030" y="1917702"/>
            <a:ext cx="9275445" cy="702306"/>
          </a:xfrm>
        </p:spPr>
        <p:txBody>
          <a:bodyPr/>
          <a:lstStyle/>
          <a:p>
            <a:r>
              <a:rPr lang="en-US" dirty="0"/>
              <a:t>The Create Variable window is basically the same, with some very minor rearrangement.</a:t>
            </a:r>
          </a:p>
        </p:txBody>
      </p:sp>
      <p:pic>
        <p:nvPicPr>
          <p:cNvPr id="7" name="Picture 6">
            <a:extLst>
              <a:ext uri="{FF2B5EF4-FFF2-40B4-BE49-F238E27FC236}">
                <a16:creationId xmlns:a16="http://schemas.microsoft.com/office/drawing/2014/main" id="{A203351E-BE75-415D-BEEB-91D566432B15}"/>
              </a:ext>
            </a:extLst>
          </p:cNvPr>
          <p:cNvPicPr>
            <a:picLocks noChangeAspect="1"/>
          </p:cNvPicPr>
          <p:nvPr/>
        </p:nvPicPr>
        <p:blipFill>
          <a:blip r:embed="rId2"/>
          <a:stretch>
            <a:fillRect/>
          </a:stretch>
        </p:blipFill>
        <p:spPr>
          <a:xfrm>
            <a:off x="342900" y="2362531"/>
            <a:ext cx="3910631" cy="4107215"/>
          </a:xfrm>
          <a:prstGeom prst="rect">
            <a:avLst/>
          </a:prstGeom>
        </p:spPr>
      </p:pic>
      <p:pic>
        <p:nvPicPr>
          <p:cNvPr id="9" name="Picture 8">
            <a:extLst>
              <a:ext uri="{FF2B5EF4-FFF2-40B4-BE49-F238E27FC236}">
                <a16:creationId xmlns:a16="http://schemas.microsoft.com/office/drawing/2014/main" id="{4F47CB90-8EF7-4D2B-9F76-8159C7CE244B}"/>
              </a:ext>
            </a:extLst>
          </p:cNvPr>
          <p:cNvPicPr>
            <a:picLocks noChangeAspect="1"/>
          </p:cNvPicPr>
          <p:nvPr/>
        </p:nvPicPr>
        <p:blipFill>
          <a:blip r:embed="rId3"/>
          <a:stretch>
            <a:fillRect/>
          </a:stretch>
        </p:blipFill>
        <p:spPr>
          <a:xfrm>
            <a:off x="4669090" y="2459329"/>
            <a:ext cx="4704014" cy="4171097"/>
          </a:xfrm>
          <a:prstGeom prst="rect">
            <a:avLst/>
          </a:prstGeom>
          <a:ln>
            <a:solidFill>
              <a:schemeClr val="tx1">
                <a:lumMod val="50000"/>
                <a:lumOff val="50000"/>
              </a:schemeClr>
            </a:solidFill>
          </a:ln>
        </p:spPr>
      </p:pic>
      <p:pic>
        <p:nvPicPr>
          <p:cNvPr id="11" name="Picture 10">
            <a:extLst>
              <a:ext uri="{FF2B5EF4-FFF2-40B4-BE49-F238E27FC236}">
                <a16:creationId xmlns:a16="http://schemas.microsoft.com/office/drawing/2014/main" id="{81AF687A-1541-49BF-A190-65DD1D326BC3}"/>
              </a:ext>
            </a:extLst>
          </p:cNvPr>
          <p:cNvPicPr>
            <a:picLocks noChangeAspect="1"/>
          </p:cNvPicPr>
          <p:nvPr/>
        </p:nvPicPr>
        <p:blipFill>
          <a:blip r:embed="rId4"/>
          <a:stretch>
            <a:fillRect/>
          </a:stretch>
        </p:blipFill>
        <p:spPr>
          <a:xfrm>
            <a:off x="9686925" y="3105979"/>
            <a:ext cx="2162175" cy="1952625"/>
          </a:xfrm>
          <a:prstGeom prst="rect">
            <a:avLst/>
          </a:prstGeom>
        </p:spPr>
      </p:pic>
      <p:sp>
        <p:nvSpPr>
          <p:cNvPr id="12" name="TextBox 11">
            <a:extLst>
              <a:ext uri="{FF2B5EF4-FFF2-40B4-BE49-F238E27FC236}">
                <a16:creationId xmlns:a16="http://schemas.microsoft.com/office/drawing/2014/main" id="{FF1E5AFA-7D98-4BD7-A57B-3383A1FA1B12}"/>
              </a:ext>
            </a:extLst>
          </p:cNvPr>
          <p:cNvSpPr txBox="1"/>
          <p:nvPr/>
        </p:nvSpPr>
        <p:spPr>
          <a:xfrm>
            <a:off x="9788663" y="5182447"/>
            <a:ext cx="2200275" cy="1200329"/>
          </a:xfrm>
          <a:prstGeom prst="rect">
            <a:avLst/>
          </a:prstGeom>
          <a:noFill/>
        </p:spPr>
        <p:txBody>
          <a:bodyPr wrap="square" rtlCol="0">
            <a:spAutoFit/>
          </a:bodyPr>
          <a:lstStyle/>
          <a:p>
            <a:r>
              <a:rPr lang="en-US" dirty="0">
                <a:solidFill>
                  <a:srgbClr val="7030A0"/>
                </a:solidFill>
              </a:rPr>
              <a:t>However, new WEBI introduces auto-completion for object names as you type.</a:t>
            </a:r>
          </a:p>
        </p:txBody>
      </p:sp>
    </p:spTree>
    <p:extLst>
      <p:ext uri="{BB962C8B-B14F-4D97-AF65-F5344CB8AC3E}">
        <p14:creationId xmlns:p14="http://schemas.microsoft.com/office/powerpoint/2010/main" val="898540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Sections</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201931" y="2028825"/>
            <a:ext cx="4922520" cy="1243012"/>
          </a:xfrm>
        </p:spPr>
        <p:txBody>
          <a:bodyPr>
            <a:normAutofit fontScale="85000" lnSpcReduction="10000"/>
          </a:bodyPr>
          <a:lstStyle/>
          <a:p>
            <a:r>
              <a:rPr lang="en-US" dirty="0"/>
              <a:t>In old WEBI, the Section control was part of the Reports Elements tab, Tools tab and utilized whatever data element/cell was selected to create the section</a:t>
            </a:r>
            <a:br>
              <a:rPr lang="en-US" dirty="0"/>
            </a:br>
            <a:endParaRPr lang="en-US" dirty="0"/>
          </a:p>
        </p:txBody>
      </p:sp>
      <p:pic>
        <p:nvPicPr>
          <p:cNvPr id="7" name="Picture 6">
            <a:extLst>
              <a:ext uri="{FF2B5EF4-FFF2-40B4-BE49-F238E27FC236}">
                <a16:creationId xmlns:a16="http://schemas.microsoft.com/office/drawing/2014/main" id="{EB6CAF10-E844-4B27-B0BD-550079DD1BFD}"/>
              </a:ext>
            </a:extLst>
          </p:cNvPr>
          <p:cNvPicPr>
            <a:picLocks noChangeAspect="1"/>
          </p:cNvPicPr>
          <p:nvPr/>
        </p:nvPicPr>
        <p:blipFill>
          <a:blip r:embed="rId2"/>
          <a:stretch>
            <a:fillRect/>
          </a:stretch>
        </p:blipFill>
        <p:spPr>
          <a:xfrm>
            <a:off x="271463" y="3271838"/>
            <a:ext cx="5405438" cy="2155460"/>
          </a:xfrm>
          <a:prstGeom prst="rect">
            <a:avLst/>
          </a:prstGeom>
          <a:ln>
            <a:solidFill>
              <a:schemeClr val="tx1">
                <a:lumMod val="50000"/>
                <a:lumOff val="50000"/>
              </a:schemeClr>
            </a:solidFill>
          </a:ln>
        </p:spPr>
      </p:pic>
      <p:sp>
        <p:nvSpPr>
          <p:cNvPr id="8" name="Content Placeholder 2">
            <a:extLst>
              <a:ext uri="{FF2B5EF4-FFF2-40B4-BE49-F238E27FC236}">
                <a16:creationId xmlns:a16="http://schemas.microsoft.com/office/drawing/2014/main" id="{CE7D4A33-3339-4E14-B198-B01A790483E5}"/>
              </a:ext>
            </a:extLst>
          </p:cNvPr>
          <p:cNvSpPr txBox="1">
            <a:spLocks/>
          </p:cNvSpPr>
          <p:nvPr/>
        </p:nvSpPr>
        <p:spPr>
          <a:xfrm>
            <a:off x="6806565" y="633413"/>
            <a:ext cx="4922520" cy="1395412"/>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In new WEBI, the Section control is part of the ‘Insert’ menu area and is the grid-like icon.</a:t>
            </a:r>
          </a:p>
          <a:p>
            <a:r>
              <a:rPr lang="en-US" dirty="0"/>
              <a:t>A lasso-like icon will appears which you drop over the data table in which you want a section.</a:t>
            </a:r>
          </a:p>
        </p:txBody>
      </p:sp>
      <p:pic>
        <p:nvPicPr>
          <p:cNvPr id="10" name="Picture 9">
            <a:extLst>
              <a:ext uri="{FF2B5EF4-FFF2-40B4-BE49-F238E27FC236}">
                <a16:creationId xmlns:a16="http://schemas.microsoft.com/office/drawing/2014/main" id="{E8977DF1-9783-4BFE-A25B-91063CC04BCA}"/>
              </a:ext>
            </a:extLst>
          </p:cNvPr>
          <p:cNvPicPr>
            <a:picLocks noChangeAspect="1"/>
          </p:cNvPicPr>
          <p:nvPr/>
        </p:nvPicPr>
        <p:blipFill>
          <a:blip r:embed="rId3"/>
          <a:stretch>
            <a:fillRect/>
          </a:stretch>
        </p:blipFill>
        <p:spPr>
          <a:xfrm>
            <a:off x="6010276" y="2028825"/>
            <a:ext cx="4457964" cy="3307522"/>
          </a:xfrm>
          <a:prstGeom prst="rect">
            <a:avLst/>
          </a:prstGeom>
          <a:ln>
            <a:solidFill>
              <a:schemeClr val="tx1">
                <a:lumMod val="50000"/>
                <a:lumOff val="50000"/>
              </a:schemeClr>
            </a:solidFill>
          </a:ln>
        </p:spPr>
      </p:pic>
      <p:pic>
        <p:nvPicPr>
          <p:cNvPr id="12" name="Picture 11">
            <a:extLst>
              <a:ext uri="{FF2B5EF4-FFF2-40B4-BE49-F238E27FC236}">
                <a16:creationId xmlns:a16="http://schemas.microsoft.com/office/drawing/2014/main" id="{1CD8CBB3-7806-41FB-944C-D16F7EC4CDFB}"/>
              </a:ext>
            </a:extLst>
          </p:cNvPr>
          <p:cNvPicPr>
            <a:picLocks noChangeAspect="1"/>
          </p:cNvPicPr>
          <p:nvPr/>
        </p:nvPicPr>
        <p:blipFill>
          <a:blip r:embed="rId4"/>
          <a:stretch>
            <a:fillRect/>
          </a:stretch>
        </p:blipFill>
        <p:spPr>
          <a:xfrm>
            <a:off x="9629775" y="3827350"/>
            <a:ext cx="2454167" cy="2923077"/>
          </a:xfrm>
          <a:prstGeom prst="rect">
            <a:avLst/>
          </a:prstGeom>
          <a:ln>
            <a:solidFill>
              <a:schemeClr val="tx1">
                <a:lumMod val="50000"/>
                <a:lumOff val="50000"/>
              </a:schemeClr>
            </a:solidFill>
          </a:ln>
        </p:spPr>
      </p:pic>
    </p:spTree>
    <p:extLst>
      <p:ext uri="{BB962C8B-B14F-4D97-AF65-F5344CB8AC3E}">
        <p14:creationId xmlns:p14="http://schemas.microsoft.com/office/powerpoint/2010/main" val="396588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3DF0-E807-4E70-BAFC-A97A64D37A4A}"/>
              </a:ext>
            </a:extLst>
          </p:cNvPr>
          <p:cNvSpPr>
            <a:spLocks noGrp="1"/>
          </p:cNvSpPr>
          <p:nvPr>
            <p:ph type="title"/>
          </p:nvPr>
        </p:nvSpPr>
        <p:spPr/>
        <p:txBody>
          <a:bodyPr>
            <a:normAutofit/>
          </a:bodyPr>
          <a:lstStyle/>
          <a:p>
            <a:pPr algn="ctr"/>
            <a:r>
              <a:rPr lang="en-US" dirty="0"/>
              <a:t>The BI Launch Pad login is the first change</a:t>
            </a:r>
            <a:br>
              <a:rPr lang="en-US" dirty="0"/>
            </a:br>
            <a:r>
              <a:rPr lang="en-US" sz="2800" dirty="0"/>
              <a:t>When we talk about ‘</a:t>
            </a:r>
            <a:r>
              <a:rPr lang="en-US" sz="2800" b="1" dirty="0"/>
              <a:t>log in to WEBI’</a:t>
            </a:r>
            <a:r>
              <a:rPr lang="en-US" sz="2800" dirty="0"/>
              <a:t>, we mean BI Launch Pad</a:t>
            </a:r>
            <a:endParaRPr lang="en-US" sz="4400" dirty="0"/>
          </a:p>
        </p:txBody>
      </p:sp>
      <p:sp>
        <p:nvSpPr>
          <p:cNvPr id="3" name="Content Placeholder 2">
            <a:extLst>
              <a:ext uri="{FF2B5EF4-FFF2-40B4-BE49-F238E27FC236}">
                <a16:creationId xmlns:a16="http://schemas.microsoft.com/office/drawing/2014/main" id="{7567926C-5699-435C-B23E-4A3DFB3FEEF1}"/>
              </a:ext>
            </a:extLst>
          </p:cNvPr>
          <p:cNvSpPr>
            <a:spLocks noGrp="1"/>
          </p:cNvSpPr>
          <p:nvPr>
            <p:ph idx="1"/>
          </p:nvPr>
        </p:nvSpPr>
        <p:spPr/>
        <p:txBody>
          <a:bodyPr/>
          <a:lstStyle/>
          <a:p>
            <a:r>
              <a:rPr lang="en-US" b="1" dirty="0"/>
              <a:t>OLD:</a:t>
            </a:r>
            <a:r>
              <a:rPr lang="en-US" dirty="0"/>
              <a:t>                                                 </a:t>
            </a:r>
            <a:r>
              <a:rPr lang="en-US" b="1" dirty="0">
                <a:solidFill>
                  <a:srgbClr val="00B0F0"/>
                </a:solidFill>
              </a:rPr>
              <a:t>NEW:</a:t>
            </a:r>
          </a:p>
        </p:txBody>
      </p:sp>
      <p:pic>
        <p:nvPicPr>
          <p:cNvPr id="5" name="Picture 4">
            <a:extLst>
              <a:ext uri="{FF2B5EF4-FFF2-40B4-BE49-F238E27FC236}">
                <a16:creationId xmlns:a16="http://schemas.microsoft.com/office/drawing/2014/main" id="{C6E7AAE9-CE38-4D7D-9A29-1432AFBAE319}"/>
              </a:ext>
            </a:extLst>
          </p:cNvPr>
          <p:cNvPicPr>
            <a:picLocks noChangeAspect="1"/>
          </p:cNvPicPr>
          <p:nvPr/>
        </p:nvPicPr>
        <p:blipFill>
          <a:blip r:embed="rId2"/>
          <a:stretch>
            <a:fillRect/>
          </a:stretch>
        </p:blipFill>
        <p:spPr>
          <a:xfrm>
            <a:off x="1899186" y="1986012"/>
            <a:ext cx="2853265" cy="4391025"/>
          </a:xfrm>
          <a:prstGeom prst="rect">
            <a:avLst/>
          </a:prstGeom>
        </p:spPr>
      </p:pic>
      <p:pic>
        <p:nvPicPr>
          <p:cNvPr id="7" name="Picture 6">
            <a:extLst>
              <a:ext uri="{FF2B5EF4-FFF2-40B4-BE49-F238E27FC236}">
                <a16:creationId xmlns:a16="http://schemas.microsoft.com/office/drawing/2014/main" id="{41E56AC7-994A-47F0-B21A-D344717FB18D}"/>
              </a:ext>
            </a:extLst>
          </p:cNvPr>
          <p:cNvPicPr>
            <a:picLocks noChangeAspect="1"/>
          </p:cNvPicPr>
          <p:nvPr/>
        </p:nvPicPr>
        <p:blipFill>
          <a:blip r:embed="rId3"/>
          <a:stretch>
            <a:fillRect/>
          </a:stretch>
        </p:blipFill>
        <p:spPr>
          <a:xfrm>
            <a:off x="6583300" y="1986012"/>
            <a:ext cx="5012635" cy="4238625"/>
          </a:xfrm>
          <a:prstGeom prst="rect">
            <a:avLst/>
          </a:prstGeom>
        </p:spPr>
      </p:pic>
    </p:spTree>
    <p:extLst>
      <p:ext uri="{BB962C8B-B14F-4D97-AF65-F5344CB8AC3E}">
        <p14:creationId xmlns:p14="http://schemas.microsoft.com/office/powerpoint/2010/main" val="3626222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66B7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D1F4CC-87B1-4F6A-BBED-DA568A2C7C77}"/>
              </a:ext>
            </a:extLst>
          </p:cNvPr>
          <p:cNvSpPr>
            <a:spLocks noGrp="1"/>
          </p:cNvSpPr>
          <p:nvPr>
            <p:ph type="title"/>
          </p:nvPr>
        </p:nvSpPr>
        <p:spPr>
          <a:xfrm>
            <a:off x="435868" y="640080"/>
            <a:ext cx="4199226" cy="3522344"/>
          </a:xfrm>
        </p:spPr>
        <p:txBody>
          <a:bodyPr vert="horz" lIns="91440" tIns="45720" rIns="91440" bIns="45720" rtlCol="0" anchor="b">
            <a:normAutofit/>
          </a:bodyPr>
          <a:lstStyle/>
          <a:p>
            <a:pPr algn="ctr"/>
            <a:r>
              <a:rPr lang="en-US" sz="3700" dirty="0">
                <a:solidFill>
                  <a:srgbClr val="FFFFFF"/>
                </a:solidFill>
              </a:rPr>
              <a:t>Functional Differences</a:t>
            </a:r>
            <a:br>
              <a:rPr lang="en-US" sz="3700" dirty="0">
                <a:solidFill>
                  <a:srgbClr val="FFFFFF"/>
                </a:solidFill>
              </a:rPr>
            </a:br>
            <a:r>
              <a:rPr lang="en-US" sz="3700" dirty="0">
                <a:solidFill>
                  <a:srgbClr val="FFFFFF"/>
                </a:solidFill>
              </a:rPr>
              <a:t>  -- Querying --</a:t>
            </a:r>
            <a:br>
              <a:rPr lang="en-US" sz="3700" dirty="0">
                <a:solidFill>
                  <a:srgbClr val="FFFFFF"/>
                </a:solidFill>
              </a:rPr>
            </a:br>
            <a:br>
              <a:rPr lang="en-US" sz="3700" dirty="0">
                <a:solidFill>
                  <a:srgbClr val="FFFFFF"/>
                </a:solidFill>
              </a:rPr>
            </a:br>
            <a:r>
              <a:rPr lang="en-US" sz="2800" dirty="0">
                <a:solidFill>
                  <a:srgbClr val="FFFFFF"/>
                </a:solidFill>
              </a:rPr>
              <a:t>Old WEBI vs New WEBI</a:t>
            </a:r>
          </a:p>
        </p:txBody>
      </p:sp>
      <p:cxnSp>
        <p:nvCxnSpPr>
          <p:cNvPr id="20" name="Straight Connector 1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F997B2C-6C9A-4A57-A3B8-AB8B32DD3341}"/>
              </a:ext>
            </a:extLst>
          </p:cNvPr>
          <p:cNvPicPr>
            <a:picLocks noChangeAspect="1"/>
          </p:cNvPicPr>
          <p:nvPr/>
        </p:nvPicPr>
        <p:blipFill>
          <a:blip r:embed="rId2"/>
          <a:stretch>
            <a:fillRect/>
          </a:stretch>
        </p:blipFill>
        <p:spPr>
          <a:xfrm>
            <a:off x="4773078" y="205739"/>
            <a:ext cx="3629025" cy="4391025"/>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333FBEDD-07D5-4087-8272-13446044FA2F}"/>
              </a:ext>
            </a:extLst>
          </p:cNvPr>
          <p:cNvPicPr>
            <a:picLocks noChangeAspect="1"/>
          </p:cNvPicPr>
          <p:nvPr/>
        </p:nvPicPr>
        <p:blipFill>
          <a:blip r:embed="rId3"/>
          <a:stretch>
            <a:fillRect/>
          </a:stretch>
        </p:blipFill>
        <p:spPr>
          <a:xfrm>
            <a:off x="7560455" y="2190750"/>
            <a:ext cx="4360082" cy="4667250"/>
          </a:xfrm>
          <a:prstGeom prst="rect">
            <a:avLst/>
          </a:prstGeom>
          <a:ln>
            <a:solidFill>
              <a:schemeClr val="tx1">
                <a:lumMod val="50000"/>
                <a:lumOff val="50000"/>
              </a:schemeClr>
            </a:solidFill>
          </a:ln>
        </p:spPr>
      </p:pic>
    </p:spTree>
    <p:extLst>
      <p:ext uri="{BB962C8B-B14F-4D97-AF65-F5344CB8AC3E}">
        <p14:creationId xmlns:p14="http://schemas.microsoft.com/office/powerpoint/2010/main" val="4007853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Creating a new WEBI Document / query</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240030" y="1946276"/>
            <a:ext cx="10199370" cy="648035"/>
          </a:xfrm>
        </p:spPr>
        <p:txBody>
          <a:bodyPr>
            <a:normAutofit fontScale="92500" lnSpcReduction="20000"/>
          </a:bodyPr>
          <a:lstStyle/>
          <a:p>
            <a:r>
              <a:rPr lang="en-US" dirty="0"/>
              <a:t>In old WEBI, the </a:t>
            </a:r>
            <a:r>
              <a:rPr lang="en-US" dirty="0" err="1"/>
              <a:t>WebIntelligence</a:t>
            </a:r>
            <a:r>
              <a:rPr lang="en-US" dirty="0"/>
              <a:t> application was launched from the Applications drop-down in the top-of-screen menu.</a:t>
            </a:r>
          </a:p>
        </p:txBody>
      </p:sp>
      <p:pic>
        <p:nvPicPr>
          <p:cNvPr id="5" name="Picture 4">
            <a:extLst>
              <a:ext uri="{FF2B5EF4-FFF2-40B4-BE49-F238E27FC236}">
                <a16:creationId xmlns:a16="http://schemas.microsoft.com/office/drawing/2014/main" id="{1C11FE7A-9C5D-42AA-AACD-5A7A85E226F9}"/>
              </a:ext>
            </a:extLst>
          </p:cNvPr>
          <p:cNvPicPr>
            <a:picLocks noChangeAspect="1"/>
          </p:cNvPicPr>
          <p:nvPr/>
        </p:nvPicPr>
        <p:blipFill>
          <a:blip r:embed="rId2"/>
          <a:stretch>
            <a:fillRect/>
          </a:stretch>
        </p:blipFill>
        <p:spPr>
          <a:xfrm>
            <a:off x="240030" y="2544469"/>
            <a:ext cx="10777538" cy="884531"/>
          </a:xfrm>
          <a:prstGeom prst="rect">
            <a:avLst/>
          </a:prstGeom>
        </p:spPr>
      </p:pic>
      <p:sp>
        <p:nvSpPr>
          <p:cNvPr id="6" name="Content Placeholder 2">
            <a:extLst>
              <a:ext uri="{FF2B5EF4-FFF2-40B4-BE49-F238E27FC236}">
                <a16:creationId xmlns:a16="http://schemas.microsoft.com/office/drawing/2014/main" id="{C289D99B-55DB-4D28-A4C9-279863AB620B}"/>
              </a:ext>
            </a:extLst>
          </p:cNvPr>
          <p:cNvSpPr txBox="1">
            <a:spLocks/>
          </p:cNvSpPr>
          <p:nvPr/>
        </p:nvSpPr>
        <p:spPr>
          <a:xfrm>
            <a:off x="97155" y="4199546"/>
            <a:ext cx="5998845" cy="1305904"/>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In new WEBI the Applications tiles are at the bottom of the Home screen lists of tiles.</a:t>
            </a:r>
          </a:p>
        </p:txBody>
      </p:sp>
      <p:pic>
        <p:nvPicPr>
          <p:cNvPr id="8" name="Picture 7">
            <a:extLst>
              <a:ext uri="{FF2B5EF4-FFF2-40B4-BE49-F238E27FC236}">
                <a16:creationId xmlns:a16="http://schemas.microsoft.com/office/drawing/2014/main" id="{53B5D1D9-0F0B-4C6D-9101-313FF17958E5}"/>
              </a:ext>
            </a:extLst>
          </p:cNvPr>
          <p:cNvPicPr>
            <a:picLocks noChangeAspect="1"/>
          </p:cNvPicPr>
          <p:nvPr/>
        </p:nvPicPr>
        <p:blipFill>
          <a:blip r:embed="rId3"/>
          <a:stretch>
            <a:fillRect/>
          </a:stretch>
        </p:blipFill>
        <p:spPr>
          <a:xfrm>
            <a:off x="6096000" y="3695699"/>
            <a:ext cx="2739444" cy="2981325"/>
          </a:xfrm>
          <a:prstGeom prst="rect">
            <a:avLst/>
          </a:prstGeom>
          <a:ln>
            <a:solidFill>
              <a:schemeClr val="tx1">
                <a:lumMod val="50000"/>
                <a:lumOff val="50000"/>
              </a:schemeClr>
            </a:solidFill>
          </a:ln>
        </p:spPr>
      </p:pic>
    </p:spTree>
    <p:extLst>
      <p:ext uri="{BB962C8B-B14F-4D97-AF65-F5344CB8AC3E}">
        <p14:creationId xmlns:p14="http://schemas.microsoft.com/office/powerpoint/2010/main" val="1868057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Selecting a data source</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1812927"/>
            <a:ext cx="5866811" cy="823059"/>
          </a:xfrm>
        </p:spPr>
        <p:txBody>
          <a:bodyPr/>
          <a:lstStyle/>
          <a:p>
            <a:r>
              <a:rPr lang="en-US" dirty="0"/>
              <a:t>In old WEBI it was necessary to click the “New” icon.</a:t>
            </a:r>
          </a:p>
        </p:txBody>
      </p:sp>
      <p:pic>
        <p:nvPicPr>
          <p:cNvPr id="5" name="Picture 4">
            <a:extLst>
              <a:ext uri="{FF2B5EF4-FFF2-40B4-BE49-F238E27FC236}">
                <a16:creationId xmlns:a16="http://schemas.microsoft.com/office/drawing/2014/main" id="{233866A8-D57B-44D3-ACDD-C703D022A0FE}"/>
              </a:ext>
            </a:extLst>
          </p:cNvPr>
          <p:cNvPicPr>
            <a:picLocks noChangeAspect="1"/>
          </p:cNvPicPr>
          <p:nvPr/>
        </p:nvPicPr>
        <p:blipFill>
          <a:blip r:embed="rId2"/>
          <a:stretch>
            <a:fillRect/>
          </a:stretch>
        </p:blipFill>
        <p:spPr>
          <a:xfrm>
            <a:off x="7471160" y="2635986"/>
            <a:ext cx="3684520" cy="3935411"/>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40FC1A74-F89A-4C5A-81E0-CB11BA478B2D}"/>
              </a:ext>
            </a:extLst>
          </p:cNvPr>
          <p:cNvPicPr>
            <a:picLocks noChangeAspect="1"/>
          </p:cNvPicPr>
          <p:nvPr/>
        </p:nvPicPr>
        <p:blipFill>
          <a:blip r:embed="rId3"/>
          <a:stretch>
            <a:fillRect/>
          </a:stretch>
        </p:blipFill>
        <p:spPr>
          <a:xfrm>
            <a:off x="1162525" y="2224456"/>
            <a:ext cx="3866787" cy="4348162"/>
          </a:xfrm>
          <a:prstGeom prst="rect">
            <a:avLst/>
          </a:prstGeom>
          <a:ln>
            <a:solidFill>
              <a:schemeClr val="tx1">
                <a:lumMod val="50000"/>
                <a:lumOff val="50000"/>
              </a:schemeClr>
            </a:solidFill>
          </a:ln>
        </p:spPr>
      </p:pic>
      <p:sp>
        <p:nvSpPr>
          <p:cNvPr id="8" name="TextBox 7">
            <a:extLst>
              <a:ext uri="{FF2B5EF4-FFF2-40B4-BE49-F238E27FC236}">
                <a16:creationId xmlns:a16="http://schemas.microsoft.com/office/drawing/2014/main" id="{B6963B38-A219-444F-975B-39C32CACD3C3}"/>
              </a:ext>
            </a:extLst>
          </p:cNvPr>
          <p:cNvSpPr txBox="1"/>
          <p:nvPr/>
        </p:nvSpPr>
        <p:spPr>
          <a:xfrm>
            <a:off x="7334250" y="1961668"/>
            <a:ext cx="4356485" cy="646331"/>
          </a:xfrm>
          <a:prstGeom prst="rect">
            <a:avLst/>
          </a:prstGeom>
          <a:noFill/>
        </p:spPr>
        <p:txBody>
          <a:bodyPr wrap="square" rtlCol="0">
            <a:spAutoFit/>
          </a:bodyPr>
          <a:lstStyle/>
          <a:p>
            <a:r>
              <a:rPr lang="en-US" dirty="0"/>
              <a:t>In new WEBI, the data source selection page opens immediately after clicking the tile.</a:t>
            </a:r>
          </a:p>
        </p:txBody>
      </p:sp>
    </p:spTree>
    <p:extLst>
      <p:ext uri="{BB962C8B-B14F-4D97-AF65-F5344CB8AC3E}">
        <p14:creationId xmlns:p14="http://schemas.microsoft.com/office/powerpoint/2010/main" val="2060350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Universe selection </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278255" y="1927227"/>
            <a:ext cx="10058400" cy="1196974"/>
          </a:xfrm>
        </p:spPr>
        <p:txBody>
          <a:bodyPr/>
          <a:lstStyle/>
          <a:p>
            <a:r>
              <a:rPr lang="en-US" dirty="0"/>
              <a:t>The universe selection window/page is almost identical and functionally the same.</a:t>
            </a:r>
          </a:p>
          <a:p>
            <a:endParaRPr lang="en-US" dirty="0"/>
          </a:p>
        </p:txBody>
      </p:sp>
      <p:pic>
        <p:nvPicPr>
          <p:cNvPr id="5" name="Picture 4">
            <a:extLst>
              <a:ext uri="{FF2B5EF4-FFF2-40B4-BE49-F238E27FC236}">
                <a16:creationId xmlns:a16="http://schemas.microsoft.com/office/drawing/2014/main" id="{7874D60D-D7B1-4206-B731-85A3E73BF2E8}"/>
              </a:ext>
            </a:extLst>
          </p:cNvPr>
          <p:cNvPicPr>
            <a:picLocks noChangeAspect="1"/>
          </p:cNvPicPr>
          <p:nvPr/>
        </p:nvPicPr>
        <p:blipFill>
          <a:blip r:embed="rId2"/>
          <a:stretch>
            <a:fillRect/>
          </a:stretch>
        </p:blipFill>
        <p:spPr>
          <a:xfrm>
            <a:off x="1423988" y="2428875"/>
            <a:ext cx="3715492" cy="3976687"/>
          </a:xfrm>
          <a:prstGeom prst="rect">
            <a:avLst/>
          </a:prstGeom>
        </p:spPr>
      </p:pic>
      <p:pic>
        <p:nvPicPr>
          <p:cNvPr id="7" name="Picture 6">
            <a:extLst>
              <a:ext uri="{FF2B5EF4-FFF2-40B4-BE49-F238E27FC236}">
                <a16:creationId xmlns:a16="http://schemas.microsoft.com/office/drawing/2014/main" id="{21765683-6BBC-4104-B737-D7248026E6D1}"/>
              </a:ext>
            </a:extLst>
          </p:cNvPr>
          <p:cNvPicPr>
            <a:picLocks noChangeAspect="1"/>
          </p:cNvPicPr>
          <p:nvPr/>
        </p:nvPicPr>
        <p:blipFill>
          <a:blip r:embed="rId3"/>
          <a:stretch>
            <a:fillRect/>
          </a:stretch>
        </p:blipFill>
        <p:spPr>
          <a:xfrm>
            <a:off x="6471647" y="2428875"/>
            <a:ext cx="4865008" cy="4286250"/>
          </a:xfrm>
          <a:prstGeom prst="rect">
            <a:avLst/>
          </a:prstGeom>
        </p:spPr>
      </p:pic>
    </p:spTree>
    <p:extLst>
      <p:ext uri="{BB962C8B-B14F-4D97-AF65-F5344CB8AC3E}">
        <p14:creationId xmlns:p14="http://schemas.microsoft.com/office/powerpoint/2010/main" val="2113327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Query Panel</a:t>
            </a:r>
          </a:p>
        </p:txBody>
      </p:sp>
      <p:pic>
        <p:nvPicPr>
          <p:cNvPr id="5" name="Picture 4">
            <a:extLst>
              <a:ext uri="{FF2B5EF4-FFF2-40B4-BE49-F238E27FC236}">
                <a16:creationId xmlns:a16="http://schemas.microsoft.com/office/drawing/2014/main" id="{ABF72D18-F136-46E7-8003-72D90064B804}"/>
              </a:ext>
            </a:extLst>
          </p:cNvPr>
          <p:cNvPicPr>
            <a:picLocks noChangeAspect="1"/>
          </p:cNvPicPr>
          <p:nvPr/>
        </p:nvPicPr>
        <p:blipFill>
          <a:blip r:embed="rId2"/>
          <a:stretch>
            <a:fillRect/>
          </a:stretch>
        </p:blipFill>
        <p:spPr>
          <a:xfrm>
            <a:off x="60961" y="1181669"/>
            <a:ext cx="10058401" cy="2458363"/>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19E65148-1F8D-4350-BB30-EEA3CDD3B5B5}"/>
              </a:ext>
            </a:extLst>
          </p:cNvPr>
          <p:cNvPicPr>
            <a:picLocks noChangeAspect="1"/>
          </p:cNvPicPr>
          <p:nvPr/>
        </p:nvPicPr>
        <p:blipFill>
          <a:blip r:embed="rId3"/>
          <a:stretch>
            <a:fillRect/>
          </a:stretch>
        </p:blipFill>
        <p:spPr>
          <a:xfrm>
            <a:off x="3990974" y="3832793"/>
            <a:ext cx="7743825" cy="2854813"/>
          </a:xfrm>
          <a:prstGeom prst="rect">
            <a:avLst/>
          </a:prstGeom>
          <a:ln>
            <a:solidFill>
              <a:schemeClr val="tx1">
                <a:lumMod val="50000"/>
                <a:lumOff val="50000"/>
              </a:schemeClr>
            </a:solidFill>
          </a:ln>
        </p:spPr>
      </p:pic>
      <p:sp>
        <p:nvSpPr>
          <p:cNvPr id="10" name="TextBox 9">
            <a:extLst>
              <a:ext uri="{FF2B5EF4-FFF2-40B4-BE49-F238E27FC236}">
                <a16:creationId xmlns:a16="http://schemas.microsoft.com/office/drawing/2014/main" id="{1056322C-E756-4393-8131-DAB3DB42EA24}"/>
              </a:ext>
            </a:extLst>
          </p:cNvPr>
          <p:cNvSpPr txBox="1"/>
          <p:nvPr/>
        </p:nvSpPr>
        <p:spPr>
          <a:xfrm>
            <a:off x="657224" y="4298201"/>
            <a:ext cx="2962275" cy="923330"/>
          </a:xfrm>
          <a:prstGeom prst="rect">
            <a:avLst/>
          </a:prstGeom>
          <a:noFill/>
        </p:spPr>
        <p:txBody>
          <a:bodyPr wrap="square" rtlCol="0">
            <a:spAutoFit/>
          </a:bodyPr>
          <a:lstStyle/>
          <a:p>
            <a:r>
              <a:rPr lang="en-US" b="1" dirty="0"/>
              <a:t>Almost no functional differences between old and new WEBI query panels.</a:t>
            </a:r>
          </a:p>
        </p:txBody>
      </p:sp>
    </p:spTree>
    <p:extLst>
      <p:ext uri="{BB962C8B-B14F-4D97-AF65-F5344CB8AC3E}">
        <p14:creationId xmlns:p14="http://schemas.microsoft.com/office/powerpoint/2010/main" val="1953690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1265972"/>
          </a:xfrm>
        </p:spPr>
        <p:txBody>
          <a:bodyPr>
            <a:normAutofit fontScale="90000"/>
          </a:bodyPr>
          <a:lstStyle/>
          <a:p>
            <a:r>
              <a:rPr lang="en-US" dirty="0"/>
              <a:t>Query</a:t>
            </a:r>
            <a:br>
              <a:rPr lang="en-US" dirty="0"/>
            </a:br>
            <a:r>
              <a:rPr lang="en-US" dirty="0"/>
              <a:t>Comparison</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596330"/>
            <a:ext cx="2674620" cy="2606674"/>
          </a:xfrm>
        </p:spPr>
        <p:txBody>
          <a:bodyPr/>
          <a:lstStyle/>
          <a:p>
            <a:r>
              <a:rPr lang="en-US" dirty="0"/>
              <a:t>Essentially identical functionality.</a:t>
            </a:r>
          </a:p>
          <a:p>
            <a:r>
              <a:rPr lang="en-US" dirty="0"/>
              <a:t>Visual differences, but minimally.</a:t>
            </a:r>
          </a:p>
          <a:p>
            <a:endParaRPr lang="en-US" dirty="0"/>
          </a:p>
          <a:p>
            <a:pPr marL="0" indent="0">
              <a:buNone/>
            </a:pPr>
            <a:endParaRPr lang="en-US" dirty="0"/>
          </a:p>
        </p:txBody>
      </p:sp>
      <p:pic>
        <p:nvPicPr>
          <p:cNvPr id="9" name="Picture 8">
            <a:extLst>
              <a:ext uri="{FF2B5EF4-FFF2-40B4-BE49-F238E27FC236}">
                <a16:creationId xmlns:a16="http://schemas.microsoft.com/office/drawing/2014/main" id="{3ED1C384-5774-4A17-B457-2FC6DE991BA9}"/>
              </a:ext>
            </a:extLst>
          </p:cNvPr>
          <p:cNvPicPr>
            <a:picLocks noChangeAspect="1"/>
          </p:cNvPicPr>
          <p:nvPr/>
        </p:nvPicPr>
        <p:blipFill>
          <a:blip r:embed="rId2"/>
          <a:stretch>
            <a:fillRect/>
          </a:stretch>
        </p:blipFill>
        <p:spPr>
          <a:xfrm>
            <a:off x="3930967" y="468819"/>
            <a:ext cx="7999096" cy="2489785"/>
          </a:xfrm>
          <a:prstGeom prst="rect">
            <a:avLst/>
          </a:prstGeom>
          <a:ln>
            <a:solidFill>
              <a:schemeClr val="tx1">
                <a:lumMod val="50000"/>
                <a:lumOff val="50000"/>
              </a:schemeClr>
            </a:solidFill>
          </a:ln>
        </p:spPr>
      </p:pic>
      <p:pic>
        <p:nvPicPr>
          <p:cNvPr id="13" name="Picture 12">
            <a:extLst>
              <a:ext uri="{FF2B5EF4-FFF2-40B4-BE49-F238E27FC236}">
                <a16:creationId xmlns:a16="http://schemas.microsoft.com/office/drawing/2014/main" id="{9619D816-36A3-445B-B0DB-12E85950C28C}"/>
              </a:ext>
            </a:extLst>
          </p:cNvPr>
          <p:cNvPicPr>
            <a:picLocks noChangeAspect="1"/>
          </p:cNvPicPr>
          <p:nvPr/>
        </p:nvPicPr>
        <p:blipFill>
          <a:blip r:embed="rId3"/>
          <a:stretch>
            <a:fillRect/>
          </a:stretch>
        </p:blipFill>
        <p:spPr>
          <a:xfrm>
            <a:off x="3930967" y="3252301"/>
            <a:ext cx="7999096" cy="3319096"/>
          </a:xfrm>
          <a:prstGeom prst="rect">
            <a:avLst/>
          </a:prstGeom>
          <a:ln>
            <a:solidFill>
              <a:schemeClr val="tx1">
                <a:lumMod val="50000"/>
                <a:lumOff val="50000"/>
              </a:schemeClr>
            </a:solidFill>
          </a:ln>
        </p:spPr>
      </p:pic>
    </p:spTree>
    <p:extLst>
      <p:ext uri="{BB962C8B-B14F-4D97-AF65-F5344CB8AC3E}">
        <p14:creationId xmlns:p14="http://schemas.microsoft.com/office/powerpoint/2010/main" val="1937686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br>
              <a:rPr lang="en-US" dirty="0"/>
            </a:br>
            <a:r>
              <a:rPr lang="en-US" dirty="0"/>
              <a:t>Query Controls and Properties</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2608422" y="1967706"/>
            <a:ext cx="7192804" cy="1987549"/>
          </a:xfrm>
        </p:spPr>
        <p:txBody>
          <a:bodyPr/>
          <a:lstStyle/>
          <a:p>
            <a:r>
              <a:rPr lang="en-US" dirty="0"/>
              <a:t>Old and new WEBI contain the same query controls and properties, including the ability to view the generated SQL script.</a:t>
            </a:r>
          </a:p>
        </p:txBody>
      </p:sp>
      <p:pic>
        <p:nvPicPr>
          <p:cNvPr id="7" name="Picture 6">
            <a:extLst>
              <a:ext uri="{FF2B5EF4-FFF2-40B4-BE49-F238E27FC236}">
                <a16:creationId xmlns:a16="http://schemas.microsoft.com/office/drawing/2014/main" id="{5B904C4A-4CEE-4802-9427-DC9F58123D0F}"/>
              </a:ext>
            </a:extLst>
          </p:cNvPr>
          <p:cNvPicPr>
            <a:picLocks noChangeAspect="1"/>
          </p:cNvPicPr>
          <p:nvPr/>
        </p:nvPicPr>
        <p:blipFill>
          <a:blip r:embed="rId2"/>
          <a:stretch>
            <a:fillRect/>
          </a:stretch>
        </p:blipFill>
        <p:spPr>
          <a:xfrm>
            <a:off x="1097280" y="2961481"/>
            <a:ext cx="3324225" cy="1238250"/>
          </a:xfrm>
          <a:prstGeom prst="rect">
            <a:avLst/>
          </a:prstGeom>
          <a:ln>
            <a:solidFill>
              <a:schemeClr val="tx1">
                <a:lumMod val="50000"/>
                <a:lumOff val="50000"/>
              </a:schemeClr>
            </a:solidFill>
          </a:ln>
        </p:spPr>
      </p:pic>
      <p:pic>
        <p:nvPicPr>
          <p:cNvPr id="9" name="Picture 8">
            <a:extLst>
              <a:ext uri="{FF2B5EF4-FFF2-40B4-BE49-F238E27FC236}">
                <a16:creationId xmlns:a16="http://schemas.microsoft.com/office/drawing/2014/main" id="{6799821E-D0B2-4756-A99C-05ED18048635}"/>
              </a:ext>
            </a:extLst>
          </p:cNvPr>
          <p:cNvPicPr>
            <a:picLocks noChangeAspect="1"/>
          </p:cNvPicPr>
          <p:nvPr/>
        </p:nvPicPr>
        <p:blipFill>
          <a:blip r:embed="rId3"/>
          <a:stretch>
            <a:fillRect/>
          </a:stretch>
        </p:blipFill>
        <p:spPr>
          <a:xfrm>
            <a:off x="5807871" y="2819400"/>
            <a:ext cx="4514850" cy="1219200"/>
          </a:xfrm>
          <a:prstGeom prst="rect">
            <a:avLst/>
          </a:prstGeom>
          <a:ln>
            <a:solidFill>
              <a:schemeClr val="tx1">
                <a:lumMod val="50000"/>
                <a:lumOff val="50000"/>
              </a:schemeClr>
            </a:solidFill>
          </a:ln>
        </p:spPr>
      </p:pic>
      <p:pic>
        <p:nvPicPr>
          <p:cNvPr id="11" name="Picture 10">
            <a:extLst>
              <a:ext uri="{FF2B5EF4-FFF2-40B4-BE49-F238E27FC236}">
                <a16:creationId xmlns:a16="http://schemas.microsoft.com/office/drawing/2014/main" id="{8D6F8EE9-B4F0-4728-B758-0CBEED2F6615}"/>
              </a:ext>
            </a:extLst>
          </p:cNvPr>
          <p:cNvPicPr>
            <a:picLocks noChangeAspect="1"/>
          </p:cNvPicPr>
          <p:nvPr/>
        </p:nvPicPr>
        <p:blipFill>
          <a:blip r:embed="rId4"/>
          <a:stretch>
            <a:fillRect/>
          </a:stretch>
        </p:blipFill>
        <p:spPr>
          <a:xfrm>
            <a:off x="8853490" y="4183856"/>
            <a:ext cx="2390775" cy="1952625"/>
          </a:xfrm>
          <a:prstGeom prst="rect">
            <a:avLst/>
          </a:prstGeom>
        </p:spPr>
      </p:pic>
    </p:spTree>
    <p:extLst>
      <p:ext uri="{BB962C8B-B14F-4D97-AF65-F5344CB8AC3E}">
        <p14:creationId xmlns:p14="http://schemas.microsoft.com/office/powerpoint/2010/main" val="36151022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Running Specific Query or All Queries</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1982787"/>
            <a:ext cx="9718358" cy="1987549"/>
          </a:xfrm>
        </p:spPr>
        <p:txBody>
          <a:bodyPr/>
          <a:lstStyle/>
          <a:p>
            <a:r>
              <a:rPr lang="en-US" dirty="0"/>
              <a:t>Although functionally identical, the location of the Run Queries option is changed.  </a:t>
            </a:r>
          </a:p>
          <a:p>
            <a:r>
              <a:rPr lang="en-US" dirty="0"/>
              <a:t>In Old WEBI Run Queries is in the </a:t>
            </a:r>
            <a:r>
              <a:rPr lang="en-US" b="1" dirty="0"/>
              <a:t>top</a:t>
            </a:r>
            <a:r>
              <a:rPr lang="en-US" dirty="0"/>
              <a:t> right corner.</a:t>
            </a:r>
          </a:p>
          <a:p>
            <a:endParaRPr lang="en-US" dirty="0"/>
          </a:p>
        </p:txBody>
      </p:sp>
      <p:pic>
        <p:nvPicPr>
          <p:cNvPr id="10" name="Picture 9">
            <a:extLst>
              <a:ext uri="{FF2B5EF4-FFF2-40B4-BE49-F238E27FC236}">
                <a16:creationId xmlns:a16="http://schemas.microsoft.com/office/drawing/2014/main" id="{4619D706-DFA1-473F-A079-1403C2858137}"/>
              </a:ext>
            </a:extLst>
          </p:cNvPr>
          <p:cNvPicPr>
            <a:picLocks noChangeAspect="1"/>
          </p:cNvPicPr>
          <p:nvPr/>
        </p:nvPicPr>
        <p:blipFill>
          <a:blip r:embed="rId2"/>
          <a:stretch>
            <a:fillRect/>
          </a:stretch>
        </p:blipFill>
        <p:spPr>
          <a:xfrm>
            <a:off x="5969822" y="3362325"/>
            <a:ext cx="6222177" cy="3287921"/>
          </a:xfrm>
          <a:prstGeom prst="rect">
            <a:avLst/>
          </a:prstGeom>
          <a:ln>
            <a:solidFill>
              <a:schemeClr val="tx1">
                <a:lumMod val="50000"/>
                <a:lumOff val="50000"/>
              </a:schemeClr>
            </a:solidFill>
          </a:ln>
        </p:spPr>
      </p:pic>
      <p:pic>
        <p:nvPicPr>
          <p:cNvPr id="12" name="Picture 11">
            <a:extLst>
              <a:ext uri="{FF2B5EF4-FFF2-40B4-BE49-F238E27FC236}">
                <a16:creationId xmlns:a16="http://schemas.microsoft.com/office/drawing/2014/main" id="{0E65394B-98CA-4FD5-9B1B-4F63A07C0B4C}"/>
              </a:ext>
            </a:extLst>
          </p:cNvPr>
          <p:cNvPicPr>
            <a:picLocks noChangeAspect="1"/>
          </p:cNvPicPr>
          <p:nvPr/>
        </p:nvPicPr>
        <p:blipFill>
          <a:blip r:embed="rId3"/>
          <a:stretch>
            <a:fillRect/>
          </a:stretch>
        </p:blipFill>
        <p:spPr>
          <a:xfrm>
            <a:off x="33337" y="2847511"/>
            <a:ext cx="6100374" cy="2810339"/>
          </a:xfrm>
          <a:prstGeom prst="rect">
            <a:avLst/>
          </a:prstGeom>
          <a:ln>
            <a:solidFill>
              <a:schemeClr val="tx1">
                <a:lumMod val="50000"/>
                <a:lumOff val="50000"/>
              </a:schemeClr>
            </a:solidFill>
          </a:ln>
        </p:spPr>
      </p:pic>
      <p:sp>
        <p:nvSpPr>
          <p:cNvPr id="8" name="TextBox 7">
            <a:extLst>
              <a:ext uri="{FF2B5EF4-FFF2-40B4-BE49-F238E27FC236}">
                <a16:creationId xmlns:a16="http://schemas.microsoft.com/office/drawing/2014/main" id="{6A8A19CF-B24A-4E4A-9147-B6CB18745A19}"/>
              </a:ext>
            </a:extLst>
          </p:cNvPr>
          <p:cNvSpPr txBox="1"/>
          <p:nvPr/>
        </p:nvSpPr>
        <p:spPr>
          <a:xfrm>
            <a:off x="8672513" y="2847511"/>
            <a:ext cx="3609975" cy="646331"/>
          </a:xfrm>
          <a:prstGeom prst="rect">
            <a:avLst/>
          </a:prstGeom>
          <a:noFill/>
        </p:spPr>
        <p:txBody>
          <a:bodyPr wrap="square" rtlCol="0">
            <a:spAutoFit/>
          </a:bodyPr>
          <a:lstStyle/>
          <a:p>
            <a:r>
              <a:rPr lang="en-US" b="1" dirty="0"/>
              <a:t>In new WEBI Run Queries is in the bottom right corner.</a:t>
            </a:r>
          </a:p>
        </p:txBody>
      </p:sp>
    </p:spTree>
    <p:extLst>
      <p:ext uri="{BB962C8B-B14F-4D97-AF65-F5344CB8AC3E}">
        <p14:creationId xmlns:p14="http://schemas.microsoft.com/office/powerpoint/2010/main" val="29030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702305"/>
          </a:xfrm>
        </p:spPr>
        <p:txBody>
          <a:bodyPr>
            <a:normAutofit fontScale="90000"/>
          </a:bodyPr>
          <a:lstStyle/>
          <a:p>
            <a:r>
              <a:rPr lang="en-US" dirty="0"/>
              <a:t>Purging data from the document</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200026" y="2098676"/>
            <a:ext cx="6810374" cy="1987549"/>
          </a:xfrm>
        </p:spPr>
        <p:txBody>
          <a:bodyPr/>
          <a:lstStyle/>
          <a:p>
            <a:r>
              <a:rPr lang="en-US" dirty="0"/>
              <a:t>In old WEBI, purging the document of data query results was done through the Data Access tab, Data Providers, and Purge.</a:t>
            </a:r>
          </a:p>
          <a:p>
            <a:r>
              <a:rPr lang="en-US" dirty="0"/>
              <a:t>The queries to purge were directly listed and selectable, or “Purge All”</a:t>
            </a:r>
          </a:p>
          <a:p>
            <a:endParaRPr lang="en-US" dirty="0"/>
          </a:p>
        </p:txBody>
      </p:sp>
      <p:pic>
        <p:nvPicPr>
          <p:cNvPr id="5" name="Picture 4">
            <a:extLst>
              <a:ext uri="{FF2B5EF4-FFF2-40B4-BE49-F238E27FC236}">
                <a16:creationId xmlns:a16="http://schemas.microsoft.com/office/drawing/2014/main" id="{6A576787-C116-4FBD-9A2A-AF199624F757}"/>
              </a:ext>
            </a:extLst>
          </p:cNvPr>
          <p:cNvPicPr>
            <a:picLocks noChangeAspect="1"/>
          </p:cNvPicPr>
          <p:nvPr/>
        </p:nvPicPr>
        <p:blipFill>
          <a:blip r:embed="rId2"/>
          <a:stretch>
            <a:fillRect/>
          </a:stretch>
        </p:blipFill>
        <p:spPr>
          <a:xfrm>
            <a:off x="200026" y="3905250"/>
            <a:ext cx="5772150" cy="1488005"/>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FE9CC079-69A3-4B7A-981B-C4FBE7A4C521}"/>
              </a:ext>
            </a:extLst>
          </p:cNvPr>
          <p:cNvPicPr>
            <a:picLocks noChangeAspect="1"/>
          </p:cNvPicPr>
          <p:nvPr/>
        </p:nvPicPr>
        <p:blipFill>
          <a:blip r:embed="rId3"/>
          <a:stretch>
            <a:fillRect/>
          </a:stretch>
        </p:blipFill>
        <p:spPr>
          <a:xfrm>
            <a:off x="6734172" y="3476625"/>
            <a:ext cx="5257802" cy="1292760"/>
          </a:xfrm>
          <a:prstGeom prst="rect">
            <a:avLst/>
          </a:prstGeom>
          <a:ln>
            <a:solidFill>
              <a:schemeClr val="tx1">
                <a:lumMod val="50000"/>
                <a:lumOff val="50000"/>
              </a:schemeClr>
            </a:solidFill>
          </a:ln>
        </p:spPr>
      </p:pic>
      <p:pic>
        <p:nvPicPr>
          <p:cNvPr id="9" name="Picture 8">
            <a:extLst>
              <a:ext uri="{FF2B5EF4-FFF2-40B4-BE49-F238E27FC236}">
                <a16:creationId xmlns:a16="http://schemas.microsoft.com/office/drawing/2014/main" id="{EAA30391-FC4C-46D5-84E8-233862BF8C9D}"/>
              </a:ext>
            </a:extLst>
          </p:cNvPr>
          <p:cNvPicPr>
            <a:picLocks noChangeAspect="1"/>
          </p:cNvPicPr>
          <p:nvPr/>
        </p:nvPicPr>
        <p:blipFill>
          <a:blip r:embed="rId4"/>
          <a:stretch>
            <a:fillRect/>
          </a:stretch>
        </p:blipFill>
        <p:spPr>
          <a:xfrm>
            <a:off x="6886573" y="4906328"/>
            <a:ext cx="4953000" cy="1791783"/>
          </a:xfrm>
          <a:prstGeom prst="rect">
            <a:avLst/>
          </a:prstGeom>
          <a:ln>
            <a:solidFill>
              <a:schemeClr val="tx1">
                <a:lumMod val="50000"/>
                <a:lumOff val="50000"/>
              </a:schemeClr>
            </a:solidFill>
          </a:ln>
        </p:spPr>
      </p:pic>
      <p:sp>
        <p:nvSpPr>
          <p:cNvPr id="10" name="TextBox 9">
            <a:extLst>
              <a:ext uri="{FF2B5EF4-FFF2-40B4-BE49-F238E27FC236}">
                <a16:creationId xmlns:a16="http://schemas.microsoft.com/office/drawing/2014/main" id="{14864686-C4D9-49A1-809B-598CD15B7FAF}"/>
              </a:ext>
            </a:extLst>
          </p:cNvPr>
          <p:cNvSpPr txBox="1"/>
          <p:nvPr/>
        </p:nvSpPr>
        <p:spPr>
          <a:xfrm>
            <a:off x="7553325" y="2028825"/>
            <a:ext cx="4362450" cy="1477328"/>
          </a:xfrm>
          <a:prstGeom prst="rect">
            <a:avLst/>
          </a:prstGeom>
          <a:noFill/>
        </p:spPr>
        <p:txBody>
          <a:bodyPr wrap="square" rtlCol="0">
            <a:spAutoFit/>
          </a:bodyPr>
          <a:lstStyle/>
          <a:p>
            <a:r>
              <a:rPr lang="en-US" dirty="0"/>
              <a:t>In new WEBI, Purge Data is on the main menu bar under ‘Data’.</a:t>
            </a:r>
          </a:p>
          <a:p>
            <a:r>
              <a:rPr lang="en-US" dirty="0"/>
              <a:t>A selection page will appear to choose the query(</a:t>
            </a:r>
            <a:r>
              <a:rPr lang="en-US" dirty="0" err="1"/>
              <a:t>ies</a:t>
            </a:r>
            <a:r>
              <a:rPr lang="en-US" dirty="0"/>
              <a:t>) to purge, and the Purge button </a:t>
            </a:r>
            <a:r>
              <a:rPr lang="en-US" dirty="0" err="1"/>
              <a:t>tp</a:t>
            </a:r>
            <a:r>
              <a:rPr lang="en-US" dirty="0"/>
              <a:t> execute the action.</a:t>
            </a:r>
          </a:p>
        </p:txBody>
      </p:sp>
    </p:spTree>
    <p:extLst>
      <p:ext uri="{BB962C8B-B14F-4D97-AF65-F5344CB8AC3E}">
        <p14:creationId xmlns:p14="http://schemas.microsoft.com/office/powerpoint/2010/main" val="770004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DC5-2443-44AC-8ACD-33592A5FF5B0}"/>
              </a:ext>
            </a:extLst>
          </p:cNvPr>
          <p:cNvSpPr>
            <a:spLocks noGrp="1"/>
          </p:cNvSpPr>
          <p:nvPr>
            <p:ph type="title"/>
          </p:nvPr>
        </p:nvSpPr>
        <p:spPr>
          <a:xfrm>
            <a:off x="1097280" y="286603"/>
            <a:ext cx="10058400" cy="1113572"/>
          </a:xfrm>
        </p:spPr>
        <p:txBody>
          <a:bodyPr>
            <a:normAutofit fontScale="90000"/>
          </a:bodyPr>
          <a:lstStyle/>
          <a:p>
            <a:r>
              <a:rPr lang="en-US" dirty="0"/>
              <a:t>More detailed documentation on WEBI 4.3’s</a:t>
            </a:r>
            <a:br>
              <a:rPr lang="en-US" dirty="0"/>
            </a:br>
            <a:r>
              <a:rPr lang="en-US" dirty="0"/>
              <a:t>“Edit Mode”</a:t>
            </a:r>
          </a:p>
        </p:txBody>
      </p:sp>
      <p:sp>
        <p:nvSpPr>
          <p:cNvPr id="3" name="Content Placeholder 2">
            <a:extLst>
              <a:ext uri="{FF2B5EF4-FFF2-40B4-BE49-F238E27FC236}">
                <a16:creationId xmlns:a16="http://schemas.microsoft.com/office/drawing/2014/main" id="{8F235165-EB37-49D2-9F3C-829EB391BB80}"/>
              </a:ext>
            </a:extLst>
          </p:cNvPr>
          <p:cNvSpPr>
            <a:spLocks noGrp="1"/>
          </p:cNvSpPr>
          <p:nvPr>
            <p:ph idx="1"/>
          </p:nvPr>
        </p:nvSpPr>
        <p:spPr>
          <a:xfrm>
            <a:off x="1097280" y="2108201"/>
            <a:ext cx="10275570" cy="1739899"/>
          </a:xfrm>
        </p:spPr>
        <p:txBody>
          <a:bodyPr/>
          <a:lstStyle/>
          <a:p>
            <a:r>
              <a:rPr lang="en-US" dirty="0"/>
              <a:t>https://blogs.sap.com/2020/12/14/sap-bi-4.3-sap-bi-4.3-sp1-whats-new-in-web-intelligence-and-semantic-layer-cumulative-version/#EDIT</a:t>
            </a:r>
          </a:p>
        </p:txBody>
      </p:sp>
    </p:spTree>
    <p:extLst>
      <p:ext uri="{BB962C8B-B14F-4D97-AF65-F5344CB8AC3E}">
        <p14:creationId xmlns:p14="http://schemas.microsoft.com/office/powerpoint/2010/main" val="179607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66B7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D1F4CC-87B1-4F6A-BBED-DA568A2C7C77}"/>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3700" dirty="0">
                <a:solidFill>
                  <a:srgbClr val="FFFFFF"/>
                </a:solidFill>
              </a:rPr>
              <a:t>Default Home / Landing Page</a:t>
            </a:r>
            <a:br>
              <a:rPr lang="en-US" sz="3700" dirty="0">
                <a:solidFill>
                  <a:srgbClr val="FFFFFF"/>
                </a:solidFill>
              </a:rPr>
            </a:br>
            <a:br>
              <a:rPr lang="en-US" sz="3700" dirty="0">
                <a:solidFill>
                  <a:srgbClr val="FFFFFF"/>
                </a:solidFill>
              </a:rPr>
            </a:br>
            <a:r>
              <a:rPr lang="en-US" sz="2800" dirty="0">
                <a:solidFill>
                  <a:srgbClr val="FFFFFF"/>
                </a:solidFill>
              </a:rPr>
              <a:t>Much more useful than the old BI </a:t>
            </a:r>
            <a:r>
              <a:rPr lang="en-US" sz="2800" dirty="0" err="1">
                <a:solidFill>
                  <a:srgbClr val="FFFFFF"/>
                </a:solidFill>
              </a:rPr>
              <a:t>LaunchPad</a:t>
            </a:r>
            <a:endParaRPr lang="en-US" sz="2800" dirty="0">
              <a:solidFill>
                <a:srgbClr val="FFFFFF"/>
              </a:solidFill>
            </a:endParaRPr>
          </a:p>
        </p:txBody>
      </p:sp>
      <p:cxnSp>
        <p:nvCxnSpPr>
          <p:cNvPr id="20" name="Straight Connector 1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AC9AADF-F1BF-4F92-A4CE-EC57881B211B}"/>
              </a:ext>
            </a:extLst>
          </p:cNvPr>
          <p:cNvPicPr>
            <a:picLocks noChangeAspect="1"/>
          </p:cNvPicPr>
          <p:nvPr/>
        </p:nvPicPr>
        <p:blipFill>
          <a:blip r:embed="rId2"/>
          <a:stretch>
            <a:fillRect/>
          </a:stretch>
        </p:blipFill>
        <p:spPr>
          <a:xfrm>
            <a:off x="4772462" y="104775"/>
            <a:ext cx="7282169" cy="6400795"/>
          </a:xfrm>
          <a:prstGeom prst="rect">
            <a:avLst/>
          </a:prstGeom>
        </p:spPr>
      </p:pic>
    </p:spTree>
    <p:extLst>
      <p:ext uri="{BB962C8B-B14F-4D97-AF65-F5344CB8AC3E}">
        <p14:creationId xmlns:p14="http://schemas.microsoft.com/office/powerpoint/2010/main" val="146654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487ADD-DE4A-446E-BABA-5B2D73548664}"/>
              </a:ext>
            </a:extLst>
          </p:cNvPr>
          <p:cNvSpPr>
            <a:spLocks noGrp="1"/>
          </p:cNvSpPr>
          <p:nvPr>
            <p:ph type="title"/>
          </p:nvPr>
        </p:nvSpPr>
        <p:spPr>
          <a:xfrm>
            <a:off x="838200" y="365125"/>
            <a:ext cx="10515600" cy="1325563"/>
          </a:xfrm>
        </p:spPr>
        <p:txBody>
          <a:bodyPr/>
          <a:lstStyle/>
          <a:p>
            <a:r>
              <a:rPr lang="en-US" dirty="0"/>
              <a:t>Connect with the BI Data Program Team!</a:t>
            </a:r>
          </a:p>
        </p:txBody>
      </p:sp>
      <p:sp>
        <p:nvSpPr>
          <p:cNvPr id="5" name="Content Placeholder 2">
            <a:extLst>
              <a:ext uri="{FF2B5EF4-FFF2-40B4-BE49-F238E27FC236}">
                <a16:creationId xmlns:a16="http://schemas.microsoft.com/office/drawing/2014/main" id="{6F9649FA-AC1A-466B-8BA4-4B2075FD378F}"/>
              </a:ext>
            </a:extLst>
          </p:cNvPr>
          <p:cNvSpPr txBox="1">
            <a:spLocks/>
          </p:cNvSpPr>
          <p:nvPr/>
        </p:nvSpPr>
        <p:spPr>
          <a:xfrm>
            <a:off x="628649" y="1825625"/>
            <a:ext cx="112112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Email any questions to the DCF DL BITS BI Data Program Team (dcfdldmsbitsbidataprogramteam@wisconsin.gov)</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Join the </a:t>
            </a:r>
            <a:r>
              <a:rPr kumimoji="0" lang="en-US" sz="2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BI_Partners</a:t>
            </a: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Teams and receive all the latest and greatest information regarding BusinessObjects WEBI!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Visit us in Teams at this link: </a:t>
            </a:r>
            <a:r>
              <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2"/>
              </a:rPr>
              <a:t>BI Partners Teams</a:t>
            </a:r>
            <a:endParaRPr kumimoji="0" lang="en-US" sz="2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DEEB3B7D-4FFB-4570-9113-7C7C6B53C1FD}"/>
              </a:ext>
            </a:extLst>
          </p:cNvPr>
          <p:cNvPicPr>
            <a:picLocks noChangeAspect="1"/>
          </p:cNvPicPr>
          <p:nvPr/>
        </p:nvPicPr>
        <p:blipFill rotWithShape="1">
          <a:blip r:embed="rId3"/>
          <a:srcRect t="25352"/>
          <a:stretch/>
        </p:blipFill>
        <p:spPr>
          <a:xfrm>
            <a:off x="2472685" y="3759547"/>
            <a:ext cx="2743200" cy="483494"/>
          </a:xfrm>
          <a:prstGeom prst="rect">
            <a:avLst/>
          </a:prstGeom>
        </p:spPr>
      </p:pic>
      <p:sp>
        <p:nvSpPr>
          <p:cNvPr id="7" name="TextBox 6">
            <a:extLst>
              <a:ext uri="{FF2B5EF4-FFF2-40B4-BE49-F238E27FC236}">
                <a16:creationId xmlns:a16="http://schemas.microsoft.com/office/drawing/2014/main" id="{9DB8BA19-77DB-484C-86B2-9B139C39A5F8}"/>
              </a:ext>
            </a:extLst>
          </p:cNvPr>
          <p:cNvSpPr txBox="1"/>
          <p:nvPr/>
        </p:nvSpPr>
        <p:spPr>
          <a:xfrm>
            <a:off x="5520803" y="3539629"/>
            <a:ext cx="419851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Roboto"/>
                <a:ea typeface="+mn-ea"/>
                <a:cs typeface="+mn-cs"/>
              </a:rPr>
              <a:t>Simply click the join a Team button on the bottom left of your Teams screen – enter the code: gciwv0c</a:t>
            </a:r>
          </a:p>
        </p:txBody>
      </p:sp>
    </p:spTree>
    <p:extLst>
      <p:ext uri="{BB962C8B-B14F-4D97-AF65-F5344CB8AC3E}">
        <p14:creationId xmlns:p14="http://schemas.microsoft.com/office/powerpoint/2010/main" val="252477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66B7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D1F4CC-87B1-4F6A-BBED-DA568A2C7C77}"/>
              </a:ext>
            </a:extLst>
          </p:cNvPr>
          <p:cNvSpPr>
            <a:spLocks noGrp="1"/>
          </p:cNvSpPr>
          <p:nvPr>
            <p:ph type="title"/>
          </p:nvPr>
        </p:nvSpPr>
        <p:spPr>
          <a:xfrm>
            <a:off x="435869" y="640080"/>
            <a:ext cx="3659246" cy="2862699"/>
          </a:xfrm>
        </p:spPr>
        <p:txBody>
          <a:bodyPr vert="horz" lIns="91440" tIns="45720" rIns="91440" bIns="45720" rtlCol="0" anchor="b">
            <a:normAutofit/>
          </a:bodyPr>
          <a:lstStyle/>
          <a:p>
            <a:r>
              <a:rPr lang="en-US" sz="3700" dirty="0">
                <a:solidFill>
                  <a:srgbClr val="FFFFFF"/>
                </a:solidFill>
              </a:rPr>
              <a:t>Default Home / Landing Page.</a:t>
            </a:r>
            <a:br>
              <a:rPr lang="en-US" sz="3700" dirty="0">
                <a:solidFill>
                  <a:srgbClr val="FFFFFF"/>
                </a:solidFill>
              </a:rPr>
            </a:br>
            <a:br>
              <a:rPr lang="en-US" sz="3700" dirty="0">
                <a:solidFill>
                  <a:srgbClr val="FFFFFF"/>
                </a:solidFill>
              </a:rPr>
            </a:br>
            <a:r>
              <a:rPr lang="en-US" sz="2800" dirty="0">
                <a:solidFill>
                  <a:srgbClr val="FFFFFF"/>
                </a:solidFill>
              </a:rPr>
              <a:t>You can designate Favorite WEBI reports</a:t>
            </a:r>
          </a:p>
        </p:txBody>
      </p:sp>
      <p:cxnSp>
        <p:nvCxnSpPr>
          <p:cNvPr id="20" name="Straight Connector 1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A47F1B5-876B-475B-9B54-929612BECC07}"/>
              </a:ext>
            </a:extLst>
          </p:cNvPr>
          <p:cNvPicPr>
            <a:picLocks noChangeAspect="1"/>
          </p:cNvPicPr>
          <p:nvPr/>
        </p:nvPicPr>
        <p:blipFill>
          <a:blip r:embed="rId2"/>
          <a:stretch>
            <a:fillRect/>
          </a:stretch>
        </p:blipFill>
        <p:spPr>
          <a:xfrm>
            <a:off x="4786777" y="273472"/>
            <a:ext cx="7295685" cy="2862700"/>
          </a:xfrm>
          <a:prstGeom prst="rect">
            <a:avLst/>
          </a:prstGeom>
        </p:spPr>
      </p:pic>
      <p:pic>
        <p:nvPicPr>
          <p:cNvPr id="6" name="Picture 5">
            <a:extLst>
              <a:ext uri="{FF2B5EF4-FFF2-40B4-BE49-F238E27FC236}">
                <a16:creationId xmlns:a16="http://schemas.microsoft.com/office/drawing/2014/main" id="{DC0BD528-C7B1-4BC3-8A51-E6266C7FA578}"/>
              </a:ext>
            </a:extLst>
          </p:cNvPr>
          <p:cNvPicPr>
            <a:picLocks noChangeAspect="1"/>
          </p:cNvPicPr>
          <p:nvPr/>
        </p:nvPicPr>
        <p:blipFill>
          <a:blip r:embed="rId3"/>
          <a:stretch>
            <a:fillRect/>
          </a:stretch>
        </p:blipFill>
        <p:spPr>
          <a:xfrm>
            <a:off x="2826186" y="4617203"/>
            <a:ext cx="8602234" cy="1416977"/>
          </a:xfrm>
          <a:prstGeom prst="rect">
            <a:avLst/>
          </a:prstGeom>
        </p:spPr>
      </p:pic>
    </p:spTree>
    <p:extLst>
      <p:ext uri="{BB962C8B-B14F-4D97-AF65-F5344CB8AC3E}">
        <p14:creationId xmlns:p14="http://schemas.microsoft.com/office/powerpoint/2010/main" val="2493828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EDA02-735D-4580-ACB6-D02BCE1B5547}"/>
              </a:ext>
            </a:extLst>
          </p:cNvPr>
          <p:cNvSpPr>
            <a:spLocks noGrp="1"/>
          </p:cNvSpPr>
          <p:nvPr>
            <p:ph type="title"/>
          </p:nvPr>
        </p:nvSpPr>
        <p:spPr>
          <a:xfrm>
            <a:off x="1036320" y="286603"/>
            <a:ext cx="10058400" cy="1450757"/>
          </a:xfrm>
        </p:spPr>
        <p:txBody>
          <a:bodyPr>
            <a:normAutofit/>
          </a:bodyPr>
          <a:lstStyle/>
          <a:p>
            <a:r>
              <a:rPr lang="en-US" dirty="0"/>
              <a:t>Edit your Home Page  (rearrange tiles)</a:t>
            </a:r>
          </a:p>
        </p:txBody>
      </p:sp>
      <p:cxnSp>
        <p:nvCxnSpPr>
          <p:cNvPr id="32" name="Straight Connector 26">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658F7F-00E2-4B77-B1CE-431F6C26F3AB}"/>
              </a:ext>
            </a:extLst>
          </p:cNvPr>
          <p:cNvPicPr>
            <a:picLocks noChangeAspect="1"/>
          </p:cNvPicPr>
          <p:nvPr/>
        </p:nvPicPr>
        <p:blipFill>
          <a:blip r:embed="rId2"/>
          <a:stretch>
            <a:fillRect/>
          </a:stretch>
        </p:blipFill>
        <p:spPr>
          <a:xfrm>
            <a:off x="143290" y="2759526"/>
            <a:ext cx="3368630" cy="2619109"/>
          </a:xfrm>
          <a:prstGeom prst="rect">
            <a:avLst/>
          </a:prstGeom>
        </p:spPr>
      </p:pic>
      <p:sp>
        <p:nvSpPr>
          <p:cNvPr id="33" name="Rectangle 28">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1" name="Picture 20">
            <a:extLst>
              <a:ext uri="{FF2B5EF4-FFF2-40B4-BE49-F238E27FC236}">
                <a16:creationId xmlns:a16="http://schemas.microsoft.com/office/drawing/2014/main" id="{F7708522-5289-44A7-9F79-452F4AAD9232}"/>
              </a:ext>
            </a:extLst>
          </p:cNvPr>
          <p:cNvPicPr>
            <a:picLocks noChangeAspect="1"/>
          </p:cNvPicPr>
          <p:nvPr/>
        </p:nvPicPr>
        <p:blipFill>
          <a:blip r:embed="rId3"/>
          <a:stretch>
            <a:fillRect/>
          </a:stretch>
        </p:blipFill>
        <p:spPr>
          <a:xfrm>
            <a:off x="75490" y="633519"/>
            <a:ext cx="1021790" cy="1113366"/>
          </a:xfrm>
          <a:prstGeom prst="rect">
            <a:avLst/>
          </a:prstGeom>
        </p:spPr>
      </p:pic>
      <p:sp>
        <p:nvSpPr>
          <p:cNvPr id="22" name="Content Placeholder 2">
            <a:extLst>
              <a:ext uri="{FF2B5EF4-FFF2-40B4-BE49-F238E27FC236}">
                <a16:creationId xmlns:a16="http://schemas.microsoft.com/office/drawing/2014/main" id="{13532F97-392A-440C-BEB1-17A422EA3363}"/>
              </a:ext>
            </a:extLst>
          </p:cNvPr>
          <p:cNvSpPr>
            <a:spLocks noGrp="1"/>
          </p:cNvSpPr>
          <p:nvPr>
            <p:ph idx="1"/>
          </p:nvPr>
        </p:nvSpPr>
        <p:spPr>
          <a:xfrm>
            <a:off x="75491" y="2047876"/>
            <a:ext cx="11811710" cy="3760891"/>
          </a:xfrm>
        </p:spPr>
        <p:txBody>
          <a:bodyPr/>
          <a:lstStyle/>
          <a:p>
            <a:r>
              <a:rPr lang="en-US" dirty="0"/>
              <a:t>In the top right corner of the window, select the user profile icon / drop-down</a:t>
            </a:r>
            <a:br>
              <a:rPr lang="en-US" dirty="0"/>
            </a:br>
            <a:r>
              <a:rPr lang="en-US" dirty="0"/>
              <a:t>and select “Edit Home Page”.        Rearrange as desired, and click “Done” in the bottom right corner.</a:t>
            </a:r>
          </a:p>
        </p:txBody>
      </p:sp>
      <p:pic>
        <p:nvPicPr>
          <p:cNvPr id="9" name="Picture 8">
            <a:extLst>
              <a:ext uri="{FF2B5EF4-FFF2-40B4-BE49-F238E27FC236}">
                <a16:creationId xmlns:a16="http://schemas.microsoft.com/office/drawing/2014/main" id="{CDC7A2D2-0D57-4B24-B11F-0E1EC875AEDA}"/>
              </a:ext>
            </a:extLst>
          </p:cNvPr>
          <p:cNvPicPr>
            <a:picLocks noChangeAspect="1"/>
          </p:cNvPicPr>
          <p:nvPr/>
        </p:nvPicPr>
        <p:blipFill>
          <a:blip r:embed="rId4"/>
          <a:stretch>
            <a:fillRect/>
          </a:stretch>
        </p:blipFill>
        <p:spPr>
          <a:xfrm>
            <a:off x="10498046" y="3928321"/>
            <a:ext cx="1693954" cy="2367611"/>
          </a:xfrm>
          <a:prstGeom prst="rect">
            <a:avLst/>
          </a:prstGeom>
        </p:spPr>
      </p:pic>
      <p:pic>
        <p:nvPicPr>
          <p:cNvPr id="7" name="Content Placeholder 6">
            <a:extLst>
              <a:ext uri="{FF2B5EF4-FFF2-40B4-BE49-F238E27FC236}">
                <a16:creationId xmlns:a16="http://schemas.microsoft.com/office/drawing/2014/main" id="{37754C7E-C57D-41DF-A3E7-CA2301D31E62}"/>
              </a:ext>
            </a:extLst>
          </p:cNvPr>
          <p:cNvPicPr>
            <a:picLocks noChangeAspect="1"/>
          </p:cNvPicPr>
          <p:nvPr/>
        </p:nvPicPr>
        <p:blipFill>
          <a:blip r:embed="rId5"/>
          <a:stretch>
            <a:fillRect/>
          </a:stretch>
        </p:blipFill>
        <p:spPr>
          <a:xfrm>
            <a:off x="3608537" y="3300033"/>
            <a:ext cx="7254872" cy="2212734"/>
          </a:xfrm>
          <a:prstGeom prst="rect">
            <a:avLst/>
          </a:prstGeom>
        </p:spPr>
      </p:pic>
    </p:spTree>
    <p:extLst>
      <p:ext uri="{BB962C8B-B14F-4D97-AF65-F5344CB8AC3E}">
        <p14:creationId xmlns:p14="http://schemas.microsoft.com/office/powerpoint/2010/main" val="422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B4D0E555-16F6-44D0-BF56-AF5FF5BDE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17041D-1A7B-4ECA-AB68-3CFDB6726B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566B7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ED1F4CC-87B1-4F6A-BBED-DA568A2C7C77}"/>
              </a:ext>
            </a:extLst>
          </p:cNvPr>
          <p:cNvSpPr>
            <a:spLocks noGrp="1"/>
          </p:cNvSpPr>
          <p:nvPr>
            <p:ph type="title"/>
          </p:nvPr>
        </p:nvSpPr>
        <p:spPr>
          <a:xfrm>
            <a:off x="435868" y="640080"/>
            <a:ext cx="4078981" cy="2862699"/>
          </a:xfrm>
        </p:spPr>
        <p:txBody>
          <a:bodyPr vert="horz" lIns="91440" tIns="45720" rIns="91440" bIns="45720" rtlCol="0" anchor="b">
            <a:normAutofit/>
          </a:bodyPr>
          <a:lstStyle/>
          <a:p>
            <a:r>
              <a:rPr lang="en-US" sz="3700" dirty="0">
                <a:solidFill>
                  <a:srgbClr val="FFFFFF"/>
                </a:solidFill>
              </a:rPr>
              <a:t>Change Your </a:t>
            </a:r>
            <a:br>
              <a:rPr lang="en-US" sz="3700" dirty="0">
                <a:solidFill>
                  <a:srgbClr val="FFFFFF"/>
                </a:solidFill>
              </a:rPr>
            </a:br>
            <a:r>
              <a:rPr lang="en-US" sz="3700" dirty="0">
                <a:solidFill>
                  <a:srgbClr val="FFFFFF"/>
                </a:solidFill>
              </a:rPr>
              <a:t>Landing Page</a:t>
            </a:r>
            <a:br>
              <a:rPr lang="en-US" sz="3700" dirty="0">
                <a:solidFill>
                  <a:srgbClr val="FFFFFF"/>
                </a:solidFill>
              </a:rPr>
            </a:br>
            <a:br>
              <a:rPr lang="en-US" sz="3700" dirty="0">
                <a:solidFill>
                  <a:srgbClr val="FFFFFF"/>
                </a:solidFill>
              </a:rPr>
            </a:br>
            <a:r>
              <a:rPr lang="en-US" sz="2800" dirty="0">
                <a:solidFill>
                  <a:srgbClr val="FFFFFF"/>
                </a:solidFill>
              </a:rPr>
              <a:t>… to a specific folder that is your typical starting location</a:t>
            </a:r>
          </a:p>
        </p:txBody>
      </p:sp>
      <p:cxnSp>
        <p:nvCxnSpPr>
          <p:cNvPr id="20" name="Straight Connector 19">
            <a:extLst>
              <a:ext uri="{FF2B5EF4-FFF2-40B4-BE49-F238E27FC236}">
                <a16:creationId xmlns:a16="http://schemas.microsoft.com/office/drawing/2014/main" id="{ABCD2462-4C1E-401A-AC2D-F799A138B2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C6C63A9-BF72-41BB-844C-D86A08BCE034}"/>
              </a:ext>
            </a:extLst>
          </p:cNvPr>
          <p:cNvPicPr>
            <a:picLocks noChangeAspect="1"/>
          </p:cNvPicPr>
          <p:nvPr/>
        </p:nvPicPr>
        <p:blipFill>
          <a:blip r:embed="rId2"/>
          <a:stretch>
            <a:fillRect/>
          </a:stretch>
        </p:blipFill>
        <p:spPr>
          <a:xfrm>
            <a:off x="4746796" y="1663144"/>
            <a:ext cx="7445204" cy="3679270"/>
          </a:xfrm>
          <a:prstGeom prst="rect">
            <a:avLst/>
          </a:prstGeom>
        </p:spPr>
      </p:pic>
    </p:spTree>
    <p:extLst>
      <p:ext uri="{BB962C8B-B14F-4D97-AF65-F5344CB8AC3E}">
        <p14:creationId xmlns:p14="http://schemas.microsoft.com/office/powerpoint/2010/main" val="2982770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4">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FEDA02-735D-4580-ACB6-D02BCE1B5547}"/>
              </a:ext>
            </a:extLst>
          </p:cNvPr>
          <p:cNvSpPr>
            <a:spLocks noGrp="1"/>
          </p:cNvSpPr>
          <p:nvPr>
            <p:ph type="title"/>
          </p:nvPr>
        </p:nvSpPr>
        <p:spPr>
          <a:xfrm>
            <a:off x="1036320" y="286603"/>
            <a:ext cx="10058400" cy="1450757"/>
          </a:xfrm>
        </p:spPr>
        <p:txBody>
          <a:bodyPr>
            <a:normAutofit/>
          </a:bodyPr>
          <a:lstStyle/>
          <a:p>
            <a:r>
              <a:rPr lang="en-US" dirty="0"/>
              <a:t>Edit your Landing Page</a:t>
            </a:r>
          </a:p>
        </p:txBody>
      </p:sp>
      <p:cxnSp>
        <p:nvCxnSpPr>
          <p:cNvPr id="32" name="Straight Connector 26">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1509"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Rectangle 28">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99FFC81A-ECF6-4B5A-BDA9-9359CC064192}"/>
              </a:ext>
            </a:extLst>
          </p:cNvPr>
          <p:cNvPicPr>
            <a:picLocks noChangeAspect="1"/>
          </p:cNvPicPr>
          <p:nvPr/>
        </p:nvPicPr>
        <p:blipFill>
          <a:blip r:embed="rId2"/>
          <a:stretch>
            <a:fillRect/>
          </a:stretch>
        </p:blipFill>
        <p:spPr>
          <a:xfrm>
            <a:off x="44070" y="658311"/>
            <a:ext cx="1053210" cy="1163821"/>
          </a:xfrm>
          <a:prstGeom prst="rect">
            <a:avLst/>
          </a:prstGeom>
        </p:spPr>
      </p:pic>
      <p:pic>
        <p:nvPicPr>
          <p:cNvPr id="8" name="Picture 7">
            <a:extLst>
              <a:ext uri="{FF2B5EF4-FFF2-40B4-BE49-F238E27FC236}">
                <a16:creationId xmlns:a16="http://schemas.microsoft.com/office/drawing/2014/main" id="{B4DC95F7-6C65-44B8-995D-658D503FE212}"/>
              </a:ext>
            </a:extLst>
          </p:cNvPr>
          <p:cNvPicPr>
            <a:picLocks noChangeAspect="1"/>
          </p:cNvPicPr>
          <p:nvPr/>
        </p:nvPicPr>
        <p:blipFill>
          <a:blip r:embed="rId3"/>
          <a:stretch>
            <a:fillRect/>
          </a:stretch>
        </p:blipFill>
        <p:spPr>
          <a:xfrm>
            <a:off x="75491" y="3168304"/>
            <a:ext cx="3281591" cy="2745331"/>
          </a:xfrm>
          <a:prstGeom prst="rect">
            <a:avLst/>
          </a:prstGeom>
        </p:spPr>
      </p:pic>
      <p:pic>
        <p:nvPicPr>
          <p:cNvPr id="11" name="Picture 10">
            <a:extLst>
              <a:ext uri="{FF2B5EF4-FFF2-40B4-BE49-F238E27FC236}">
                <a16:creationId xmlns:a16="http://schemas.microsoft.com/office/drawing/2014/main" id="{A005810D-EBAF-44EA-8EA5-17AAF809A17D}"/>
              </a:ext>
            </a:extLst>
          </p:cNvPr>
          <p:cNvPicPr>
            <a:picLocks noChangeAspect="1"/>
          </p:cNvPicPr>
          <p:nvPr/>
        </p:nvPicPr>
        <p:blipFill>
          <a:blip r:embed="rId4"/>
          <a:stretch>
            <a:fillRect/>
          </a:stretch>
        </p:blipFill>
        <p:spPr>
          <a:xfrm>
            <a:off x="4254568" y="2384546"/>
            <a:ext cx="5051883" cy="3552197"/>
          </a:xfrm>
          <a:prstGeom prst="rect">
            <a:avLst/>
          </a:prstGeom>
        </p:spPr>
      </p:pic>
      <p:pic>
        <p:nvPicPr>
          <p:cNvPr id="13" name="Picture 12">
            <a:extLst>
              <a:ext uri="{FF2B5EF4-FFF2-40B4-BE49-F238E27FC236}">
                <a16:creationId xmlns:a16="http://schemas.microsoft.com/office/drawing/2014/main" id="{46E7B7BC-00C7-4DF7-BEC8-75A4AE4ABEA8}"/>
              </a:ext>
            </a:extLst>
          </p:cNvPr>
          <p:cNvPicPr>
            <a:picLocks noChangeAspect="1"/>
          </p:cNvPicPr>
          <p:nvPr/>
        </p:nvPicPr>
        <p:blipFill>
          <a:blip r:embed="rId5"/>
          <a:stretch>
            <a:fillRect/>
          </a:stretch>
        </p:blipFill>
        <p:spPr>
          <a:xfrm>
            <a:off x="8834917" y="314803"/>
            <a:ext cx="3091644" cy="3601916"/>
          </a:xfrm>
          <a:prstGeom prst="rect">
            <a:avLst/>
          </a:prstGeom>
        </p:spPr>
      </p:pic>
      <p:pic>
        <p:nvPicPr>
          <p:cNvPr id="15" name="Picture 14">
            <a:extLst>
              <a:ext uri="{FF2B5EF4-FFF2-40B4-BE49-F238E27FC236}">
                <a16:creationId xmlns:a16="http://schemas.microsoft.com/office/drawing/2014/main" id="{0405AED1-D275-42BF-A3D7-3B758221FEF9}"/>
              </a:ext>
            </a:extLst>
          </p:cNvPr>
          <p:cNvPicPr>
            <a:picLocks noChangeAspect="1"/>
          </p:cNvPicPr>
          <p:nvPr/>
        </p:nvPicPr>
        <p:blipFill>
          <a:blip r:embed="rId6"/>
          <a:stretch>
            <a:fillRect/>
          </a:stretch>
        </p:blipFill>
        <p:spPr>
          <a:xfrm>
            <a:off x="11094720" y="4036002"/>
            <a:ext cx="1081437" cy="2438400"/>
          </a:xfrm>
          <a:prstGeom prst="rect">
            <a:avLst/>
          </a:prstGeom>
        </p:spPr>
      </p:pic>
      <p:sp>
        <p:nvSpPr>
          <p:cNvPr id="22" name="Content Placeholder 2">
            <a:extLst>
              <a:ext uri="{FF2B5EF4-FFF2-40B4-BE49-F238E27FC236}">
                <a16:creationId xmlns:a16="http://schemas.microsoft.com/office/drawing/2014/main" id="{13532F97-392A-440C-BEB1-17A422EA3363}"/>
              </a:ext>
            </a:extLst>
          </p:cNvPr>
          <p:cNvSpPr>
            <a:spLocks noGrp="1"/>
          </p:cNvSpPr>
          <p:nvPr>
            <p:ph idx="1"/>
          </p:nvPr>
        </p:nvSpPr>
        <p:spPr>
          <a:xfrm>
            <a:off x="75491" y="2047877"/>
            <a:ext cx="4916189" cy="1276348"/>
          </a:xfrm>
        </p:spPr>
        <p:txBody>
          <a:bodyPr>
            <a:normAutofit/>
          </a:bodyPr>
          <a:lstStyle/>
          <a:p>
            <a:r>
              <a:rPr lang="en-US" dirty="0"/>
              <a:t>In the top right corner of the window, </a:t>
            </a:r>
            <a:br>
              <a:rPr lang="en-US" dirty="0"/>
            </a:br>
            <a:r>
              <a:rPr lang="en-US" dirty="0"/>
              <a:t>select the user profile icon</a:t>
            </a:r>
            <a:br>
              <a:rPr lang="en-US" dirty="0"/>
            </a:br>
            <a:r>
              <a:rPr lang="en-US" dirty="0"/>
              <a:t>and select “Settings”.                                                                     </a:t>
            </a:r>
          </a:p>
        </p:txBody>
      </p:sp>
      <p:sp>
        <p:nvSpPr>
          <p:cNvPr id="16" name="TextBox 15">
            <a:extLst>
              <a:ext uri="{FF2B5EF4-FFF2-40B4-BE49-F238E27FC236}">
                <a16:creationId xmlns:a16="http://schemas.microsoft.com/office/drawing/2014/main" id="{DDBD216B-C7AF-4C67-B15A-23E3E5002114}"/>
              </a:ext>
            </a:extLst>
          </p:cNvPr>
          <p:cNvSpPr txBox="1"/>
          <p:nvPr/>
        </p:nvSpPr>
        <p:spPr>
          <a:xfrm>
            <a:off x="8215312" y="4414403"/>
            <a:ext cx="3844047" cy="1200329"/>
          </a:xfrm>
          <a:prstGeom prst="rect">
            <a:avLst/>
          </a:prstGeom>
          <a:noFill/>
        </p:spPr>
        <p:txBody>
          <a:bodyPr wrap="square" rtlCol="0">
            <a:spAutoFit/>
          </a:bodyPr>
          <a:lstStyle/>
          <a:p>
            <a:r>
              <a:rPr lang="en-US" b="1" dirty="0"/>
              <a:t>Select Folder, navigate to select starting folder and click “OK” </a:t>
            </a:r>
            <a:br>
              <a:rPr lang="en-US" b="1" dirty="0"/>
            </a:br>
            <a:r>
              <a:rPr lang="en-US" b="1" dirty="0"/>
              <a:t>                           Then click “Save”</a:t>
            </a:r>
          </a:p>
          <a:p>
            <a:endParaRPr lang="en-US" dirty="0"/>
          </a:p>
        </p:txBody>
      </p:sp>
    </p:spTree>
    <p:extLst>
      <p:ext uri="{BB962C8B-B14F-4D97-AF65-F5344CB8AC3E}">
        <p14:creationId xmlns:p14="http://schemas.microsoft.com/office/powerpoint/2010/main" val="30330948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DCF Color Theme">
      <a:dk1>
        <a:sysClr val="windowText" lastClr="000000"/>
      </a:dk1>
      <a:lt1>
        <a:sysClr val="window" lastClr="FFFFFF"/>
      </a:lt1>
      <a:dk2>
        <a:srgbClr val="535E7E"/>
      </a:dk2>
      <a:lt2>
        <a:srgbClr val="E7E6E6"/>
      </a:lt2>
      <a:accent1>
        <a:srgbClr val="2162AE"/>
      </a:accent1>
      <a:accent2>
        <a:srgbClr val="AF394E"/>
      </a:accent2>
      <a:accent3>
        <a:srgbClr val="059C95"/>
      </a:accent3>
      <a:accent4>
        <a:srgbClr val="EE3326"/>
      </a:accent4>
      <a:accent5>
        <a:srgbClr val="FAB01A"/>
      </a:accent5>
      <a:accent6>
        <a:srgbClr val="FFFFFF"/>
      </a:accent6>
      <a:hlink>
        <a:srgbClr val="2162AE"/>
      </a:hlink>
      <a:folHlink>
        <a:srgbClr val="AF394E"/>
      </a:folHlink>
    </a:clrScheme>
    <a:fontScheme name="DCF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D3F9179-804B-45A5-BE9D-69D2FCFCCD56}" vid="{0E493AB2-33A6-4290-B14D-DF1752064243}"/>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{3D6A9644-4093-475F-BC8A-C570DB46EAC8}tf11437505_win32</Template>
  <TotalTime>7802</TotalTime>
  <Words>1773</Words>
  <Application>Microsoft Office PowerPoint</Application>
  <PresentationFormat>Widescreen</PresentationFormat>
  <Paragraphs>141</Paragraphs>
  <Slides>50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Georgia Pro Cond Light</vt:lpstr>
      <vt:lpstr>Roboto</vt:lpstr>
      <vt:lpstr>Speak Pro</vt:lpstr>
      <vt:lpstr>RetrospectVTI</vt:lpstr>
      <vt:lpstr>Office Theme</vt:lpstr>
      <vt:lpstr>BusinessObjects  WEBI </vt:lpstr>
      <vt:lpstr>WHAT is happening and WHEN?</vt:lpstr>
      <vt:lpstr>Accessing WEBI does NOT change</vt:lpstr>
      <vt:lpstr>The BI Launch Pad login is the first change When we talk about ‘log in to WEBI’, we mean BI Launch Pad</vt:lpstr>
      <vt:lpstr>Default Home / Landing Page  Much more useful than the old BI LaunchPad</vt:lpstr>
      <vt:lpstr>Default Home / Landing Page.  You can designate Favorite WEBI reports</vt:lpstr>
      <vt:lpstr>Edit your Home Page  (rearrange tiles)</vt:lpstr>
      <vt:lpstr>Change Your  Landing Page  … to a specific folder that is your typical starting location</vt:lpstr>
      <vt:lpstr>Edit your Landing Page</vt:lpstr>
      <vt:lpstr>Functional Differences   --High Level --  Old WEBI vs New WEBI</vt:lpstr>
      <vt:lpstr>Preferences and account controls</vt:lpstr>
      <vt:lpstr>Left side navigation</vt:lpstr>
      <vt:lpstr>Folder path location</vt:lpstr>
      <vt:lpstr>Right click menu is basically unchanged</vt:lpstr>
      <vt:lpstr>Selecting documents is now SINGLE CLICK</vt:lpstr>
      <vt:lpstr>Accessing open content</vt:lpstr>
      <vt:lpstr>Accessing different content</vt:lpstr>
      <vt:lpstr>Menu tools and options</vt:lpstr>
      <vt:lpstr>Document view is completely different</vt:lpstr>
      <vt:lpstr>Old WEBI document view</vt:lpstr>
      <vt:lpstr>New WEBI document view</vt:lpstr>
      <vt:lpstr>Report properties</vt:lpstr>
      <vt:lpstr>Exporting report / data</vt:lpstr>
      <vt:lpstr>Exporting query / raw data</vt:lpstr>
      <vt:lpstr>More detailed documentation on 4.3s “Reading Mode”</vt:lpstr>
      <vt:lpstr>Functional Differences -Ad hoc/Analyst Role-  Old WEBI vs New WEBI</vt:lpstr>
      <vt:lpstr>Putting report into ‘Design’ / ‘Edit’ mode</vt:lpstr>
      <vt:lpstr>Edit mode in new WEBI</vt:lpstr>
      <vt:lpstr>Report Elements</vt:lpstr>
      <vt:lpstr>Data  Access</vt:lpstr>
      <vt:lpstr>New WEBI side panels: Main panel  &amp; Build panel</vt:lpstr>
      <vt:lpstr>Main Side Panel</vt:lpstr>
      <vt:lpstr>Report objects, controls, and properties</vt:lpstr>
      <vt:lpstr>Folder vs Query view of available data objects</vt:lpstr>
      <vt:lpstr>Build Side Panel</vt:lpstr>
      <vt:lpstr>Formatting</vt:lpstr>
      <vt:lpstr>The Formatting sub-menus</vt:lpstr>
      <vt:lpstr>Variables – Formula Editor</vt:lpstr>
      <vt:lpstr>Sections</vt:lpstr>
      <vt:lpstr>Functional Differences   -- Querying --  Old WEBI vs New WEBI</vt:lpstr>
      <vt:lpstr>Creating a new WEBI Document / query</vt:lpstr>
      <vt:lpstr>Selecting a data source</vt:lpstr>
      <vt:lpstr>Universe selection </vt:lpstr>
      <vt:lpstr>Query Panel</vt:lpstr>
      <vt:lpstr>Query Comparison</vt:lpstr>
      <vt:lpstr> Query Controls and Properties</vt:lpstr>
      <vt:lpstr>Running Specific Query or All Queries</vt:lpstr>
      <vt:lpstr>Purging data from the document</vt:lpstr>
      <vt:lpstr>More detailed documentation on WEBI 4.3’s “Edit Mode”</vt:lpstr>
      <vt:lpstr>Connect with the BI Data Program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BusinessObjects  WEBI</dc:title>
  <dc:creator>Salas, Robert - DCF [Knowledge Services]</dc:creator>
  <cp:lastModifiedBy>Lewis, Emma - DCF</cp:lastModifiedBy>
  <cp:revision>68</cp:revision>
  <dcterms:created xsi:type="dcterms:W3CDTF">2022-06-10T16:44:50Z</dcterms:created>
  <dcterms:modified xsi:type="dcterms:W3CDTF">2022-09-09T13:55:37Z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