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1" r:id="rId3"/>
    <p:sldId id="260" r:id="rId4"/>
    <p:sldId id="258" r:id="rId5"/>
    <p:sldId id="268" r:id="rId6"/>
    <p:sldId id="259" r:id="rId7"/>
    <p:sldId id="262" r:id="rId8"/>
    <p:sldId id="263" r:id="rId9"/>
    <p:sldId id="257" r:id="rId10"/>
    <p:sldId id="264" r:id="rId11"/>
    <p:sldId id="266" r:id="rId12"/>
    <p:sldId id="267" r:id="rId13"/>
    <p:sldId id="269" r:id="rId14"/>
    <p:sldId id="270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8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4D4E3-D522-4E51-B079-F81467724CEE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3DE29-CF95-4603-9DE4-D138533456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45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Non-Federal entity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means a state, local government, Indian tribe, institution of higher education (IHE), or nonprofit organization that carries out a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Federal award as a recipient or subrecipient.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3DE29-CF95-4603-9DE4-D138533456E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786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https://www.agacgfm.org/Resources/Tools-To/Mitigate-Risk.aspx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3DE29-CF95-4603-9DE4-D138533456E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32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Major program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means a Federal program determined by the auditor to be a major program in accordance with § 75.518 or a program identified as a major program by a Federal awarding agency or pass-through entity in accordance with § 75.503(e).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3DE29-CF95-4603-9DE4-D138533456E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159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also 75.205,</a:t>
            </a:r>
            <a:r>
              <a:rPr lang="en-US" baseline="0" dirty="0" smtClean="0"/>
              <a:t> Risk Posed by Applicants; 75.207, Specific Award Conditions.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3DE29-CF95-4603-9DE4-D138533456E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194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Desk reviews; on-site visits and reviews;</a:t>
            </a:r>
            <a:r>
              <a:rPr lang="en-US" baseline="0" dirty="0" smtClean="0"/>
              <a:t> issuing management decision for audit findings for fed. Awards; program-related ; training/technical assistance; audit follow-ups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3DE29-CF95-4603-9DE4-D138533456E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75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Click on the word</a:t>
            </a:r>
            <a:r>
              <a:rPr lang="en-US" baseline="0" dirty="0" smtClean="0"/>
              <a:t> doc picture to open the document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3DE29-CF95-4603-9DE4-D138533456E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211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FD9370-791C-4580-939C-423C0B060783}" type="datetimeFigureOut">
              <a:rPr lang="en-US" smtClean="0"/>
              <a:t>1/13/2017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53C1DCC-49FA-4664-AE06-8672FF14D8F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hyperlink" Target="http://www.agacgfm.org/" TargetMode="Externa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2.docx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Word_Document1.docx"/><Relationship Id="rId10" Type="http://schemas.openxmlformats.org/officeDocument/2006/relationships/hyperlink" Target="mailto:dcfauditors@wisconsin.gov" TargetMode="External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dcfauditors@wisconsi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Uniform Guidance for HHS Awards: </a:t>
            </a:r>
          </a:p>
          <a:p>
            <a:r>
              <a:rPr lang="en-US" dirty="0" smtClean="0"/>
              <a:t>45 CFR Part 75.351-353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Subrecipient Monitoring &amp;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17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Subrecipient Monitoring &amp; Management Requirements for pass-through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en-US" dirty="0"/>
              <a:t>There are specific requirements for pass-through entities in the code of federal regulations that starts with:</a:t>
            </a:r>
          </a:p>
          <a:p>
            <a:r>
              <a:rPr lang="en-US" dirty="0"/>
              <a:t>“All pass-through entities </a:t>
            </a:r>
            <a:r>
              <a:rPr lang="en-US" u="sng" dirty="0"/>
              <a:t>must</a:t>
            </a:r>
            <a:r>
              <a:rPr lang="en-US" dirty="0"/>
              <a:t>” (emphasis on must – not optional) (§75.352)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02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Subrecipient Monitoring &amp; Management Requirements for pass-through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(a) Clearly identify all subawards to subrecipients as subaward (§75.352(a))</a:t>
            </a:r>
          </a:p>
          <a:p>
            <a:pPr lvl="1"/>
            <a:r>
              <a:rPr lang="en-US" dirty="0" smtClean="0"/>
              <a:t>1. Federal award ID, etc. (13 different items listed)</a:t>
            </a:r>
          </a:p>
          <a:p>
            <a:pPr lvl="1"/>
            <a:r>
              <a:rPr lang="en-US" dirty="0" smtClean="0"/>
              <a:t>2. All requirements imposed by the pass-through on the subrecipient</a:t>
            </a:r>
          </a:p>
          <a:p>
            <a:pPr lvl="1"/>
            <a:r>
              <a:rPr lang="en-US" dirty="0" smtClean="0"/>
              <a:t>3. Any additional requirements in order for the pass-through to meet its own responsibility</a:t>
            </a:r>
          </a:p>
          <a:p>
            <a:pPr lvl="1"/>
            <a:r>
              <a:rPr lang="en-US" dirty="0" smtClean="0"/>
              <a:t>4. Approved federally recognized indirect cost rate</a:t>
            </a:r>
          </a:p>
          <a:p>
            <a:pPr lvl="1"/>
            <a:r>
              <a:rPr lang="en-US" dirty="0" smtClean="0"/>
              <a:t>5. Requirements that the pass-through and auditors have access to records and financial statements</a:t>
            </a:r>
          </a:p>
          <a:p>
            <a:pPr lvl="1"/>
            <a:r>
              <a:rPr lang="en-US" dirty="0" smtClean="0"/>
              <a:t> 6. Appropriate close-out terms/conditions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75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Subrecipient Monitoring &amp; Management Requirements for pass-through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(b) Evaluate subrecipients risk of non-compliance (§75.351(b)). Factors to consider may include:</a:t>
            </a:r>
          </a:p>
          <a:p>
            <a:pPr lvl="1"/>
            <a:r>
              <a:rPr lang="en-US" dirty="0" smtClean="0"/>
              <a:t>Prior experience with same or similar program</a:t>
            </a:r>
          </a:p>
          <a:p>
            <a:pPr lvl="1"/>
            <a:r>
              <a:rPr lang="en-US" dirty="0" smtClean="0"/>
              <a:t>Results of previous audits</a:t>
            </a:r>
          </a:p>
          <a:p>
            <a:pPr lvl="1"/>
            <a:r>
              <a:rPr lang="en-US" dirty="0" smtClean="0"/>
              <a:t>How often the award was audited as a major program</a:t>
            </a:r>
          </a:p>
          <a:p>
            <a:pPr lvl="1"/>
            <a:r>
              <a:rPr lang="en-US" dirty="0" smtClean="0"/>
              <a:t>New agency personnel or substantially changed systems</a:t>
            </a:r>
          </a:p>
          <a:p>
            <a:pPr lvl="1"/>
            <a:r>
              <a:rPr lang="en-US" dirty="0" smtClean="0"/>
              <a:t>Any federal agency monitoring results (if subrecipient is receiving direct federal award)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79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Subrecipient Monitoring &amp; Management Requirements for pass-through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(c) Consider imposing specific subaward conditions (§75.352(c)):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u="sng" dirty="0" smtClean="0"/>
              <a:t>must </a:t>
            </a:r>
            <a:r>
              <a:rPr lang="en-US" u="sng" dirty="0"/>
              <a:t>notify</a:t>
            </a:r>
            <a:r>
              <a:rPr lang="en-US" dirty="0"/>
              <a:t> the </a:t>
            </a:r>
            <a:r>
              <a:rPr lang="en-US" dirty="0" smtClean="0"/>
              <a:t>applicant or </a:t>
            </a:r>
            <a:r>
              <a:rPr lang="en-US" dirty="0"/>
              <a:t>non-Federal entity as to: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1) The nature of the </a:t>
            </a:r>
            <a:r>
              <a:rPr lang="en-US" dirty="0" smtClean="0"/>
              <a:t>additional requirements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2) The reason why the </a:t>
            </a:r>
            <a:r>
              <a:rPr lang="en-US" dirty="0" smtClean="0"/>
              <a:t>additional requirements </a:t>
            </a:r>
            <a:r>
              <a:rPr lang="en-US" dirty="0"/>
              <a:t>are being </a:t>
            </a:r>
            <a:r>
              <a:rPr lang="en-US" dirty="0" smtClean="0"/>
              <a:t>	imposed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3) The nature of the action needed </a:t>
            </a:r>
            <a:r>
              <a:rPr lang="en-US" dirty="0" smtClean="0"/>
              <a:t>to remove </a:t>
            </a:r>
            <a:r>
              <a:rPr lang="en-US" dirty="0"/>
              <a:t>the additional </a:t>
            </a:r>
            <a:r>
              <a:rPr lang="en-US" dirty="0" smtClean="0"/>
              <a:t>	requirement</a:t>
            </a:r>
            <a:r>
              <a:rPr lang="en-US" dirty="0"/>
              <a:t>, </a:t>
            </a:r>
            <a:r>
              <a:rPr lang="en-US" dirty="0" smtClean="0"/>
              <a:t>if applicable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(</a:t>
            </a:r>
            <a:r>
              <a:rPr lang="en-US" dirty="0"/>
              <a:t>4) The time allowed for </a:t>
            </a:r>
            <a:r>
              <a:rPr lang="en-US" dirty="0" smtClean="0"/>
              <a:t>completing the </a:t>
            </a:r>
            <a:r>
              <a:rPr lang="en-US" dirty="0"/>
              <a:t>actions </a:t>
            </a:r>
            <a:r>
              <a:rPr lang="en-US" dirty="0" smtClean="0"/>
              <a:t>(if applicable) 	(</a:t>
            </a:r>
            <a:r>
              <a:rPr lang="en-US" dirty="0"/>
              <a:t>5) The method for </a:t>
            </a:r>
            <a:r>
              <a:rPr lang="en-US" dirty="0" smtClean="0"/>
              <a:t>requesting reconsideration </a:t>
            </a:r>
            <a:r>
              <a:rPr lang="en-US" dirty="0"/>
              <a:t>of the </a:t>
            </a:r>
            <a:r>
              <a:rPr lang="en-US" dirty="0" smtClean="0"/>
              <a:t>	additional requirements </a:t>
            </a:r>
            <a:r>
              <a:rPr lang="en-US" dirty="0"/>
              <a:t>imposed</a:t>
            </a:r>
            <a:r>
              <a:rPr lang="en-US" dirty="0" smtClean="0"/>
              <a:t>. (§75.207(c))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Any </a:t>
            </a:r>
            <a:r>
              <a:rPr lang="en-US" dirty="0"/>
              <a:t>specific conditions must </a:t>
            </a:r>
            <a:r>
              <a:rPr lang="en-US" dirty="0" smtClean="0"/>
              <a:t>be promptly </a:t>
            </a:r>
            <a:r>
              <a:rPr lang="en-US" dirty="0"/>
              <a:t>removed once the </a:t>
            </a:r>
            <a:r>
              <a:rPr lang="en-US" dirty="0" smtClean="0"/>
              <a:t>conditions that </a:t>
            </a:r>
            <a:r>
              <a:rPr lang="en-US" dirty="0"/>
              <a:t>prompted them have </a:t>
            </a:r>
            <a:r>
              <a:rPr lang="en-US" dirty="0" smtClean="0"/>
              <a:t>been corrected (§75.207(d)).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47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Subrecipient Monitoring &amp; Management Requirements for pass-through entities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1300" dirty="0" smtClean="0"/>
          </a:p>
          <a:p>
            <a:r>
              <a:rPr lang="en-US" dirty="0" smtClean="0"/>
              <a:t>(d) </a:t>
            </a:r>
            <a:r>
              <a:rPr lang="en-US" dirty="0"/>
              <a:t>Monitor the activities of </a:t>
            </a:r>
            <a:r>
              <a:rPr lang="en-US" dirty="0" smtClean="0"/>
              <a:t>the subrecipient </a:t>
            </a:r>
            <a:r>
              <a:rPr lang="en-US" dirty="0"/>
              <a:t>as </a:t>
            </a:r>
            <a:r>
              <a:rPr lang="en-US" dirty="0" smtClean="0"/>
              <a:t>necessary (§75.352(d)).  Monitoring activities </a:t>
            </a:r>
            <a:r>
              <a:rPr lang="en-US" i="1" dirty="0" smtClean="0"/>
              <a:t>must</a:t>
            </a:r>
            <a:r>
              <a:rPr lang="en-US" dirty="0" smtClean="0"/>
              <a:t> include:</a:t>
            </a:r>
          </a:p>
          <a:p>
            <a:pPr lvl="1"/>
            <a:r>
              <a:rPr lang="en-US" dirty="0" smtClean="0"/>
              <a:t>Review of financial and performance reports required by the pass-through entity</a:t>
            </a:r>
          </a:p>
          <a:p>
            <a:pPr lvl="1"/>
            <a:r>
              <a:rPr lang="en-US" dirty="0" smtClean="0"/>
              <a:t>Issue a management decision for audit findings pertaining to the Federal award provided to subrecipient</a:t>
            </a:r>
          </a:p>
          <a:p>
            <a:pPr lvl="1"/>
            <a:r>
              <a:rPr lang="en-US" dirty="0" smtClean="0"/>
              <a:t>Perform a risk assessment and additional monitoring that may include:</a:t>
            </a:r>
          </a:p>
          <a:p>
            <a:pPr lvl="2"/>
            <a:r>
              <a:rPr lang="en-US" sz="2200" dirty="0">
                <a:solidFill>
                  <a:schemeClr val="tx2"/>
                </a:solidFill>
              </a:rPr>
              <a:t>Provide training and technical </a:t>
            </a:r>
            <a:r>
              <a:rPr lang="en-US" sz="2200" dirty="0" smtClean="0">
                <a:solidFill>
                  <a:schemeClr val="tx2"/>
                </a:solidFill>
              </a:rPr>
              <a:t>assistance </a:t>
            </a:r>
            <a:r>
              <a:rPr lang="en-US" sz="2200" dirty="0">
                <a:solidFill>
                  <a:schemeClr val="tx2"/>
                </a:solidFill>
              </a:rPr>
              <a:t>to subrecipients</a:t>
            </a:r>
          </a:p>
          <a:p>
            <a:pPr lvl="2"/>
            <a:r>
              <a:rPr lang="en-US" sz="2200" dirty="0">
                <a:solidFill>
                  <a:schemeClr val="tx2"/>
                </a:solidFill>
              </a:rPr>
              <a:t>Perform on-site reviews of subrecipient program operations</a:t>
            </a:r>
          </a:p>
          <a:p>
            <a:pPr lvl="2"/>
            <a:r>
              <a:rPr lang="en-US" sz="2200" dirty="0">
                <a:solidFill>
                  <a:schemeClr val="tx2"/>
                </a:solidFill>
              </a:rPr>
              <a:t>Arrange for agreed upon procedures</a:t>
            </a:r>
          </a:p>
          <a:p>
            <a:pPr lvl="2"/>
            <a:r>
              <a:rPr lang="en-US" sz="2200" dirty="0">
                <a:solidFill>
                  <a:schemeClr val="tx2"/>
                </a:solidFill>
              </a:rPr>
              <a:t>Verify every subrecipient is audited as required by Subpart F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13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Association of Government Accountants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60237103"/>
              </p:ext>
            </p:extLst>
          </p:nvPr>
        </p:nvGraphicFramePr>
        <p:xfrm>
          <a:off x="4800600" y="1600200"/>
          <a:ext cx="3681395" cy="4764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Acrobat Document" r:id="rId3" imgW="5829233" imgH="7543775" progId="Acrobat.Document.11">
                  <p:embed/>
                </p:oleObj>
              </mc:Choice>
              <mc:Fallback>
                <p:oleObj name="Acrobat Document" r:id="rId3" imgW="5829233" imgH="7543775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00600" y="1600200"/>
                        <a:ext cx="3681395" cy="47641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2362200"/>
            <a:ext cx="4343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Association of Government Accountants (AGA) –  Toolkits                       </a:t>
            </a:r>
          </a:p>
          <a:p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Reduce Improper Payments                   - Subrecipient vs. Contractor checklist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Risk Assessment Monitoring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55626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AGA website -                                       </a:t>
            </a:r>
            <a:r>
              <a:rPr lang="en-US" dirty="0" smtClean="0">
                <a:hlinkClick r:id="rId5"/>
              </a:rPr>
              <a:t>www.agacgfm.org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0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33436985"/>
              </p:ext>
            </p:extLst>
          </p:nvPr>
        </p:nvGraphicFramePr>
        <p:xfrm>
          <a:off x="4994222" y="1447800"/>
          <a:ext cx="3557694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Document" r:id="rId5" imgW="6414199" imgH="8793356" progId="Word.Document.12">
                  <p:embed/>
                </p:oleObj>
              </mc:Choice>
              <mc:Fallback>
                <p:oleObj name="Document" r:id="rId5" imgW="6414199" imgH="879335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94222" y="1447800"/>
                        <a:ext cx="3557694" cy="4876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571960"/>
              </p:ext>
            </p:extLst>
          </p:nvPr>
        </p:nvGraphicFramePr>
        <p:xfrm>
          <a:off x="4038600" y="5638800"/>
          <a:ext cx="9144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Document" showAsIcon="1" r:id="rId8" imgW="914400" imgH="714240" progId="Word.Document.12">
                  <p:embed/>
                </p:oleObj>
              </mc:Choice>
              <mc:Fallback>
                <p:oleObj name="Document" showAsIcon="1" r:id="rId8" imgW="914400" imgH="71424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038600" y="5638800"/>
                        <a:ext cx="914400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09600" y="3244334"/>
            <a:ext cx="40827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3887" y="2339009"/>
            <a:ext cx="411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Helpful items to think about for your particular agency from the Fiscal Integrity &amp; Audit </a:t>
            </a:r>
            <a:r>
              <a:rPr lang="en-US" dirty="0"/>
              <a:t>S</a:t>
            </a:r>
            <a:r>
              <a:rPr lang="en-US" dirty="0" smtClean="0"/>
              <a:t>ection regarding sub-recipient monitoring.  </a:t>
            </a:r>
          </a:p>
          <a:p>
            <a:endParaRPr lang="en-US" dirty="0"/>
          </a:p>
          <a:p>
            <a:r>
              <a:rPr lang="en-US" dirty="0" smtClean="0"/>
              <a:t>Click on the word document icon below to open.</a:t>
            </a:r>
          </a:p>
          <a:p>
            <a:endParaRPr lang="en-US" dirty="0"/>
          </a:p>
          <a:p>
            <a:r>
              <a:rPr lang="en-US" dirty="0" smtClean="0"/>
              <a:t>Please e-mail any questions you may have to </a:t>
            </a:r>
            <a:r>
              <a:rPr lang="en-US" dirty="0" smtClean="0">
                <a:hlinkClick r:id="rId10"/>
              </a:rPr>
              <a:t>dcfauditors@wisconsin.gov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56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&amp;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 you!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Please contact us at 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dcfauditors@wisconsin.gov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8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Subrecipient Monitoring &amp;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Determine whether your provider is a                subrecipient or a contractor.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3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- Subrecipient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i="1" u="sng" dirty="0" smtClean="0"/>
              <a:t>Subrecipient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sz="12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 non-federal entity </a:t>
            </a:r>
            <a:r>
              <a:rPr lang="en-US" dirty="0"/>
              <a:t>that receives a subaward from </a:t>
            </a:r>
            <a:r>
              <a:rPr lang="en-US" dirty="0" smtClean="0"/>
              <a:t>a pass-through </a:t>
            </a:r>
            <a:r>
              <a:rPr lang="en-US" dirty="0"/>
              <a:t>entity to carry out part </a:t>
            </a:r>
            <a:r>
              <a:rPr lang="en-US" dirty="0" smtClean="0"/>
              <a:t>of a </a:t>
            </a:r>
            <a:r>
              <a:rPr lang="en-US" dirty="0"/>
              <a:t>Federal </a:t>
            </a:r>
            <a:r>
              <a:rPr lang="en-US" dirty="0" smtClean="0"/>
              <a:t>program</a:t>
            </a:r>
            <a:r>
              <a:rPr lang="en-US" dirty="0"/>
              <a:t>.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Does </a:t>
            </a:r>
            <a:r>
              <a:rPr lang="en-US" dirty="0"/>
              <a:t>not </a:t>
            </a:r>
            <a:r>
              <a:rPr lang="en-US" dirty="0" smtClean="0"/>
              <a:t>include an </a:t>
            </a:r>
            <a:r>
              <a:rPr lang="en-US" dirty="0"/>
              <a:t>individual that is a beneficiary </a:t>
            </a:r>
            <a:r>
              <a:rPr lang="en-US" dirty="0" smtClean="0"/>
              <a:t>of such </a:t>
            </a:r>
            <a:r>
              <a:rPr lang="en-US" dirty="0"/>
              <a:t>program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May also be </a:t>
            </a:r>
            <a:r>
              <a:rPr lang="en-US" dirty="0"/>
              <a:t>a recipient of other </a:t>
            </a:r>
            <a:r>
              <a:rPr lang="en-US" dirty="0" smtClean="0"/>
              <a:t>federal awards directly </a:t>
            </a:r>
            <a:r>
              <a:rPr lang="en-US" dirty="0"/>
              <a:t>from a </a:t>
            </a:r>
            <a:r>
              <a:rPr lang="en-US" dirty="0" smtClean="0"/>
              <a:t>federal awarding agency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946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- Contractor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1200" i="1" u="sng" dirty="0" smtClean="0"/>
          </a:p>
          <a:p>
            <a:r>
              <a:rPr lang="en-US" i="1" u="sng" dirty="0" smtClean="0"/>
              <a:t>Contractor</a:t>
            </a:r>
            <a:r>
              <a:rPr lang="en-US" i="1" dirty="0" smtClean="0"/>
              <a:t> </a:t>
            </a:r>
            <a:r>
              <a:rPr lang="en-US" dirty="0"/>
              <a:t>means an entity </a:t>
            </a:r>
            <a:r>
              <a:rPr lang="en-US" dirty="0" smtClean="0"/>
              <a:t>that receives </a:t>
            </a:r>
            <a:r>
              <a:rPr lang="en-US" dirty="0"/>
              <a:t>a contract as defined </a:t>
            </a:r>
            <a:r>
              <a:rPr lang="en-US" dirty="0" smtClean="0"/>
              <a:t>in </a:t>
            </a:r>
            <a:r>
              <a:rPr lang="en-US" i="1" dirty="0" smtClean="0"/>
              <a:t>Contract.</a:t>
            </a:r>
            <a:r>
              <a:rPr lang="en-US" i="1" dirty="0"/>
              <a:t> Contract </a:t>
            </a:r>
            <a:r>
              <a:rPr lang="en-US" dirty="0"/>
              <a:t>means a legal instrument </a:t>
            </a:r>
            <a:r>
              <a:rPr lang="en-US" dirty="0" smtClean="0"/>
              <a:t>by which </a:t>
            </a:r>
            <a:r>
              <a:rPr lang="en-US" dirty="0"/>
              <a:t>a non-Federal entity </a:t>
            </a:r>
            <a:r>
              <a:rPr lang="en-US" dirty="0" smtClean="0"/>
              <a:t>purchases property </a:t>
            </a:r>
            <a:r>
              <a:rPr lang="en-US" dirty="0"/>
              <a:t>or services needed to carry </a:t>
            </a:r>
            <a:r>
              <a:rPr lang="en-US" dirty="0" smtClean="0"/>
              <a:t>out the </a:t>
            </a:r>
            <a:r>
              <a:rPr lang="en-US" dirty="0"/>
              <a:t>project or program under a </a:t>
            </a:r>
            <a:r>
              <a:rPr lang="en-US" dirty="0" smtClean="0"/>
              <a:t>Federal award</a:t>
            </a:r>
            <a:r>
              <a:rPr lang="en-US" dirty="0"/>
              <a:t>. The term as used in this </a:t>
            </a:r>
            <a:r>
              <a:rPr lang="en-US" dirty="0" smtClean="0"/>
              <a:t>part does </a:t>
            </a:r>
            <a:r>
              <a:rPr lang="en-US" dirty="0"/>
              <a:t>not include a legal instrument</a:t>
            </a:r>
            <a:r>
              <a:rPr lang="en-US" dirty="0" smtClean="0"/>
              <a:t>, even </a:t>
            </a:r>
            <a:r>
              <a:rPr lang="en-US" dirty="0"/>
              <a:t>if the non-Federal entity </a:t>
            </a:r>
            <a:r>
              <a:rPr lang="en-US" dirty="0" smtClean="0"/>
              <a:t>considers it </a:t>
            </a:r>
            <a:r>
              <a:rPr lang="en-US" dirty="0"/>
              <a:t>a contract, when the substance of </a:t>
            </a:r>
            <a:r>
              <a:rPr lang="en-US" dirty="0" smtClean="0"/>
              <a:t>the transaction </a:t>
            </a:r>
            <a:r>
              <a:rPr lang="en-US" dirty="0"/>
              <a:t>meets the definition of </a:t>
            </a:r>
            <a:r>
              <a:rPr lang="en-US" dirty="0" smtClean="0"/>
              <a:t>a Federal </a:t>
            </a:r>
            <a:r>
              <a:rPr lang="en-US" dirty="0"/>
              <a:t>award or </a:t>
            </a:r>
            <a:r>
              <a:rPr lang="en-US" dirty="0" smtClean="0"/>
              <a:t>subaward (§75.2).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90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– Pass-through 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i="1" u="sng" dirty="0" smtClean="0"/>
          </a:p>
          <a:p>
            <a:r>
              <a:rPr lang="en-US" i="1" u="sng" dirty="0" smtClean="0"/>
              <a:t>Pass-through </a:t>
            </a:r>
            <a:r>
              <a:rPr lang="en-US" i="1" u="sng" dirty="0"/>
              <a:t>entity </a:t>
            </a:r>
            <a:r>
              <a:rPr lang="en-US" dirty="0"/>
              <a:t>means a </a:t>
            </a:r>
            <a:r>
              <a:rPr lang="en-US" dirty="0" smtClean="0"/>
              <a:t>non-Federal </a:t>
            </a:r>
            <a:r>
              <a:rPr lang="en-US" dirty="0"/>
              <a:t>entity that provides a </a:t>
            </a:r>
            <a:r>
              <a:rPr lang="en-US" dirty="0" smtClean="0"/>
              <a:t>subaward to </a:t>
            </a:r>
            <a:r>
              <a:rPr lang="en-US" dirty="0"/>
              <a:t>a subrecipient to carry out part of </a:t>
            </a:r>
            <a:r>
              <a:rPr lang="en-US" dirty="0" smtClean="0"/>
              <a:t>a Federal </a:t>
            </a:r>
            <a:r>
              <a:rPr lang="en-US" dirty="0"/>
              <a:t>program.</a:t>
            </a:r>
          </a:p>
        </p:txBody>
      </p:sp>
    </p:spTree>
    <p:extLst>
      <p:ext uri="{BB962C8B-B14F-4D97-AF65-F5344CB8AC3E}">
        <p14:creationId xmlns:p14="http://schemas.microsoft.com/office/powerpoint/2010/main" val="36572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- Subaward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1200" i="1" u="sng" dirty="0" smtClean="0"/>
          </a:p>
          <a:p>
            <a:r>
              <a:rPr lang="en-US" i="1" u="sng" dirty="0" smtClean="0"/>
              <a:t>Subaward</a:t>
            </a:r>
            <a:r>
              <a:rPr lang="en-US" dirty="0" smtClean="0"/>
              <a:t> means: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an award provided by </a:t>
            </a:r>
            <a:r>
              <a:rPr lang="en-US" dirty="0"/>
              <a:t>a pass-through entity to </a:t>
            </a:r>
            <a:r>
              <a:rPr lang="en-US" dirty="0" smtClean="0"/>
              <a:t>a subrecipient </a:t>
            </a:r>
            <a:r>
              <a:rPr lang="en-US" dirty="0"/>
              <a:t>for the subrecipient </a:t>
            </a:r>
            <a:r>
              <a:rPr lang="en-US" dirty="0" smtClean="0"/>
              <a:t>to carry </a:t>
            </a:r>
            <a:r>
              <a:rPr lang="en-US" dirty="0"/>
              <a:t>out part of a Federal </a:t>
            </a:r>
            <a:r>
              <a:rPr lang="en-US" dirty="0" smtClean="0"/>
              <a:t>award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Does </a:t>
            </a:r>
            <a:r>
              <a:rPr lang="en-US" dirty="0"/>
              <a:t>not include payments to </a:t>
            </a:r>
            <a:r>
              <a:rPr lang="en-US" dirty="0" smtClean="0"/>
              <a:t>a contractor </a:t>
            </a:r>
            <a:r>
              <a:rPr lang="en-US" dirty="0"/>
              <a:t>or payments to an </a:t>
            </a:r>
            <a:r>
              <a:rPr lang="en-US" dirty="0" smtClean="0"/>
              <a:t>individual that </a:t>
            </a:r>
            <a:r>
              <a:rPr lang="en-US" dirty="0"/>
              <a:t>is a beneficiary of a </a:t>
            </a:r>
            <a:r>
              <a:rPr lang="en-US" dirty="0" smtClean="0"/>
              <a:t>Federal program.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Provided through </a:t>
            </a:r>
            <a:r>
              <a:rPr lang="en-US" dirty="0"/>
              <a:t>any form of legal </a:t>
            </a:r>
            <a:r>
              <a:rPr lang="en-US" dirty="0" smtClean="0"/>
              <a:t>agreement.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56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Subrecipient Monitoring &amp; Management  Subrecipient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sz="1300" dirty="0" smtClean="0"/>
          </a:p>
          <a:p>
            <a:r>
              <a:rPr lang="en-US" dirty="0" smtClean="0"/>
              <a:t>General Subrecipient Characteristics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Uses federal funds to carry out a program for a public purpose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Determines federal assistance eligibility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Provider performance is measured in relation to program objectives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Has responsibility for programmatic decision making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Responsible for adherence to applicable federal program requirements of the award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20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Subrecipient Monitoring &amp; Management Contractor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1200" dirty="0" smtClean="0"/>
          </a:p>
          <a:p>
            <a:r>
              <a:rPr lang="en-US" dirty="0" smtClean="0"/>
              <a:t>General Contractor Characteristics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Provides goods/services within normal business operations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Provides similar goods/services to many different purchasers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Operates in a competitive environment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Provides goods/services ancillary to the operation of the federal program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Not subject to program compliance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31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Subrecipient Monitoring &amp; Management Subrecipient vs. Contractor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Use good judgement in determining who is a subrecipient and who is a contractor and appropriately manage your subrecipients.</a:t>
            </a:r>
          </a:p>
          <a:p>
            <a:r>
              <a:rPr lang="en-US" dirty="0" smtClean="0"/>
              <a:t>All the characteristics may not be present in all cases.</a:t>
            </a:r>
          </a:p>
          <a:p>
            <a:r>
              <a:rPr lang="en-US" dirty="0" smtClean="0"/>
              <a:t>Substance is more important than form of agreement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99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658</TotalTime>
  <Words>932</Words>
  <Application>Microsoft Office PowerPoint</Application>
  <PresentationFormat>On-screen Show (4:3)</PresentationFormat>
  <Paragraphs>117</Paragraphs>
  <Slides>17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Civic</vt:lpstr>
      <vt:lpstr>Acrobat Document</vt:lpstr>
      <vt:lpstr>Document</vt:lpstr>
      <vt:lpstr>Subrecipient Monitoring &amp; Management</vt:lpstr>
      <vt:lpstr>Subrecipient Monitoring &amp; Management</vt:lpstr>
      <vt:lpstr>Definitions - Subrecipient</vt:lpstr>
      <vt:lpstr>Definitions - Contractor</vt:lpstr>
      <vt:lpstr>Definitions – Pass-through entity</vt:lpstr>
      <vt:lpstr>Definitions - Subaward</vt:lpstr>
      <vt:lpstr>Subrecipient Monitoring &amp; Management  Subrecipient Characteristics</vt:lpstr>
      <vt:lpstr>Subrecipient Monitoring &amp; Management Contractor Characteristics</vt:lpstr>
      <vt:lpstr>Subrecipient Monitoring &amp; Management Subrecipient vs. Contractor</vt:lpstr>
      <vt:lpstr>Subrecipient Monitoring &amp; Management Requirements for pass-through entities</vt:lpstr>
      <vt:lpstr>Subrecipient Monitoring &amp; Management Requirements for pass-through entities</vt:lpstr>
      <vt:lpstr>Subrecipient Monitoring &amp; Management Requirements for pass-through entities</vt:lpstr>
      <vt:lpstr>Subrecipient Monitoring &amp; Management Requirements for pass-through entities</vt:lpstr>
      <vt:lpstr>Subrecipient Monitoring &amp; Management Requirements for pass-through entities</vt:lpstr>
      <vt:lpstr>Association of Government Accountants</vt:lpstr>
      <vt:lpstr>Appendix</vt:lpstr>
      <vt:lpstr>Questions &amp; Answers</vt:lpstr>
    </vt:vector>
  </TitlesOfParts>
  <Company>DCF WI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Claudius O. Lebi</dc:creator>
  <cp:lastModifiedBy>Michelle Flood</cp:lastModifiedBy>
  <cp:revision>32</cp:revision>
  <dcterms:created xsi:type="dcterms:W3CDTF">2017-01-05T17:05:54Z</dcterms:created>
  <dcterms:modified xsi:type="dcterms:W3CDTF">2017-01-13T14:50:27Z</dcterms:modified>
</cp:coreProperties>
</file>