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78" r:id="rId5"/>
    <p:sldId id="288" r:id="rId6"/>
    <p:sldId id="263" r:id="rId7"/>
    <p:sldId id="279" r:id="rId8"/>
    <p:sldId id="287" r:id="rId9"/>
    <p:sldId id="280" r:id="rId10"/>
    <p:sldId id="283" r:id="rId11"/>
    <p:sldId id="286" r:id="rId12"/>
    <p:sldId id="285" r:id="rId13"/>
    <p:sldId id="289" r:id="rId14"/>
    <p:sldId id="290" r:id="rId15"/>
    <p:sldId id="29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, Gina M - DCF" initials="PGM-D" lastIdx="1" clrIdx="0">
    <p:extLst>
      <p:ext uri="{19B8F6BF-5375-455C-9EA6-DF929625EA0E}">
        <p15:presenceInfo xmlns:p15="http://schemas.microsoft.com/office/powerpoint/2012/main" userId="S::GinaM.Paige@wisconsin.gov::57df385c-4e2a-4dd6-97a4-3ab63a6c1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F7992-0207-4805-AD1E-E8857B510695}" v="367" dt="2021-03-17T15:27:15.718"/>
    <p1510:client id="{D95B0990-4DD9-4860-AA5C-821FF9F07F03}" v="399" dt="2021-03-17T15:34:57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4577-650B-4D69-80F7-43C83A096E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0042-729A-4777-837B-81116893B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2A21-C19E-4B81-ADC0-5CF76FBB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7A94A-16AC-40BD-A988-BB9F4058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05C5-6C9C-4767-B5DB-1AA5A792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2750-9312-4AE2-9D63-9C74DFBC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0904-3D68-425F-BE0F-D724695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287-F8EF-4BA9-996C-A88ECF2F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BB288-3718-4538-A1E2-23B72C2BB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42035-7377-4849-BA66-30DB4E65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4465-A192-4F66-AF25-0B48CA22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4C62-0971-4FB2-8699-50E9F342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2ED51-E529-4EEA-935C-B632774F4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4D79D-17C1-4AAD-8B60-806F258D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7B51-9E28-46EC-B29D-FE5236C8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6856-110E-4BF9-A449-0F5AF791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00CB-9628-42D7-A623-2D0182A0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15CD-4465-40C2-9A52-05F37EBF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1303-CE39-4D9C-8A83-AED8568F8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6C10-2ADC-4A05-B3D9-1D89015D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19179-C34D-4CDB-ABA6-4D5DF05C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7AE5-1896-440F-8192-CB4238C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5968-286F-45EA-903A-4B5AAC69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9F8E-F31B-43FA-9E8C-FE52D588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54DE-EAF8-4655-B2FA-E33292C4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1415-3C0F-4275-A52A-AA927495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DBAC-465D-4305-AA17-CA3CEB27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210C-7ACE-4E05-9F36-8181AE40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B7DD-BB07-4CB9-A2AD-E24F1C5C2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1F963-8F24-4714-AEB7-C1FED3DE1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53F-576A-4FBE-A61D-6D0BC0C3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20194-11E6-4071-9707-39AC873E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90E32-5805-420E-BE6C-74103F3B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4BB9-F9EF-45BD-9E1B-B071CD5C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A3208-C443-4A51-8A2D-AE842622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B13D-B68E-485D-B00E-47FB2CAB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51A6A-6E7F-455F-A460-733D1C105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FD8F5-D9E5-48BE-B938-75733FA84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1FD79-B2A0-427C-9AED-E5046589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09373-838D-43C7-B5E9-E50476FA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2B1FC-FF12-4277-93C5-E58E56D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D368-4248-4686-A1B6-DE079455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2CC25-D93D-4B7F-94A5-EA852BD3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9D965-DCFB-411F-BA3E-F711C8C5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08AF3-FF31-4182-9889-267B7D0B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807A9-469E-4332-9A0B-CF5B41C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E8D7E-F1BB-44C8-8B8F-79C9D5A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C778-6DFB-47B5-830D-AFC80E28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6A57-16B4-4DE6-A067-E7C0AE1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8390-59BE-4FDE-AAD4-3951175D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05E4B-0149-4B8A-8F44-267F8441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5F91E-9985-4EA5-9F4E-7736A13A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9A04-A7A6-4DB1-B1A5-5C2120BD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E400E-3F21-451C-8B5A-4E0BF348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ACB9-300B-4133-9B30-D6C73A1B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B5CDB-3C89-469D-AE4C-93A6DE35A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C9C1-24A0-444B-9193-18A5BFF50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2724A-75AF-4144-8F76-19AC121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E3D35-66F6-4E61-B3C9-134C2F9D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8369B-C685-44CA-B67F-3E43958D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564F-ABC7-4437-8F84-DC6007D4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0F42-C071-4F98-9EAA-B28542AA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8C7C1-5DEA-4A7A-8766-42D165430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0C97-452E-483F-91C7-1F3839A0A1F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BBDAC-DA16-45AA-8BBF-4B629120C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D69D5-B261-47BC-A036-1712AAEFE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upplier.wi.gov/" TargetMode="External"/><Relationship Id="rId2" Type="http://schemas.openxmlformats.org/officeDocument/2006/relationships/hyperlink" Target="https://esupplier.wi.gov/psp/esupplier/SUPPLIER/ERP/h/?tab=WI_BIDD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upplier.wi.gov/psp/esupplier/SUPPLIER/ERP/h/?tab=WI_BIDD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esupplier.wi.gov/psp/esupplier/SUPPLIER/ERP/h/?tab=WI_BID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B81C-754E-4FC0-BDF6-F39EB87F3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1131600"/>
            <a:ext cx="9790545" cy="2387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Doing Business with DCF </a:t>
            </a:r>
          </a:p>
        </p:txBody>
      </p:sp>
      <p:pic>
        <p:nvPicPr>
          <p:cNvPr id="48" name="Picture 4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31F30E-912D-468B-AF53-568306617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11" y="6205904"/>
            <a:ext cx="2263177" cy="55375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BA178409-E989-484B-9618-B1397C188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Respond to an RFP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90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CFFEF-F521-4984-A06A-37A3C054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Electronic Responses-  </a:t>
            </a:r>
            <a:r>
              <a:rPr lang="en-US" sz="3200" dirty="0">
                <a:hlinkClick r:id="rId2"/>
              </a:rPr>
              <a:t>eSupplier</a:t>
            </a:r>
            <a:endParaRPr lang="en-US" sz="3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22EE-DCE9-4DF9-8F91-61979919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You must be registered in eSupplier by the due date in time – registration is free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Go to:  </a:t>
            </a:r>
            <a:r>
              <a:rPr lang="en-US" sz="2000" dirty="0">
                <a:hlinkClick r:id="rId3"/>
              </a:rPr>
              <a:t>https://eSupplier.wi.gov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Select the </a:t>
            </a:r>
            <a:r>
              <a:rPr lang="en-US" sz="2000" b="1" dirty="0">
                <a:solidFill>
                  <a:srgbClr val="000000"/>
                </a:solidFill>
              </a:rPr>
              <a:t>Wisconsin Bidder Portal</a:t>
            </a:r>
            <a:r>
              <a:rPr lang="en-US" sz="2000" dirty="0">
                <a:solidFill>
                  <a:srgbClr val="000000"/>
                </a:solidFill>
              </a:rPr>
              <a:t> on the right and follow the instructions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File limitations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File names must be no longer than 64 characters </a:t>
            </a:r>
            <a:r>
              <a:rPr lang="en-US" sz="2000" b="1" dirty="0">
                <a:solidFill>
                  <a:srgbClr val="000000"/>
                </a:solidFill>
              </a:rPr>
              <a:t>including</a:t>
            </a:r>
            <a:r>
              <a:rPr lang="en-US" sz="2000" dirty="0">
                <a:solidFill>
                  <a:srgbClr val="000000"/>
                </a:solidFill>
              </a:rPr>
              <a:t> the file extension (e.g., “.docx”)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Cannot contain special characters (e.g., commas or percent signs)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File sizes cannot exceed 80MB for a single file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eSupplier system will not allow files with macros included and enabled 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Only 1 file can be uploaded to a response item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Uploading another file to the same response item will overwrite the first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All RFPs will have a checklist attachment to guide proposers how to organize and prepare the response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18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3913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Electronic Responses-  </a:t>
            </a:r>
            <a:r>
              <a:rPr lang="en-US" sz="3600" dirty="0">
                <a:hlinkClick r:id="rId3"/>
              </a:rPr>
              <a:t>eSupplier</a:t>
            </a:r>
            <a:r>
              <a:rPr lang="en-US" sz="3600" dirty="0"/>
              <a:t>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0905066" cy="395231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You must </a:t>
            </a:r>
            <a:r>
              <a:rPr lang="en-US" sz="2200" b="1" dirty="0">
                <a:solidFill>
                  <a:srgbClr val="000000"/>
                </a:solidFill>
              </a:rPr>
              <a:t>“submit”</a:t>
            </a:r>
            <a:r>
              <a:rPr lang="en-US" sz="2200" dirty="0">
                <a:solidFill>
                  <a:srgbClr val="000000"/>
                </a:solidFill>
              </a:rPr>
              <a:t> after using the “upload file” button to have your response received and reviewed by DCF.  Only selecting </a:t>
            </a:r>
            <a:r>
              <a:rPr lang="en-US" sz="2200" b="1" dirty="0">
                <a:solidFill>
                  <a:srgbClr val="000000"/>
                </a:solidFill>
              </a:rPr>
              <a:t>“save”</a:t>
            </a:r>
            <a:r>
              <a:rPr lang="en-US" sz="2200" dirty="0">
                <a:solidFill>
                  <a:srgbClr val="000000"/>
                </a:solidFill>
              </a:rPr>
              <a:t> will not submit your response.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You can review and modify your submitted response prior to the due date and time.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 Wisconsin eSupplier website has very good and helpful information (such as such as how to register as a bidder, how to search for solicitations, how to respond to an event, how to view your submitted response, etc.).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DCF encourages everyone to review this information.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For technical questions about the eSupplier system, please contact STAR Support at STARSupport@Wisconsin.gov or (844) 947-7827.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56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CFFEF-F521-4984-A06A-37A3C054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Hard Copy Responses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22EE-DCE9-4DF9-8F91-61979919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Hard copy responses may require additional notification as outlined in the RFP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Failure to follow this requirement may result in the response being rejected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Hard copy responses will have the response uploaded into the Wisconsin eSupplier portal by the purchasing agent managing the procurement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DCF has no liability for errors made in inputting any information into the Wisconsin eSupplier Portal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Responses shall be in Microsoft Word, Adobe PDF or Excel format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Responses must be submitted in a sealed package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complete electronic file of the response must be included in the package</a:t>
            </a:r>
          </a:p>
          <a:p>
            <a:pPr lvl="0"/>
            <a:r>
              <a:rPr lang="en-US" sz="2600" dirty="0">
                <a:solidFill>
                  <a:srgbClr val="000000"/>
                </a:solidFill>
              </a:rPr>
              <a:t>All responses must be received by the procurement office on or before the due date and time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Receipt of the response by the State mail system </a:t>
            </a:r>
            <a:r>
              <a:rPr lang="en-US" b="1" dirty="0">
                <a:solidFill>
                  <a:srgbClr val="000000"/>
                </a:solidFill>
              </a:rPr>
              <a:t>does not</a:t>
            </a:r>
            <a:r>
              <a:rPr lang="en-US" dirty="0">
                <a:solidFill>
                  <a:srgbClr val="000000"/>
                </a:solidFill>
              </a:rPr>
              <a:t> constitute receipt of the response by procurement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All RFPs will have a checklist attachment to guide proposers how to organize and prepare the response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370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600" dirty="0"/>
              <a:t>How are Contracts Awarded</a:t>
            </a:r>
          </a:p>
        </p:txBody>
      </p:sp>
      <p:sp>
        <p:nvSpPr>
          <p:cNvPr id="1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Evaluation</a:t>
            </a:r>
          </a:p>
          <a:p>
            <a:r>
              <a:rPr lang="en-US" sz="1900" dirty="0">
                <a:solidFill>
                  <a:srgbClr val="000000"/>
                </a:solidFill>
              </a:rPr>
              <a:t>The purchasing agent leads the evaluation process </a:t>
            </a:r>
          </a:p>
          <a:p>
            <a:r>
              <a:rPr lang="en-US" sz="1900" dirty="0">
                <a:solidFill>
                  <a:srgbClr val="000000"/>
                </a:solidFill>
              </a:rPr>
              <a:t>All RFPs will have an evaluation team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Each member will possess specific knowledge, skills or unique perspective essential to the RFP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No person will serve on an evaluation committee where the action of that committee might benefit that person, or a member of that person’s immediate family, or any organization or business with which that person is associated</a:t>
            </a:r>
          </a:p>
          <a:p>
            <a:r>
              <a:rPr lang="en-US" sz="1900" dirty="0">
                <a:solidFill>
                  <a:srgbClr val="000000"/>
                </a:solidFill>
              </a:rPr>
              <a:t>Scoring criteria is developed prior to the release of the RFP and used by the evaluation team members</a:t>
            </a:r>
          </a:p>
          <a:p>
            <a:r>
              <a:rPr lang="en-US" sz="1900" dirty="0">
                <a:solidFill>
                  <a:srgbClr val="000000"/>
                </a:solidFill>
              </a:rPr>
              <a:t>The evaluation committee will: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Review, evaluate, and score the technical components for all accepted responses</a:t>
            </a:r>
            <a:endParaRPr lang="en-US" sz="1900" dirty="0">
              <a:solidFill>
                <a:srgbClr val="00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1900" dirty="0">
                <a:solidFill>
                  <a:srgbClr val="000000"/>
                </a:solidFill>
              </a:rPr>
              <a:t>The purchasing agent will score the cost proposals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11A4CE-34B5-4A27-B9C2-8A36FBD2A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658" y="2829365"/>
            <a:ext cx="3941064" cy="2625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98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3913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How are Contracts Awarded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0905066" cy="4256541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The evaluation committee members meet to discuss scoring.  During this meeting, the team will: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Finalize technical scores</a:t>
            </a:r>
          </a:p>
          <a:p>
            <a:pPr marL="2286000" lvl="5" indent="0">
              <a:buNone/>
            </a:pPr>
            <a:r>
              <a:rPr lang="en-US" sz="2200" b="1" u="sng" dirty="0">
                <a:solidFill>
                  <a:srgbClr val="000000"/>
                </a:solidFill>
              </a:rPr>
              <a:t>or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Determine additional (optional) steps are necessary in order to finalize technical scores</a:t>
            </a:r>
          </a:p>
          <a:p>
            <a:r>
              <a:rPr lang="en-US" sz="2100" dirty="0">
                <a:solidFill>
                  <a:srgbClr val="000000"/>
                </a:solidFill>
              </a:rPr>
              <a:t>Additional steps are necessary to gain a better understanding of the proposal or proposer by way of interviews/presentations or demonstrations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RFP includes language specific to each process to give proposers a better of understanding of how/why the process may be used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Is reserved for top ranking proposers and inclusion is determined by ranking during the evaluation team meeting</a:t>
            </a:r>
          </a:p>
          <a:p>
            <a:pPr marL="228600" lvl="1">
              <a:spcBef>
                <a:spcPts val="1000"/>
              </a:spcBef>
            </a:pPr>
            <a:r>
              <a:rPr lang="en-US" sz="2100" dirty="0">
                <a:solidFill>
                  <a:srgbClr val="000000"/>
                </a:solidFill>
              </a:rPr>
              <a:t>Once the technical scores are finalized: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The purchasing agent will reveal the cost scores to the evaluation committee members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The technical scores and cost scores will be added together to determine final score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49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3913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How are Contracts Awarded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0905066" cy="425654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000000"/>
                </a:solidFill>
              </a:rPr>
              <a:t>Award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Award(s) will be awarded to the top scoring response(s)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An intent to award letter will be issued by the purchasing agent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Will be sent to all who provided a response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Will indicate the names of all who provided a response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Will indicate the winning proposer(s)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Once the letter of intent is issued, the RFP results and details of the process are considered public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000000"/>
                </a:solidFill>
              </a:rPr>
              <a:t>RFP respondents who wish to view proposals </a:t>
            </a:r>
            <a:r>
              <a:rPr lang="en-US" sz="1600">
                <a:solidFill>
                  <a:srgbClr val="000000"/>
                </a:solidFill>
              </a:rPr>
              <a:t>or other </a:t>
            </a:r>
            <a:r>
              <a:rPr lang="en-US" sz="1600" dirty="0">
                <a:solidFill>
                  <a:srgbClr val="000000"/>
                </a:solidFill>
              </a:rPr>
              <a:t>details can contact the purchasing agent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000000"/>
                </a:solidFill>
              </a:rPr>
              <a:t>All other interested parties (non-respondents) must submit an Open Records Request to view proposals 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52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F25B-8EDB-458C-833C-21AFF927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7A69B-0D96-4284-88F4-351C043741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7" b="495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45E6-E5CE-44F7-BF11-CC0D358D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Explain components and process of an RFP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Describe how to submit a proposal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Explain Q&amp;A opportunities and vendor conferences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Describe the review and selection process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Explain how contracts are awarded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9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8F25B-8EDB-458C-833C-21AFF927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45E6-E5CE-44F7-BF11-CC0D358D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15" y="2166974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</a:rPr>
              <a:t>As a result of this presentation, you should be able to:</a:t>
            </a:r>
          </a:p>
          <a:p>
            <a:r>
              <a:rPr lang="en-US" sz="1500" dirty="0">
                <a:solidFill>
                  <a:srgbClr val="FEFFFF"/>
                </a:solidFill>
              </a:rPr>
              <a:t>Know how to respond to an RFP at a very general level</a:t>
            </a:r>
          </a:p>
          <a:p>
            <a:r>
              <a:rPr lang="en-US" sz="1500" dirty="0">
                <a:solidFill>
                  <a:srgbClr val="FEFFFF"/>
                </a:solidFill>
              </a:rPr>
              <a:t>Know how to get answers to questions about a specific RFP</a:t>
            </a:r>
          </a:p>
          <a:p>
            <a:r>
              <a:rPr lang="en-US" sz="1500" dirty="0">
                <a:solidFill>
                  <a:srgbClr val="FEFFFF"/>
                </a:solidFill>
              </a:rPr>
              <a:t>Understand the review and selection process</a:t>
            </a:r>
          </a:p>
          <a:p>
            <a:r>
              <a:rPr lang="en-US" sz="1500" dirty="0">
                <a:solidFill>
                  <a:srgbClr val="FEFFFF"/>
                </a:solidFill>
              </a:rPr>
              <a:t>Understand how contracts are awarded at a very general level</a:t>
            </a:r>
          </a:p>
          <a:p>
            <a:endParaRPr lang="en-US" sz="1500" dirty="0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7A69B-0D96-4284-88F4-351C04374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98268" y="1086874"/>
            <a:ext cx="6539075" cy="4364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54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27800-0DD3-4384-A4D3-FC7F101B3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14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272" y="3752850"/>
            <a:ext cx="8589123" cy="288362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</a:rPr>
              <a:t>A highly trained and qualified procurement professional manages and leads the RFP process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An RFP is used when factors beyond price are considered in making a contract award.  Determining factors may include: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Proposer solution and innovation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Experience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Organizational capabilities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Staff qualifications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</a:rPr>
              <a:t>Demonstrated knowledge</a:t>
            </a:r>
          </a:p>
          <a:p>
            <a:r>
              <a:rPr lang="en-US" sz="1700" dirty="0">
                <a:solidFill>
                  <a:srgbClr val="000000"/>
                </a:solidFill>
              </a:rPr>
              <a:t>All RFPs will have a cost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4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3913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Overview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0905066" cy="4805363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solidFill>
                  <a:srgbClr val="000000"/>
                </a:solidFill>
              </a:rPr>
              <a:t>Technical specifications and requirements developed by program staff in consultation with purchasing staff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Contract requirements and specifications will mirror the RFP requirements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All RFPs have a unique evaluation committee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Is established prior to the release of the RFP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An RFP can result in a single contract award or multiple contract awards which will be clearly stated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7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600" dirty="0"/>
              <a:t>Tips on How to Respond to an RFP</a:t>
            </a:r>
          </a:p>
        </p:txBody>
      </p:sp>
      <p:sp>
        <p:nvSpPr>
          <p:cNvPr id="1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Read the RFP all the way through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Be sure you understand all requirements and instructions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Technical specifications/minimum requirements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Submit questions in writing by the due date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Attend the proposer conference if scheduled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Do not contact any individual regarding the RFP other than the procurement contact indicated in the RFP</a:t>
            </a:r>
          </a:p>
          <a:p>
            <a:pPr marL="228600" lvl="1">
              <a:spcBef>
                <a:spcPts val="1000"/>
              </a:spcBef>
            </a:pPr>
            <a:r>
              <a:rPr lang="en-US" sz="1900" dirty="0">
                <a:solidFill>
                  <a:srgbClr val="000000"/>
                </a:solidFill>
              </a:rPr>
              <a:t>Understand the scoring criteria</a:t>
            </a:r>
          </a:p>
          <a:p>
            <a:pPr lvl="2"/>
            <a:r>
              <a:rPr lang="en-US" sz="1900" dirty="0">
                <a:solidFill>
                  <a:srgbClr val="000000"/>
                </a:solidFill>
              </a:rPr>
              <a:t>Pay attention to the relative weight of response to point value</a:t>
            </a:r>
          </a:p>
        </p:txBody>
      </p:sp>
      <p:pic>
        <p:nvPicPr>
          <p:cNvPr id="12" name="Picture 11" descr="A picture containing person, child, little, pajama&#10;&#10;Description automatically generated">
            <a:extLst>
              <a:ext uri="{FF2B5EF4-FFF2-40B4-BE49-F238E27FC236}">
                <a16:creationId xmlns:a16="http://schemas.microsoft.com/office/drawing/2014/main" id="{5411A4CE-34B5-4A27-B9C2-8A36FBD2A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89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05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3913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Tips on How to Respond to an RFP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0905066" cy="4805363"/>
          </a:xfrm>
        </p:spPr>
        <p:txBody>
          <a:bodyPr>
            <a:normAutofit/>
          </a:bodyPr>
          <a:lstStyle/>
          <a:p>
            <a:pPr marL="0" indent="0">
              <a:buClr>
                <a:srgbClr val="C16286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Developing your response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Review each section’s questions fully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There may be many parts to several questions.  Be sure to address everything asked.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 complete, yet succinct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Ensure you are addressing not only the “what” but the “why” and “how”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Include all requested attachments requested if applicable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Pay attention to page limits if applicable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Readability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It is helpful to reviewers if in your response to each section (i.e. Section 7, Section 8, etc.):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Put page breaks between each numbered section to clearly follow your response.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Copy the question and write your response.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Select a font size and type that is easy to read.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75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600" dirty="0"/>
              <a:t>Getting Answers:  Q&amp;A and Proposer Conference</a:t>
            </a:r>
          </a:p>
        </p:txBody>
      </p:sp>
      <p:sp>
        <p:nvSpPr>
          <p:cNvPr id="1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All RFPs include an opportunity to ask questions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Submit questions in writing to the named purchasing agent by the specified date and time 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Any questions received after the questions deadline may result in your questions going unanswered </a:t>
            </a:r>
          </a:p>
          <a:p>
            <a:pPr marL="228600" lvl="1">
              <a:spcBef>
                <a:spcPts val="1000"/>
              </a:spcBef>
            </a:pPr>
            <a:r>
              <a:rPr lang="en-US" sz="1900" dirty="0">
                <a:solidFill>
                  <a:srgbClr val="000000"/>
                </a:solidFill>
              </a:rPr>
              <a:t>Some RFPs will include a proposer conference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Is a public meeting conducted prior to the RFP due date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Allows for another method of asking questions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Attendance can be required or optional which will be stated in the RFP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DCF encourages all interested parties to attend</a:t>
            </a:r>
          </a:p>
          <a:p>
            <a:r>
              <a:rPr lang="en-US" sz="1900" dirty="0">
                <a:solidFill>
                  <a:srgbClr val="000000"/>
                </a:solidFill>
              </a:rPr>
              <a:t>All questions received will be compiled and an addendum issued with the questions and response</a:t>
            </a:r>
          </a:p>
          <a:p>
            <a:pPr marL="457200" lvl="1" indent="0">
              <a:buNone/>
            </a:pPr>
            <a:endParaRPr lang="en-US" sz="1500" dirty="0">
              <a:solidFill>
                <a:srgbClr val="000000"/>
              </a:solidFill>
            </a:endParaRPr>
          </a:p>
          <a:p>
            <a:pPr lvl="2"/>
            <a:endParaRPr lang="en-US" sz="1700" dirty="0">
              <a:solidFill>
                <a:srgbClr val="000000"/>
              </a:solidFill>
            </a:endParaRPr>
          </a:p>
          <a:p>
            <a:pPr lvl="2"/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11A4CE-34B5-4A27-B9C2-8A36FBD2A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658" y="2260374"/>
            <a:ext cx="3941064" cy="3763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4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11A4CE-34B5-4A27-B9C2-8A36FBD2A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r="9091" b="10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0" name="Rectangle 135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FBFDF-7BDD-4027-B5FB-CFF845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841419"/>
          </a:xfrm>
        </p:spPr>
        <p:txBody>
          <a:bodyPr>
            <a:normAutofit/>
          </a:bodyPr>
          <a:lstStyle/>
          <a:p>
            <a:r>
              <a:rPr lang="en-US" sz="3600" dirty="0"/>
              <a:t>Submitting a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706D-35F9-4972-A414-5A3F633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800769"/>
            <a:ext cx="6620505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There are 2 options:  electronically through </a:t>
            </a:r>
            <a:r>
              <a:rPr lang="en-US" sz="2000" dirty="0">
                <a:hlinkClick r:id="rId4"/>
              </a:rPr>
              <a:t>eSupplier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00"/>
                </a:solidFill>
              </a:rPr>
              <a:t>or hard copy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Electronic submission is preferred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Regardless of method, responses must be received by the stated due date and time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Any response not submitted and received by the due date and time will not be considered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Mistakes cannot be correct after the due date and time</a:t>
            </a:r>
          </a:p>
          <a:p>
            <a:r>
              <a:rPr lang="en-US" sz="2100" dirty="0">
                <a:solidFill>
                  <a:srgbClr val="000000"/>
                </a:solidFill>
              </a:rPr>
              <a:t>Failure to provide all information and documents may result in your response being rejected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401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AF394E"/>
      </a:dk1>
      <a:lt1>
        <a:sysClr val="window" lastClr="FFFFFF"/>
      </a:lt1>
      <a:dk2>
        <a:srgbClr val="2162A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Custom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1381</Words>
  <Application>Microsoft Office PowerPoint</Application>
  <PresentationFormat>Widescreen</PresentationFormat>
  <Paragraphs>139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Roboto Black</vt:lpstr>
      <vt:lpstr>Office Theme</vt:lpstr>
      <vt:lpstr>Doing Business with DCF </vt:lpstr>
      <vt:lpstr>Purpose</vt:lpstr>
      <vt:lpstr>Outcomes</vt:lpstr>
      <vt:lpstr>Overview</vt:lpstr>
      <vt:lpstr>Overview (Cont.)</vt:lpstr>
      <vt:lpstr>Tips on How to Respond to an RFP</vt:lpstr>
      <vt:lpstr>Tips on How to Respond to an RFP (Cont.)</vt:lpstr>
      <vt:lpstr>Getting Answers:  Q&amp;A and Proposer Conference</vt:lpstr>
      <vt:lpstr>Submitting a Response</vt:lpstr>
      <vt:lpstr>Electronic Responses-  eSupplier</vt:lpstr>
      <vt:lpstr>Electronic Responses-  eSupplier (Cont.)</vt:lpstr>
      <vt:lpstr>Hard Copy Responses</vt:lpstr>
      <vt:lpstr>How are Contracts Awarded</vt:lpstr>
      <vt:lpstr>How are Contracts Awarded (Cont.)</vt:lpstr>
      <vt:lpstr>How are Contracts Awarded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Best Practices</dc:title>
  <dc:creator>Wisconsin Department of Children and Families</dc:creator>
  <cp:lastModifiedBy>Handrich-Herr, Sue - DCF</cp:lastModifiedBy>
  <cp:revision>87</cp:revision>
  <dcterms:created xsi:type="dcterms:W3CDTF">2021-03-17T16:18:23Z</dcterms:created>
  <dcterms:modified xsi:type="dcterms:W3CDTF">2021-10-11T21:58:10Z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73E7D940-4475-4F4B-8FFD-8D23D6EDA778</vt:lpwstr>
  </property>
  <property fmtid="{D5CDD505-2E9C-101B-9397-08002B2CF9AE}" pid="3" name="ArticulatePath">
    <vt:lpwstr>power-point-template</vt:lpwstr>
  </property>
</Properties>
</file>