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3"/>
  </p:notesMasterIdLst>
  <p:handoutMasterIdLst>
    <p:handoutMasterId r:id="rId104"/>
  </p:handoutMasterIdLst>
  <p:sldIdLst>
    <p:sldId id="256" r:id="rId2"/>
    <p:sldId id="257" r:id="rId3"/>
    <p:sldId id="258" r:id="rId4"/>
    <p:sldId id="259" r:id="rId5"/>
    <p:sldId id="260" r:id="rId6"/>
    <p:sldId id="264" r:id="rId7"/>
    <p:sldId id="263" r:id="rId8"/>
    <p:sldId id="265" r:id="rId9"/>
    <p:sldId id="267" r:id="rId10"/>
    <p:sldId id="268" r:id="rId11"/>
    <p:sldId id="385" r:id="rId12"/>
    <p:sldId id="269" r:id="rId13"/>
    <p:sldId id="270" r:id="rId14"/>
    <p:sldId id="271" r:id="rId15"/>
    <p:sldId id="274" r:id="rId16"/>
    <p:sldId id="275" r:id="rId17"/>
    <p:sldId id="276" r:id="rId18"/>
    <p:sldId id="386" r:id="rId19"/>
    <p:sldId id="387" r:id="rId20"/>
    <p:sldId id="388" r:id="rId21"/>
    <p:sldId id="404" r:id="rId22"/>
    <p:sldId id="405" r:id="rId23"/>
    <p:sldId id="406" r:id="rId24"/>
    <p:sldId id="407" r:id="rId25"/>
    <p:sldId id="408" r:id="rId26"/>
    <p:sldId id="409" r:id="rId27"/>
    <p:sldId id="410" r:id="rId28"/>
    <p:sldId id="411" r:id="rId29"/>
    <p:sldId id="412" r:id="rId30"/>
    <p:sldId id="413" r:id="rId31"/>
    <p:sldId id="414" r:id="rId32"/>
    <p:sldId id="393" r:id="rId33"/>
    <p:sldId id="261" r:id="rId34"/>
    <p:sldId id="391" r:id="rId35"/>
    <p:sldId id="392" r:id="rId36"/>
    <p:sldId id="366" r:id="rId37"/>
    <p:sldId id="367" r:id="rId38"/>
    <p:sldId id="370" r:id="rId39"/>
    <p:sldId id="371" r:id="rId40"/>
    <p:sldId id="372" r:id="rId41"/>
    <p:sldId id="373" r:id="rId42"/>
    <p:sldId id="376" r:id="rId43"/>
    <p:sldId id="374" r:id="rId44"/>
    <p:sldId id="377" r:id="rId45"/>
    <p:sldId id="378" r:id="rId46"/>
    <p:sldId id="401" r:id="rId47"/>
    <p:sldId id="399" r:id="rId48"/>
    <p:sldId id="402" r:id="rId49"/>
    <p:sldId id="400" r:id="rId50"/>
    <p:sldId id="375" r:id="rId51"/>
    <p:sldId id="415" r:id="rId52"/>
    <p:sldId id="417" r:id="rId53"/>
    <p:sldId id="418" r:id="rId54"/>
    <p:sldId id="419" r:id="rId55"/>
    <p:sldId id="420" r:id="rId56"/>
    <p:sldId id="421" r:id="rId57"/>
    <p:sldId id="422" r:id="rId58"/>
    <p:sldId id="423" r:id="rId59"/>
    <p:sldId id="424" r:id="rId60"/>
    <p:sldId id="425" r:id="rId61"/>
    <p:sldId id="426" r:id="rId62"/>
    <p:sldId id="427" r:id="rId63"/>
    <p:sldId id="395" r:id="rId64"/>
    <p:sldId id="396" r:id="rId65"/>
    <p:sldId id="403" r:id="rId66"/>
    <p:sldId id="350" r:id="rId67"/>
    <p:sldId id="342" r:id="rId68"/>
    <p:sldId id="343" r:id="rId69"/>
    <p:sldId id="289" r:id="rId70"/>
    <p:sldId id="290" r:id="rId71"/>
    <p:sldId id="291" r:id="rId72"/>
    <p:sldId id="293" r:id="rId73"/>
    <p:sldId id="294" r:id="rId74"/>
    <p:sldId id="295" r:id="rId75"/>
    <p:sldId id="296" r:id="rId76"/>
    <p:sldId id="298" r:id="rId77"/>
    <p:sldId id="303" r:id="rId78"/>
    <p:sldId id="304" r:id="rId79"/>
    <p:sldId id="305" r:id="rId80"/>
    <p:sldId id="306" r:id="rId81"/>
    <p:sldId id="307" r:id="rId82"/>
    <p:sldId id="361" r:id="rId83"/>
    <p:sldId id="360" r:id="rId84"/>
    <p:sldId id="308" r:id="rId85"/>
    <p:sldId id="362" r:id="rId86"/>
    <p:sldId id="311" r:id="rId87"/>
    <p:sldId id="313" r:id="rId88"/>
    <p:sldId id="314" r:id="rId89"/>
    <p:sldId id="315" r:id="rId90"/>
    <p:sldId id="316" r:id="rId91"/>
    <p:sldId id="317" r:id="rId92"/>
    <p:sldId id="319" r:id="rId93"/>
    <p:sldId id="335" r:id="rId94"/>
    <p:sldId id="363" r:id="rId95"/>
    <p:sldId id="364" r:id="rId96"/>
    <p:sldId id="337" r:id="rId97"/>
    <p:sldId id="341" r:id="rId98"/>
    <p:sldId id="428" r:id="rId99"/>
    <p:sldId id="347" r:id="rId100"/>
    <p:sldId id="429" r:id="rId101"/>
    <p:sldId id="430" r:id="rId10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17A"/>
    <a:srgbClr val="A8D9D8"/>
    <a:srgbClr val="DDF1F5"/>
    <a:srgbClr val="8DD0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4865" autoAdjust="0"/>
  </p:normalViewPr>
  <p:slideViewPr>
    <p:cSldViewPr snapToGrid="0" snapToObjects="1">
      <p:cViewPr varScale="1">
        <p:scale>
          <a:sx n="94" d="100"/>
          <a:sy n="94" d="100"/>
        </p:scale>
        <p:origin x="1116" y="84"/>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974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heme" Target="theme/theme1.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notesMaster" Target="notesMasters/notesMaster1.xml"/><Relationship Id="rId108"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00E8AD1-BC18-4102-B7B0-E3752B0BDA22}" type="datetimeFigureOut">
              <a:rPr lang="en-US" smtClean="0"/>
              <a:t>5/28/2019</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8A35886-2E51-4B9B-819F-3364BE9671F2}" type="slidenum">
              <a:rPr lang="en-US" smtClean="0"/>
              <a:t>‹#›</a:t>
            </a:fld>
            <a:endParaRPr lang="en-US" dirty="0"/>
          </a:p>
        </p:txBody>
      </p:sp>
    </p:spTree>
    <p:extLst>
      <p:ext uri="{BB962C8B-B14F-4D97-AF65-F5344CB8AC3E}">
        <p14:creationId xmlns:p14="http://schemas.microsoft.com/office/powerpoint/2010/main" val="31031302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1926AC9-5D70-4747-9FD1-A60E66894EB1}" type="datetimeFigureOut">
              <a:rPr lang="en-US" smtClean="0"/>
              <a:t>5/28/2019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A2D051B-F050-A242-843E-4F3388A7010E}" type="slidenum">
              <a:rPr lang="en-US" smtClean="0"/>
              <a:t>‹#›</a:t>
            </a:fld>
            <a:endParaRPr lang="en-US" dirty="0"/>
          </a:p>
        </p:txBody>
      </p:sp>
    </p:spTree>
    <p:extLst>
      <p:ext uri="{BB962C8B-B14F-4D97-AF65-F5344CB8AC3E}">
        <p14:creationId xmlns:p14="http://schemas.microsoft.com/office/powerpoint/2010/main" val="107439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D051B-F050-A242-843E-4F3388A7010E}" type="slidenum">
              <a:rPr lang="en-US" smtClean="0"/>
              <a:t>1</a:t>
            </a:fld>
            <a:endParaRPr lang="en-US" dirty="0"/>
          </a:p>
        </p:txBody>
      </p:sp>
    </p:spTree>
    <p:extLst>
      <p:ext uri="{BB962C8B-B14F-4D97-AF65-F5344CB8AC3E}">
        <p14:creationId xmlns:p14="http://schemas.microsoft.com/office/powerpoint/2010/main" val="2985976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D051B-F050-A242-843E-4F3388A7010E}" type="slidenum">
              <a:rPr lang="en-US" smtClean="0"/>
              <a:t>3</a:t>
            </a:fld>
            <a:endParaRPr lang="en-US" dirty="0"/>
          </a:p>
        </p:txBody>
      </p:sp>
    </p:spTree>
    <p:extLst>
      <p:ext uri="{BB962C8B-B14F-4D97-AF65-F5344CB8AC3E}">
        <p14:creationId xmlns:p14="http://schemas.microsoft.com/office/powerpoint/2010/main" val="2934226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D051B-F050-A242-843E-4F3388A7010E}" type="slidenum">
              <a:rPr lang="en-US" smtClean="0"/>
              <a:t>5</a:t>
            </a:fld>
            <a:endParaRPr lang="en-US" dirty="0"/>
          </a:p>
        </p:txBody>
      </p:sp>
    </p:spTree>
    <p:extLst>
      <p:ext uri="{BB962C8B-B14F-4D97-AF65-F5344CB8AC3E}">
        <p14:creationId xmlns:p14="http://schemas.microsoft.com/office/powerpoint/2010/main" val="35366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D051B-F050-A242-843E-4F3388A7010E}" type="slidenum">
              <a:rPr lang="en-US" smtClean="0"/>
              <a:t>6</a:t>
            </a:fld>
            <a:endParaRPr lang="en-US" dirty="0"/>
          </a:p>
        </p:txBody>
      </p:sp>
    </p:spTree>
    <p:extLst>
      <p:ext uri="{BB962C8B-B14F-4D97-AF65-F5344CB8AC3E}">
        <p14:creationId xmlns:p14="http://schemas.microsoft.com/office/powerpoint/2010/main" val="1534783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D051B-F050-A242-843E-4F3388A7010E}" type="slidenum">
              <a:rPr lang="en-US" smtClean="0"/>
              <a:t>33</a:t>
            </a:fld>
            <a:endParaRPr lang="en-US" dirty="0"/>
          </a:p>
        </p:txBody>
      </p:sp>
    </p:spTree>
    <p:extLst>
      <p:ext uri="{BB962C8B-B14F-4D97-AF65-F5344CB8AC3E}">
        <p14:creationId xmlns:p14="http://schemas.microsoft.com/office/powerpoint/2010/main" val="4236055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2D051B-F050-A242-843E-4F3388A7010E}" type="slidenum">
              <a:rPr lang="en-US" smtClean="0"/>
              <a:t>74</a:t>
            </a:fld>
            <a:endParaRPr lang="en-US" dirty="0"/>
          </a:p>
        </p:txBody>
      </p:sp>
    </p:spTree>
    <p:extLst>
      <p:ext uri="{BB962C8B-B14F-4D97-AF65-F5344CB8AC3E}">
        <p14:creationId xmlns:p14="http://schemas.microsoft.com/office/powerpoint/2010/main" val="1623071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CE776B-571F-42ED-B143-F8651BA4F89F}" type="slidenum">
              <a:rPr lang="en-US" smtClean="0"/>
              <a:pPr/>
              <a:t>75</a:t>
            </a:fld>
            <a:endParaRPr lang="en-US" dirty="0"/>
          </a:p>
        </p:txBody>
      </p:sp>
    </p:spTree>
    <p:extLst>
      <p:ext uri="{BB962C8B-B14F-4D97-AF65-F5344CB8AC3E}">
        <p14:creationId xmlns:p14="http://schemas.microsoft.com/office/powerpoint/2010/main" val="26792439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038600" y="1110007"/>
            <a:ext cx="7002162" cy="2387600"/>
          </a:xfrm>
        </p:spPr>
        <p:txBody>
          <a:bodyPr anchor="b"/>
          <a:lstStyle>
            <a:lvl1pPr algn="l">
              <a:defRPr sz="6000" b="1" i="1">
                <a:solidFill>
                  <a:schemeClr val="bg1"/>
                </a:solidFill>
                <a:latin typeface="Cambria" charset="0"/>
                <a:ea typeface="Cambria" charset="0"/>
                <a:cs typeface="Cambria" charset="0"/>
              </a:defRPr>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4038600" y="3657688"/>
            <a:ext cx="7002162" cy="821680"/>
          </a:xfrm>
        </p:spPr>
        <p:txBody>
          <a:bodyPr>
            <a:normAutofit/>
          </a:bodyPr>
          <a:lstStyle>
            <a:lvl1pPr marL="0" indent="0" algn="l">
              <a:buNone/>
              <a:defRPr sz="2000" b="1" i="0" cap="all" spc="200" baseline="0">
                <a:solidFill>
                  <a:srgbClr val="A8D9D8"/>
                </a:solidFill>
                <a:latin typeface="Calibri" charset="0"/>
                <a:ea typeface="Calibri" charset="0"/>
                <a:cs typeface="Calibri"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PRESENTER(S) | DATE</a:t>
            </a:r>
            <a:endParaRPr lang="en-US" dirty="0"/>
          </a:p>
        </p:txBody>
      </p:sp>
    </p:spTree>
    <p:extLst>
      <p:ext uri="{BB962C8B-B14F-4D97-AF65-F5344CB8AC3E}">
        <p14:creationId xmlns:p14="http://schemas.microsoft.com/office/powerpoint/2010/main" val="10125400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744995"/>
            <a:ext cx="10515600" cy="1344655"/>
          </a:xfrm>
        </p:spPr>
        <p:txBody>
          <a:bodyPr/>
          <a:lstStyle>
            <a:lvl1pPr marL="0" indent="0">
              <a:buNone/>
              <a:defRPr sz="2400" cap="all" spc="150" baseline="0">
                <a:solidFill>
                  <a:srgbClr val="37617A"/>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82568222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41686"/>
            <a:ext cx="9986319" cy="1325563"/>
          </a:xfrm>
        </p:spPr>
        <p:txBody>
          <a:bodyPr>
            <a:normAutofit/>
          </a:bodyPr>
          <a:lstStyle>
            <a:lvl1pPr>
              <a:defRPr sz="4800" b="1" i="1">
                <a:solidFill>
                  <a:srgbClr val="37617A"/>
                </a:solidFill>
                <a:latin typeface="Cambria" charset="0"/>
                <a:ea typeface="Cambria" charset="0"/>
                <a:cs typeface="Cambria"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838200" y="2446637"/>
            <a:ext cx="9986319" cy="3730325"/>
          </a:xfrm>
        </p:spPr>
        <p:txBody>
          <a:bodyPr/>
          <a:lstStyle>
            <a:lvl1pPr>
              <a:defRPr sz="3600">
                <a:solidFill>
                  <a:srgbClr val="37617A"/>
                </a:solidFill>
              </a:defRPr>
            </a:lvl1pPr>
            <a:lvl2pPr>
              <a:defRPr sz="3000">
                <a:solidFill>
                  <a:srgbClr val="37617A"/>
                </a:solidFill>
              </a:defRPr>
            </a:lvl2pPr>
            <a:lvl3pPr>
              <a:defRPr sz="2600">
                <a:solidFill>
                  <a:srgbClr val="37617A"/>
                </a:solidFill>
              </a:defRPr>
            </a:lvl3pPr>
            <a:lvl4pPr>
              <a:defRPr sz="2200">
                <a:solidFill>
                  <a:srgbClr val="37617A"/>
                </a:solidFill>
              </a:defRPr>
            </a:lvl4pPr>
            <a:lvl5pPr>
              <a:defRPr>
                <a:solidFill>
                  <a:srgbClr val="37617A"/>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96908083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2267249"/>
            <a:ext cx="4652319" cy="3909714"/>
          </a:xfrm>
        </p:spPr>
        <p:txBody>
          <a:bodyPr/>
          <a:lstStyle>
            <a:lvl1pPr>
              <a:defRPr sz="3600">
                <a:solidFill>
                  <a:srgbClr val="37617A"/>
                </a:solidFill>
              </a:defRPr>
            </a:lvl1pPr>
            <a:lvl2pPr>
              <a:defRPr sz="3000">
                <a:solidFill>
                  <a:srgbClr val="37617A"/>
                </a:solidFill>
              </a:defRPr>
            </a:lvl2pPr>
            <a:lvl3pPr>
              <a:defRPr sz="2600">
                <a:solidFill>
                  <a:srgbClr val="37617A"/>
                </a:solidFill>
              </a:defRPr>
            </a:lvl3pPr>
            <a:lvl4pPr>
              <a:defRPr>
                <a:solidFill>
                  <a:srgbClr val="37617A"/>
                </a:solidFill>
              </a:defRPr>
            </a:lvl4pPr>
            <a:lvl5pPr>
              <a:defRPr>
                <a:solidFill>
                  <a:srgbClr val="37617A"/>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4" name="Content Placeholder 3"/>
          <p:cNvSpPr>
            <a:spLocks noGrp="1"/>
          </p:cNvSpPr>
          <p:nvPr>
            <p:ph sz="half" idx="2"/>
          </p:nvPr>
        </p:nvSpPr>
        <p:spPr>
          <a:xfrm>
            <a:off x="6172200" y="2267249"/>
            <a:ext cx="4652319" cy="3909714"/>
          </a:xfrm>
        </p:spPr>
        <p:txBody>
          <a:bodyPr/>
          <a:lstStyle>
            <a:lvl1pPr>
              <a:defRPr sz="3600">
                <a:solidFill>
                  <a:srgbClr val="37617A"/>
                </a:solidFill>
              </a:defRPr>
            </a:lvl1pPr>
            <a:lvl2pPr>
              <a:defRPr sz="3000">
                <a:solidFill>
                  <a:srgbClr val="37617A"/>
                </a:solidFill>
              </a:defRPr>
            </a:lvl2pPr>
            <a:lvl3pPr>
              <a:defRPr sz="2600">
                <a:solidFill>
                  <a:srgbClr val="37617A"/>
                </a:solidFill>
              </a:defRPr>
            </a:lvl3pPr>
            <a:lvl4pPr>
              <a:defRPr>
                <a:solidFill>
                  <a:srgbClr val="37617A"/>
                </a:solidFill>
              </a:defRPr>
            </a:lvl4pPr>
            <a:lvl5pPr>
              <a:defRPr>
                <a:solidFill>
                  <a:srgbClr val="37617A"/>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Title 1"/>
          <p:cNvSpPr txBox="1">
            <a:spLocks/>
          </p:cNvSpPr>
          <p:nvPr userDrawn="1"/>
        </p:nvSpPr>
        <p:spPr>
          <a:xfrm>
            <a:off x="838200" y="941686"/>
            <a:ext cx="998631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800" b="1" i="1" kern="1200">
                <a:solidFill>
                  <a:srgbClr val="37617A"/>
                </a:solidFill>
                <a:latin typeface="Cambria" charset="0"/>
                <a:ea typeface="Cambria" charset="0"/>
                <a:cs typeface="Cambria"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20182866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902943"/>
            <a:ext cx="5157787" cy="799843"/>
          </a:xfrm>
        </p:spPr>
        <p:txBody>
          <a:bodyPr anchor="b">
            <a:normAutofit/>
          </a:bodyPr>
          <a:lstStyle>
            <a:lvl1pPr marL="0" indent="0">
              <a:buNone/>
              <a:defRPr sz="1800" b="1" cap="all" spc="1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829697"/>
            <a:ext cx="5157787" cy="3359966"/>
          </a:xfrm>
        </p:spPr>
        <p:txBody>
          <a:bodyPr/>
          <a:lstStyle>
            <a:lvl1pPr>
              <a:defRPr sz="3000"/>
            </a:lvl1pPr>
            <a:lvl2pPr>
              <a:defRPr sz="2800"/>
            </a:lvl2p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6172200" y="1902943"/>
            <a:ext cx="5183188" cy="799843"/>
          </a:xfrm>
        </p:spPr>
        <p:txBody>
          <a:bodyPr anchor="b">
            <a:normAutofit/>
          </a:bodyPr>
          <a:lstStyle>
            <a:lvl1pPr marL="0" indent="0">
              <a:buNone/>
              <a:defRPr sz="1800" b="1" cap="all" spc="15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829697"/>
            <a:ext cx="5183188" cy="3359966"/>
          </a:xfrm>
        </p:spPr>
        <p:txBody>
          <a:bodyPr/>
          <a:lstStyle>
            <a:lvl1pPr>
              <a:defRPr sz="3000"/>
            </a:lvl1pPr>
            <a:lvl2pPr>
              <a:defRPr sz="2800"/>
            </a:lvl2pPr>
          </a:lstStyle>
          <a:p>
            <a:pPr lvl="0"/>
            <a:r>
              <a:rPr lang="en-US" smtClean="0"/>
              <a:t>Click to edit Master text styles</a:t>
            </a:r>
          </a:p>
          <a:p>
            <a:pPr lvl="1"/>
            <a:r>
              <a:rPr lang="en-US" smtClean="0"/>
              <a:t>Second level</a:t>
            </a:r>
          </a:p>
          <a:p>
            <a:pPr lvl="2"/>
            <a:r>
              <a:rPr lang="en-US" smtClean="0"/>
              <a:t>Third level</a:t>
            </a:r>
          </a:p>
        </p:txBody>
      </p:sp>
      <p:sp>
        <p:nvSpPr>
          <p:cNvPr id="10" name="Title 1"/>
          <p:cNvSpPr txBox="1">
            <a:spLocks/>
          </p:cNvSpPr>
          <p:nvPr userDrawn="1"/>
        </p:nvSpPr>
        <p:spPr>
          <a:xfrm>
            <a:off x="838200" y="941686"/>
            <a:ext cx="998631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800" b="1" i="1" kern="1200">
                <a:solidFill>
                  <a:srgbClr val="37617A"/>
                </a:solidFill>
                <a:latin typeface="Cambria" charset="0"/>
                <a:ea typeface="Cambria" charset="0"/>
                <a:cs typeface="Cambria"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125762681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p:cNvSpPr txBox="1">
            <a:spLocks/>
          </p:cNvSpPr>
          <p:nvPr userDrawn="1"/>
        </p:nvSpPr>
        <p:spPr>
          <a:xfrm>
            <a:off x="838200" y="941686"/>
            <a:ext cx="998631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800" b="1" i="1" kern="1200">
                <a:solidFill>
                  <a:srgbClr val="37617A"/>
                </a:solidFill>
                <a:latin typeface="Cambria" charset="0"/>
                <a:ea typeface="Cambria" charset="0"/>
                <a:cs typeface="Cambria"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13998091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0"/>
            <a:ext cx="7008812"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32548812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73075"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0" y="0"/>
            <a:ext cx="7008812"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673075"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C710D1-F784-0140-AE94-E78F41C62023}" type="slidenum">
              <a:rPr lang="en-US" smtClean="0"/>
              <a:t>‹#›</a:t>
            </a:fld>
            <a:endParaRPr lang="en-US" dirty="0"/>
          </a:p>
        </p:txBody>
      </p:sp>
    </p:spTree>
    <p:extLst>
      <p:ext uri="{BB962C8B-B14F-4D97-AF65-F5344CB8AC3E}">
        <p14:creationId xmlns:p14="http://schemas.microsoft.com/office/powerpoint/2010/main" val="38958641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4" r:id="rId6"/>
    <p:sldLayoutId id="2147483657" r:id="rId7"/>
    <p:sldLayoutId id="2147483658" r:id="rId8"/>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800" b="1" i="1" kern="1200">
          <a:solidFill>
            <a:srgbClr val="37617A"/>
          </a:solidFill>
          <a:latin typeface="Cambria" charset="0"/>
          <a:ea typeface="Cambria" charset="0"/>
          <a:cs typeface="Cambria" charset="0"/>
        </a:defRPr>
      </a:lvl1pPr>
    </p:titleStyle>
    <p:bodyStyle>
      <a:lvl1pPr marL="228600" indent="-228600" algn="l" defTabSz="914400" rtl="0" eaLnBrk="1" latinLnBrk="0" hangingPunct="1">
        <a:lnSpc>
          <a:spcPct val="90000"/>
        </a:lnSpc>
        <a:spcBef>
          <a:spcPts val="1000"/>
        </a:spcBef>
        <a:buFont typeface="Arial"/>
        <a:buChar char="•"/>
        <a:defRPr sz="3600" kern="1200">
          <a:solidFill>
            <a:srgbClr val="37617A"/>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3000" kern="1200">
          <a:solidFill>
            <a:srgbClr val="37617A"/>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600" kern="1200">
          <a:solidFill>
            <a:srgbClr val="37617A"/>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2200" kern="1200">
          <a:solidFill>
            <a:srgbClr val="37617A"/>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rgbClr val="37617A"/>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hyperlink" Target="https://dcf.wisconsin.gov/manuals/w-2-manual/Production/pdf/W2ManualRelease1904.pdf" TargetMode="Externa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a:t>Disability Accommodation</a:t>
            </a:r>
            <a:br>
              <a:rPr lang="en-US" dirty="0"/>
            </a:br>
            <a:r>
              <a:rPr lang="en-US" dirty="0"/>
              <a:t>for W-2 Agencies</a:t>
            </a:r>
          </a:p>
        </p:txBody>
      </p:sp>
      <p:sp>
        <p:nvSpPr>
          <p:cNvPr id="3" name="Subtitle 2"/>
          <p:cNvSpPr>
            <a:spLocks noGrp="1"/>
          </p:cNvSpPr>
          <p:nvPr>
            <p:ph type="subTitle" idx="1"/>
          </p:nvPr>
        </p:nvSpPr>
        <p:spPr/>
        <p:txBody>
          <a:bodyPr/>
          <a:lstStyle/>
          <a:p>
            <a:pPr algn="ctr"/>
            <a:r>
              <a:rPr lang="en-US" dirty="0" smtClean="0"/>
              <a:t>Bob Gregg and tess o’brien-heinzen</a:t>
            </a:r>
          </a:p>
          <a:p>
            <a:pPr algn="ctr"/>
            <a:r>
              <a:rPr lang="en-US" dirty="0" smtClean="0"/>
              <a:t>May 29, 2019</a:t>
            </a:r>
            <a:endParaRPr lang="en-US" dirty="0"/>
          </a:p>
        </p:txBody>
      </p:sp>
    </p:spTree>
    <p:extLst>
      <p:ext uri="{BB962C8B-B14F-4D97-AF65-F5344CB8AC3E}">
        <p14:creationId xmlns:p14="http://schemas.microsoft.com/office/powerpoint/2010/main" val="17301780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solidFill>
                  <a:srgbClr val="002060"/>
                </a:solidFill>
              </a:rPr>
              <a:t>Actual Impairment – Three Steps</a:t>
            </a:r>
            <a:endParaRPr lang="en-US" sz="4400" dirty="0">
              <a:solidFill>
                <a:srgbClr val="002060"/>
              </a:solidFill>
            </a:endParaRPr>
          </a:p>
        </p:txBody>
      </p:sp>
      <p:sp>
        <p:nvSpPr>
          <p:cNvPr id="3" name="Content Placeholder 2"/>
          <p:cNvSpPr>
            <a:spLocks noGrp="1"/>
          </p:cNvSpPr>
          <p:nvPr>
            <p:ph idx="1"/>
          </p:nvPr>
        </p:nvSpPr>
        <p:spPr/>
        <p:txBody>
          <a:bodyPr>
            <a:normAutofit fontScale="85000" lnSpcReduction="20000"/>
          </a:bodyPr>
          <a:lstStyle/>
          <a:p>
            <a:r>
              <a:rPr lang="en-US" dirty="0" smtClean="0">
                <a:solidFill>
                  <a:srgbClr val="002060"/>
                </a:solidFill>
              </a:rPr>
              <a:t>(1) Does </a:t>
            </a:r>
            <a:r>
              <a:rPr lang="en-US" dirty="0">
                <a:solidFill>
                  <a:srgbClr val="002060"/>
                </a:solidFill>
              </a:rPr>
              <a:t>the student have a “physical or mental impairment?” </a:t>
            </a:r>
            <a:endParaRPr lang="en-US" dirty="0" smtClean="0">
              <a:solidFill>
                <a:srgbClr val="002060"/>
              </a:solidFill>
            </a:endParaRPr>
          </a:p>
          <a:p>
            <a:pPr lvl="1"/>
            <a:r>
              <a:rPr lang="en-US" dirty="0">
                <a:solidFill>
                  <a:srgbClr val="002060"/>
                </a:solidFill>
              </a:rPr>
              <a:t>Any physiological disorder or condition, cosmetic disfigurement, or anatomical loss affecting one or more of the following body systems: neurological; musculoskeletal; special sense organs, respiratory (including speech organs); cardiovascular; reproductive; digestive; genitor-urinary; hemic and lymphatic; skin; and endocrine; or </a:t>
            </a:r>
            <a:endParaRPr lang="en-US" dirty="0" smtClean="0">
              <a:solidFill>
                <a:srgbClr val="002060"/>
              </a:solidFill>
            </a:endParaRPr>
          </a:p>
          <a:p>
            <a:pPr lvl="1"/>
            <a:r>
              <a:rPr lang="en-US" dirty="0">
                <a:solidFill>
                  <a:srgbClr val="002060"/>
                </a:solidFill>
              </a:rPr>
              <a:t>Any mental or psychological disorder, such as intellectual disability, organic brain syndrome, emotional or mental illness, and specific learning disabilities</a:t>
            </a:r>
            <a:r>
              <a:rPr lang="en-US" dirty="0" smtClean="0">
                <a:solidFill>
                  <a:srgbClr val="002060"/>
                </a:solidFill>
              </a:rPr>
              <a:t>.</a:t>
            </a:r>
          </a:p>
          <a:p>
            <a:pPr lvl="1"/>
            <a:endParaRPr lang="en-US" dirty="0">
              <a:solidFill>
                <a:srgbClr val="002060"/>
              </a:solidFill>
            </a:endParaRPr>
          </a:p>
          <a:p>
            <a:pPr lvl="1"/>
            <a:endParaRPr lang="en-US" dirty="0">
              <a:solidFill>
                <a:srgbClr val="002060"/>
              </a:solidFill>
            </a:endParaRPr>
          </a:p>
          <a:p>
            <a:pPr lvl="1"/>
            <a:endParaRPr lang="en-US" dirty="0">
              <a:solidFill>
                <a:srgbClr val="002060"/>
              </a:solidFill>
            </a:endParaRPr>
          </a:p>
          <a:p>
            <a:endParaRPr lang="en-US" dirty="0">
              <a:solidFill>
                <a:srgbClr val="002060"/>
              </a:solidFill>
            </a:endParaRPr>
          </a:p>
        </p:txBody>
      </p:sp>
      <p:sp>
        <p:nvSpPr>
          <p:cNvPr id="4" name="Slide Number Placeholder 3"/>
          <p:cNvSpPr>
            <a:spLocks noGrp="1"/>
          </p:cNvSpPr>
          <p:nvPr>
            <p:ph type="sldNum" sz="quarter" idx="4294967295"/>
          </p:nvPr>
        </p:nvSpPr>
        <p:spPr>
          <a:xfrm>
            <a:off x="8382000" y="6324601"/>
            <a:ext cx="2133600" cy="365125"/>
          </a:xfrm>
          <a:prstGeom prst="rect">
            <a:avLst/>
          </a:prstGeom>
        </p:spPr>
        <p:txBody>
          <a:bodyPr/>
          <a:lstStyle/>
          <a:p>
            <a:fld id="{43BD92DA-4E12-4693-BC1A-4DCBF410BA21}" type="slidenum">
              <a:rPr lang="en-US" smtClean="0"/>
              <a:pPr/>
              <a:t>10</a:t>
            </a:fld>
            <a:endParaRPr lang="en-US" dirty="0"/>
          </a:p>
        </p:txBody>
      </p:sp>
    </p:spTree>
    <p:extLst>
      <p:ext uri="{BB962C8B-B14F-4D97-AF65-F5344CB8AC3E}">
        <p14:creationId xmlns:p14="http://schemas.microsoft.com/office/powerpoint/2010/main" val="240940723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Bob Gregg</a:t>
            </a:r>
            <a:endParaRPr lang="en-US" dirty="0"/>
          </a:p>
        </p:txBody>
      </p:sp>
      <p:sp>
        <p:nvSpPr>
          <p:cNvPr id="3" name="Content Placeholder 2"/>
          <p:cNvSpPr>
            <a:spLocks noGrp="1"/>
          </p:cNvSpPr>
          <p:nvPr>
            <p:ph idx="1"/>
          </p:nvPr>
        </p:nvSpPr>
        <p:spPr/>
        <p:txBody>
          <a:bodyPr>
            <a:normAutofit fontScale="55000" lnSpcReduction="20000"/>
          </a:bodyPr>
          <a:lstStyle/>
          <a:p>
            <a:r>
              <a:rPr lang="en-US" dirty="0"/>
              <a:t>Bob Gregg, Boardman &amp; Clark Law Firm in Madison, Wisconsin, has been involved in Employment Relations for more than 30 years.  He litigates employment cases.  His main emphasis is helping employers achieve enhanced productivity, creating positive work environments, and resolving employment problems before they generate lawsuits.  He has developed the employment policies of numerous employers.  Bob has conducted over 3,000 seminars throughout the United States and authorized numerous articles on practical employment issues.  His career has included canoe guide, carpenter, laborer, Army Sergeant, social worker, educator, business owner, beer taster, Equal Employment Opportunity officer, and employment relations attorney.  Bob has developed anti-discrimination programs for military bases in all services.  Bob earned a Masters of Social Work and was employed as a psychiatric social worker and a region planner for disability services.  He held an Advance Practice Social Worker license.  Mr. Gregg is nationally recognized for helping numerous public and private employers.  Bob is a member of the Society for Human Resource Management, the National Speakers Association, is a national faculty member of the American Association for Access, Equity &amp; Diversity and served on the Board of Directors for the Department of Defense Equal Opportunity Management Institute Foundation.  </a:t>
            </a:r>
          </a:p>
          <a:p>
            <a:endParaRPr lang="en-US" dirty="0"/>
          </a:p>
        </p:txBody>
      </p:sp>
    </p:spTree>
    <p:extLst>
      <p:ext uri="{BB962C8B-B14F-4D97-AF65-F5344CB8AC3E}">
        <p14:creationId xmlns:p14="http://schemas.microsoft.com/office/powerpoint/2010/main" val="284531066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Tess O’Brien-Heinzen</a:t>
            </a:r>
            <a:endParaRPr lang="en-US" dirty="0"/>
          </a:p>
        </p:txBody>
      </p:sp>
      <p:sp>
        <p:nvSpPr>
          <p:cNvPr id="3" name="Content Placeholder 2"/>
          <p:cNvSpPr>
            <a:spLocks noGrp="1"/>
          </p:cNvSpPr>
          <p:nvPr>
            <p:ph idx="1"/>
          </p:nvPr>
        </p:nvSpPr>
        <p:spPr/>
        <p:txBody>
          <a:bodyPr>
            <a:normAutofit fontScale="47500" lnSpcReduction="20000"/>
          </a:bodyPr>
          <a:lstStyle/>
          <a:p>
            <a:r>
              <a:rPr lang="en-US" dirty="0"/>
              <a:t>Tess </a:t>
            </a:r>
            <a:r>
              <a:rPr lang="en-US" dirty="0" smtClean="0"/>
              <a:t>O’Brien-Heinzen, a partner at Boardman &amp; Clark LLP,  provides </a:t>
            </a:r>
            <a:r>
              <a:rPr lang="en-US" dirty="0"/>
              <a:t>support to the firms’ School Law Group consulting with Districts on the ADA, Section 504, the IDEA, Title IX and Wisconsin’s Seclusion and Restraint Law, and on charter school issues including charter contracts, corporate organization, governance, and tax-exempt status. In addition, Tess provides litigation support to the Insurance Defense, Commercial Litigation and General Litigation practice. Her litigation experience has allowed her to provide support in a wide range of administrative, civil, and appellate cases. Tess is a frequent speaker on the ADA, Section 504, the IDEA, and Title IX and recently co-authored, </a:t>
            </a:r>
            <a:r>
              <a:rPr lang="en-US" i="1" dirty="0"/>
              <a:t>Sexual Orientation, Gender Identity and the Law</a:t>
            </a:r>
            <a:r>
              <a:rPr lang="en-US" dirty="0"/>
              <a:t>, published by the Wisconsin State Bar.  In the past, she co-authored the school law chapter for the Wisconsin State Bar’s </a:t>
            </a:r>
            <a:r>
              <a:rPr lang="en-US" i="1" dirty="0"/>
              <a:t>Annual Survey of Wisconsin Law</a:t>
            </a:r>
            <a:r>
              <a:rPr lang="en-US" dirty="0"/>
              <a:t> and several articles including, “Developments under the ADAAA” in the May 2012 </a:t>
            </a:r>
            <a:r>
              <a:rPr lang="en-US" i="1" dirty="0"/>
              <a:t>Wisconsin Lawyer</a:t>
            </a:r>
            <a:r>
              <a:rPr lang="en-US" dirty="0"/>
              <a:t>. </a:t>
            </a:r>
            <a:r>
              <a:rPr lang="en-US" dirty="0" smtClean="0"/>
              <a:t>Tess is </a:t>
            </a:r>
            <a:r>
              <a:rPr lang="en-US" dirty="0"/>
              <a:t>a 1993 graduate </a:t>
            </a:r>
            <a:r>
              <a:rPr lang="en-US" i="1" dirty="0"/>
              <a:t>cum laude</a:t>
            </a:r>
            <a:r>
              <a:rPr lang="en-US" dirty="0"/>
              <a:t>, of the University of Wisconsin Law School and earned her B.A. in English and Business at Marquette University in 1990. Prior to joining the firm, Tess served two terms as a judicial clerk for the late Wisconsin Supreme Court Justice William A. </a:t>
            </a:r>
            <a:r>
              <a:rPr lang="en-US" dirty="0" err="1"/>
              <a:t>Bablitch</a:t>
            </a:r>
            <a:r>
              <a:rPr lang="en-US" dirty="0"/>
              <a:t>. </a:t>
            </a:r>
            <a:r>
              <a:rPr lang="en-US" dirty="0" smtClean="0"/>
              <a:t>Tess </a:t>
            </a:r>
            <a:r>
              <a:rPr lang="en-US" dirty="0"/>
              <a:t>is </a:t>
            </a:r>
            <a:r>
              <a:rPr lang="en-US" dirty="0" smtClean="0"/>
              <a:t>the President-elect of </a:t>
            </a:r>
            <a:r>
              <a:rPr lang="en-US" dirty="0"/>
              <a:t>the Board of Directors of the Wisconsin School Attorneys Association. In addition to practicing law, Tess serves as a Member on the Board of Directors of Lily’s Fund, an organization committed to ending epilepsy.  She has also served as the President and Member of the Board of Porchlight, a non-profit organization dedicated to ending homelessness, a Member of the Board of Directors of Dane County CASA, a non-profit organization serving abused and neglected children involved in the Dane County Court system, and a member of the Board of Directors of the Verona Area Community Theater. </a:t>
            </a:r>
          </a:p>
          <a:p>
            <a:endParaRPr lang="en-US" dirty="0"/>
          </a:p>
        </p:txBody>
      </p:sp>
    </p:spTree>
    <p:extLst>
      <p:ext uri="{BB962C8B-B14F-4D97-AF65-F5344CB8AC3E}">
        <p14:creationId xmlns:p14="http://schemas.microsoft.com/office/powerpoint/2010/main" val="3403407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Actual Impairment – Three Steps</a:t>
            </a:r>
            <a:endParaRPr lang="en-US" dirty="0">
              <a:solidFill>
                <a:srgbClr val="002060"/>
              </a:solidFill>
            </a:endParaRPr>
          </a:p>
        </p:txBody>
      </p:sp>
      <p:sp>
        <p:nvSpPr>
          <p:cNvPr id="3" name="Content Placeholder 2"/>
          <p:cNvSpPr>
            <a:spLocks noGrp="1"/>
          </p:cNvSpPr>
          <p:nvPr>
            <p:ph idx="1"/>
          </p:nvPr>
        </p:nvSpPr>
        <p:spPr/>
        <p:txBody>
          <a:bodyPr>
            <a:normAutofit fontScale="70000" lnSpcReduction="20000"/>
          </a:bodyPr>
          <a:lstStyle/>
          <a:p>
            <a:r>
              <a:rPr lang="en-US" dirty="0" smtClean="0">
                <a:solidFill>
                  <a:srgbClr val="002060"/>
                </a:solidFill>
              </a:rPr>
              <a:t>Physical or mental impairment, cont’d…</a:t>
            </a:r>
          </a:p>
          <a:p>
            <a:r>
              <a:rPr lang="en-US" dirty="0" smtClean="0">
                <a:solidFill>
                  <a:srgbClr val="002060"/>
                </a:solidFill>
              </a:rPr>
              <a:t>Physical </a:t>
            </a:r>
            <a:r>
              <a:rPr lang="en-US" dirty="0">
                <a:solidFill>
                  <a:srgbClr val="002060"/>
                </a:solidFill>
              </a:rPr>
              <a:t>or mental impairment includes, but is not limited to, contagious and noncontagious diseases such as the following:  orthopedic, visual, speech, and hearing impairments, and cerebral palsy, epilepsy, muscular dystrophy, multiple sclerosis, cancer, heart disease, diabetes, intellectual disability, emotional illness, dyslexia and other specific learning disabilities, Attention Deficit Hyperactivity Disorder, Human Immunodeficiency Virus infection (whether symptomatic or asymptomatic), tuberculosis, drug addiction, and alcoholism.</a:t>
            </a:r>
          </a:p>
          <a:p>
            <a:r>
              <a:rPr lang="en-US" i="1" dirty="0">
                <a:solidFill>
                  <a:srgbClr val="002060"/>
                </a:solidFill>
              </a:rPr>
              <a:t>Physical or mental impairment</a:t>
            </a:r>
            <a:r>
              <a:rPr lang="en-US" dirty="0">
                <a:solidFill>
                  <a:srgbClr val="002060"/>
                </a:solidFill>
              </a:rPr>
              <a:t> does not include homosexuality or bisexuality.</a:t>
            </a:r>
          </a:p>
        </p:txBody>
      </p:sp>
    </p:spTree>
    <p:extLst>
      <p:ext uri="{BB962C8B-B14F-4D97-AF65-F5344CB8AC3E}">
        <p14:creationId xmlns:p14="http://schemas.microsoft.com/office/powerpoint/2010/main" val="2881868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solidFill>
                  <a:srgbClr val="002060"/>
                </a:solidFill>
              </a:rPr>
              <a:t>Actual Impairment – Three Steps</a:t>
            </a:r>
            <a:endParaRPr lang="en-US" sz="4400" dirty="0">
              <a:solidFill>
                <a:srgbClr val="002060"/>
              </a:solidFill>
            </a:endParaRPr>
          </a:p>
        </p:txBody>
      </p:sp>
      <p:sp>
        <p:nvSpPr>
          <p:cNvPr id="3" name="Content Placeholder 2"/>
          <p:cNvSpPr>
            <a:spLocks noGrp="1"/>
          </p:cNvSpPr>
          <p:nvPr>
            <p:ph idx="1"/>
          </p:nvPr>
        </p:nvSpPr>
        <p:spPr/>
        <p:txBody>
          <a:bodyPr>
            <a:normAutofit fontScale="70000" lnSpcReduction="20000"/>
          </a:bodyPr>
          <a:lstStyle/>
          <a:p>
            <a:r>
              <a:rPr lang="en-US" sz="4300" dirty="0">
                <a:solidFill>
                  <a:srgbClr val="002060"/>
                </a:solidFill>
              </a:rPr>
              <a:t>(2) Does the impairment affect a “major life activity”? </a:t>
            </a:r>
          </a:p>
          <a:p>
            <a:pPr marL="0" indent="0">
              <a:buNone/>
            </a:pPr>
            <a:endParaRPr lang="en-US" sz="4300" dirty="0">
              <a:solidFill>
                <a:srgbClr val="002060"/>
              </a:solidFill>
            </a:endParaRPr>
          </a:p>
          <a:p>
            <a:pPr lvl="2">
              <a:buFont typeface="Arial" panose="020B0604020202020204" pitchFamily="34" charset="0"/>
              <a:buChar char="•"/>
            </a:pPr>
            <a:r>
              <a:rPr lang="en-US" sz="3400" dirty="0">
                <a:solidFill>
                  <a:srgbClr val="002060"/>
                </a:solidFill>
              </a:rPr>
              <a:t>(a) caring for oneself, performing manual tasks; seeing; hearing; eating; sleeping; walking; standing;  reaching; sitting; lifting; bending; speaking; learning; concentrating; communicating; breathing; reading; thinking; writing; interacting with others; working; or,</a:t>
            </a:r>
          </a:p>
          <a:p>
            <a:pPr lvl="2">
              <a:buFont typeface="Arial" panose="020B0604020202020204" pitchFamily="34" charset="0"/>
              <a:buChar char="•"/>
            </a:pPr>
            <a:r>
              <a:rPr lang="en-US" sz="3400" dirty="0">
                <a:solidFill>
                  <a:srgbClr val="002060"/>
                </a:solidFill>
              </a:rPr>
              <a:t> (b) </a:t>
            </a:r>
            <a:r>
              <a:rPr lang="en-US" sz="3400" dirty="0" smtClean="0">
                <a:solidFill>
                  <a:srgbClr val="002060"/>
                </a:solidFill>
              </a:rPr>
              <a:t>The operation of a major bodily function, such as functions </a:t>
            </a:r>
            <a:r>
              <a:rPr lang="en-US" sz="3400" dirty="0">
                <a:solidFill>
                  <a:srgbClr val="002060"/>
                </a:solidFill>
              </a:rPr>
              <a:t>of the immune system; special sense organs and skin; normal cell growth; digestive; bowel; bladder; neurological; brain; respiratory; circulatory; cardiovascular; hemic; endocrine; lymphatic; musculoskeletal; and reproductive functions. </a:t>
            </a:r>
          </a:p>
        </p:txBody>
      </p:sp>
      <p:sp>
        <p:nvSpPr>
          <p:cNvPr id="4" name="Slide Number Placeholder 3"/>
          <p:cNvSpPr>
            <a:spLocks noGrp="1"/>
          </p:cNvSpPr>
          <p:nvPr>
            <p:ph type="sldNum" sz="quarter" idx="4294967295"/>
          </p:nvPr>
        </p:nvSpPr>
        <p:spPr>
          <a:xfrm>
            <a:off x="8382000" y="6324601"/>
            <a:ext cx="2133600" cy="365125"/>
          </a:xfrm>
          <a:prstGeom prst="rect">
            <a:avLst/>
          </a:prstGeom>
        </p:spPr>
        <p:txBody>
          <a:bodyPr/>
          <a:lstStyle/>
          <a:p>
            <a:fld id="{43BD92DA-4E12-4693-BC1A-4DCBF410BA21}" type="slidenum">
              <a:rPr lang="en-US" smtClean="0"/>
              <a:pPr/>
              <a:t>12</a:t>
            </a:fld>
            <a:endParaRPr lang="en-US" dirty="0"/>
          </a:p>
        </p:txBody>
      </p:sp>
    </p:spTree>
    <p:extLst>
      <p:ext uri="{BB962C8B-B14F-4D97-AF65-F5344CB8AC3E}">
        <p14:creationId xmlns:p14="http://schemas.microsoft.com/office/powerpoint/2010/main" val="26361340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Actual Impairment – Three Steps</a:t>
            </a:r>
            <a:endParaRPr lang="en-US" dirty="0">
              <a:solidFill>
                <a:srgbClr val="002060"/>
              </a:solidFill>
            </a:endParaRPr>
          </a:p>
        </p:txBody>
      </p:sp>
      <p:sp>
        <p:nvSpPr>
          <p:cNvPr id="3" name="Content Placeholder 2"/>
          <p:cNvSpPr>
            <a:spLocks noGrp="1"/>
          </p:cNvSpPr>
          <p:nvPr>
            <p:ph idx="1"/>
          </p:nvPr>
        </p:nvSpPr>
        <p:spPr/>
        <p:txBody>
          <a:bodyPr>
            <a:normAutofit fontScale="70000" lnSpcReduction="20000"/>
          </a:bodyPr>
          <a:lstStyle/>
          <a:p>
            <a:r>
              <a:rPr lang="en-US" sz="3400" dirty="0">
                <a:solidFill>
                  <a:srgbClr val="002060"/>
                </a:solidFill>
              </a:rPr>
              <a:t>“Major Life Activity” cont’d…</a:t>
            </a:r>
          </a:p>
          <a:p>
            <a:pPr marL="0" indent="0">
              <a:buNone/>
            </a:pPr>
            <a:endParaRPr lang="en-US" sz="3400" dirty="0">
              <a:solidFill>
                <a:srgbClr val="002060"/>
              </a:solidFill>
            </a:endParaRPr>
          </a:p>
          <a:p>
            <a:pPr lvl="1"/>
            <a:r>
              <a:rPr lang="en-US" sz="3400" dirty="0">
                <a:solidFill>
                  <a:srgbClr val="002060"/>
                </a:solidFill>
              </a:rPr>
              <a:t>Whether an activity is a major life activity is not determined by reference to whether it is of central importance to daily life.  28 CFR s. 35.108.  </a:t>
            </a:r>
          </a:p>
          <a:p>
            <a:pPr lvl="1"/>
            <a:r>
              <a:rPr lang="en-US" sz="3400" dirty="0">
                <a:solidFill>
                  <a:srgbClr val="002060"/>
                </a:solidFill>
              </a:rPr>
              <a:t>Some examples of disabilities causing impairment of a “major life activity:” cancer (affects normal cell growth); ulcerative colitis, Crohn’s Disease, celiac disease, irritable bowel syndrome (affects function of the bowel) HIV/AIDs (affects function of the immune system epilepsy (affects neurological and brain function) diabetes (affects endocrine system) asthma (affects respiratory system)</a:t>
            </a:r>
          </a:p>
          <a:p>
            <a:pPr lvl="1"/>
            <a:r>
              <a:rPr lang="en-US" sz="3400" dirty="0">
                <a:solidFill>
                  <a:srgbClr val="002060"/>
                </a:solidFill>
              </a:rPr>
              <a:t>Remember “learning” is only ONE of the many major life activities listed.</a:t>
            </a:r>
          </a:p>
        </p:txBody>
      </p:sp>
      <p:sp>
        <p:nvSpPr>
          <p:cNvPr id="4" name="Slide Number Placeholder 3"/>
          <p:cNvSpPr>
            <a:spLocks noGrp="1"/>
          </p:cNvSpPr>
          <p:nvPr>
            <p:ph type="sldNum" sz="quarter" idx="4294967295"/>
          </p:nvPr>
        </p:nvSpPr>
        <p:spPr>
          <a:xfrm>
            <a:off x="8382000" y="6324601"/>
            <a:ext cx="2133600" cy="365125"/>
          </a:xfrm>
          <a:prstGeom prst="rect">
            <a:avLst/>
          </a:prstGeom>
        </p:spPr>
        <p:txBody>
          <a:bodyPr/>
          <a:lstStyle/>
          <a:p>
            <a:fld id="{43BD92DA-4E12-4693-BC1A-4DCBF410BA21}" type="slidenum">
              <a:rPr lang="en-US" smtClean="0"/>
              <a:pPr/>
              <a:t>13</a:t>
            </a:fld>
            <a:endParaRPr lang="en-US" dirty="0"/>
          </a:p>
        </p:txBody>
      </p:sp>
    </p:spTree>
    <p:extLst>
      <p:ext uri="{BB962C8B-B14F-4D97-AF65-F5344CB8AC3E}">
        <p14:creationId xmlns:p14="http://schemas.microsoft.com/office/powerpoint/2010/main" val="24749161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srgbClr val="002060"/>
                </a:solidFill>
              </a:rPr>
              <a:t>Three Steps to Eligibility</a:t>
            </a:r>
          </a:p>
        </p:txBody>
      </p:sp>
      <p:sp>
        <p:nvSpPr>
          <p:cNvPr id="3" name="Content Placeholder 2"/>
          <p:cNvSpPr>
            <a:spLocks noGrp="1"/>
          </p:cNvSpPr>
          <p:nvPr>
            <p:ph idx="1"/>
          </p:nvPr>
        </p:nvSpPr>
        <p:spPr/>
        <p:txBody>
          <a:bodyPr>
            <a:normAutofit fontScale="92500" lnSpcReduction="20000"/>
          </a:bodyPr>
          <a:lstStyle/>
          <a:p>
            <a:r>
              <a:rPr lang="en-US" sz="2700" dirty="0">
                <a:solidFill>
                  <a:srgbClr val="002060"/>
                </a:solidFill>
              </a:rPr>
              <a:t>(3) Does the impairment “substantially limit” the major life activity?</a:t>
            </a:r>
          </a:p>
          <a:p>
            <a:pPr lvl="1"/>
            <a:r>
              <a:rPr lang="en-US" sz="2400" dirty="0">
                <a:solidFill>
                  <a:srgbClr val="002060"/>
                </a:solidFill>
              </a:rPr>
              <a:t>“Substantially limits” is to be construed broadly in favor of expansive </a:t>
            </a:r>
            <a:r>
              <a:rPr lang="en-US" sz="2400" dirty="0" smtClean="0">
                <a:solidFill>
                  <a:srgbClr val="002060"/>
                </a:solidFill>
              </a:rPr>
              <a:t>coverage. </a:t>
            </a:r>
          </a:p>
          <a:p>
            <a:pPr lvl="1"/>
            <a:r>
              <a:rPr lang="en-US" sz="2400" dirty="0" smtClean="0">
                <a:solidFill>
                  <a:srgbClr val="002060"/>
                </a:solidFill>
              </a:rPr>
              <a:t>Consider the </a:t>
            </a:r>
            <a:r>
              <a:rPr lang="en-US" sz="2400" dirty="0">
                <a:solidFill>
                  <a:srgbClr val="002060"/>
                </a:solidFill>
              </a:rPr>
              <a:t>conditions under which the individual performs the major life activity; the manner in which the individual performs the major life activity; or the duration of time it takes the individual to perform the major life activity, or for which the individual can perform the major life activity.</a:t>
            </a:r>
          </a:p>
          <a:p>
            <a:pPr lvl="1"/>
            <a:r>
              <a:rPr lang="en-US" sz="2400" dirty="0" smtClean="0">
                <a:solidFill>
                  <a:srgbClr val="002060"/>
                </a:solidFill>
              </a:rPr>
              <a:t>An </a:t>
            </a:r>
            <a:r>
              <a:rPr lang="en-US" sz="2400" dirty="0">
                <a:solidFill>
                  <a:srgbClr val="002060"/>
                </a:solidFill>
              </a:rPr>
              <a:t>impairment need not prevent, or significantly or severely restrict, the individual from performing a major life activity in order to be considered substantially limiting.</a:t>
            </a:r>
          </a:p>
          <a:p>
            <a:pPr lvl="1"/>
            <a:r>
              <a:rPr lang="en-US" sz="2400" dirty="0">
                <a:solidFill>
                  <a:srgbClr val="002060"/>
                </a:solidFill>
              </a:rPr>
              <a:t>Comparison of individual to others in general population usually does not require scientific, medical or statistical evidence.  But it is not prohibited. </a:t>
            </a:r>
          </a:p>
          <a:p>
            <a:pPr lvl="1"/>
            <a:r>
              <a:rPr lang="en-US" sz="2400" dirty="0">
                <a:solidFill>
                  <a:srgbClr val="002060"/>
                </a:solidFill>
              </a:rPr>
              <a:t>The determination of whether an impairment substantially limits a major life activity shall be made without regard to the ameliorative effects of mitigating </a:t>
            </a:r>
            <a:r>
              <a:rPr lang="en-US" sz="2400" dirty="0" smtClean="0">
                <a:solidFill>
                  <a:srgbClr val="002060"/>
                </a:solidFill>
              </a:rPr>
              <a:t>measures except ordinary </a:t>
            </a:r>
            <a:r>
              <a:rPr lang="en-US" sz="2400" dirty="0">
                <a:solidFill>
                  <a:srgbClr val="002060"/>
                </a:solidFill>
              </a:rPr>
              <a:t>eyeglasses or contact </a:t>
            </a:r>
            <a:r>
              <a:rPr lang="en-US" sz="2400" dirty="0" smtClean="0">
                <a:solidFill>
                  <a:srgbClr val="002060"/>
                </a:solidFill>
              </a:rPr>
              <a:t>lenses.</a:t>
            </a:r>
            <a:r>
              <a:rPr lang="en-US" sz="2400" dirty="0">
                <a:solidFill>
                  <a:srgbClr val="002060"/>
                </a:solidFill>
              </a:rPr>
              <a:t> </a:t>
            </a:r>
          </a:p>
          <a:p>
            <a:pPr lvl="1"/>
            <a:endParaRPr lang="en-US" sz="2300" dirty="0">
              <a:solidFill>
                <a:srgbClr val="002060"/>
              </a:solidFill>
            </a:endParaRPr>
          </a:p>
        </p:txBody>
      </p:sp>
      <p:sp>
        <p:nvSpPr>
          <p:cNvPr id="4" name="Slide Number Placeholder 3"/>
          <p:cNvSpPr>
            <a:spLocks noGrp="1"/>
          </p:cNvSpPr>
          <p:nvPr>
            <p:ph type="sldNum" sz="quarter" idx="4294967295"/>
          </p:nvPr>
        </p:nvSpPr>
        <p:spPr>
          <a:xfrm>
            <a:off x="8382000" y="6324601"/>
            <a:ext cx="2133600" cy="365125"/>
          </a:xfrm>
          <a:prstGeom prst="rect">
            <a:avLst/>
          </a:prstGeom>
        </p:spPr>
        <p:txBody>
          <a:bodyPr/>
          <a:lstStyle/>
          <a:p>
            <a:fld id="{43BD92DA-4E12-4693-BC1A-4DCBF410BA21}" type="slidenum">
              <a:rPr lang="en-US" smtClean="0"/>
              <a:pPr/>
              <a:t>14</a:t>
            </a:fld>
            <a:endParaRPr lang="en-US" dirty="0"/>
          </a:p>
        </p:txBody>
      </p:sp>
    </p:spTree>
    <p:extLst>
      <p:ext uri="{BB962C8B-B14F-4D97-AF65-F5344CB8AC3E}">
        <p14:creationId xmlns:p14="http://schemas.microsoft.com/office/powerpoint/2010/main" val="8609675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ADA Regulations</a:t>
            </a:r>
            <a:endParaRPr lang="en-US" dirty="0">
              <a:solidFill>
                <a:srgbClr val="002060"/>
              </a:solidFill>
            </a:endParaRPr>
          </a:p>
        </p:txBody>
      </p:sp>
      <p:sp>
        <p:nvSpPr>
          <p:cNvPr id="3" name="Content Placeholder 2"/>
          <p:cNvSpPr>
            <a:spLocks noGrp="1"/>
          </p:cNvSpPr>
          <p:nvPr>
            <p:ph idx="1"/>
          </p:nvPr>
        </p:nvSpPr>
        <p:spPr/>
        <p:txBody>
          <a:bodyPr/>
          <a:lstStyle/>
          <a:p>
            <a:r>
              <a:rPr lang="en-US" sz="2400" dirty="0">
                <a:solidFill>
                  <a:srgbClr val="002060"/>
                </a:solidFill>
              </a:rPr>
              <a:t>Definition of “Physical or mental impairment”  expanded to include dyslexia and other specific learning disabilities and Attention Deficit Hyperactivity Disorder</a:t>
            </a:r>
          </a:p>
          <a:p>
            <a:r>
              <a:rPr lang="en-US" sz="2400" dirty="0">
                <a:solidFill>
                  <a:srgbClr val="002060"/>
                </a:solidFill>
              </a:rPr>
              <a:t>Definition of “Major life activity” expanded to include writing and interacting with others.  </a:t>
            </a:r>
          </a:p>
          <a:p>
            <a:r>
              <a:rPr lang="en-US" sz="2400" dirty="0">
                <a:solidFill>
                  <a:srgbClr val="002060"/>
                </a:solidFill>
              </a:rPr>
              <a:t>Definition of “Major bodily function” expanded to include special sense organs and skin, genitourinary, cardiovascular, hemic, lymphatic, and musculoskeletal.</a:t>
            </a:r>
          </a:p>
          <a:p>
            <a:pPr marL="457200" lvl="1" indent="0">
              <a:buNone/>
            </a:pPr>
            <a:endParaRPr lang="en-US" sz="2200" dirty="0">
              <a:solidFill>
                <a:srgbClr val="002060"/>
              </a:solidFill>
            </a:endParaRPr>
          </a:p>
          <a:p>
            <a:pPr lvl="1"/>
            <a:endParaRPr lang="en-US" dirty="0" smtClean="0">
              <a:solidFill>
                <a:srgbClr val="002060"/>
              </a:solidFill>
            </a:endParaRPr>
          </a:p>
          <a:p>
            <a:endParaRPr lang="en-US" dirty="0">
              <a:solidFill>
                <a:srgbClr val="002060"/>
              </a:solidFill>
            </a:endParaRPr>
          </a:p>
        </p:txBody>
      </p:sp>
      <p:sp>
        <p:nvSpPr>
          <p:cNvPr id="4" name="TextBox 3"/>
          <p:cNvSpPr txBox="1"/>
          <p:nvPr/>
        </p:nvSpPr>
        <p:spPr>
          <a:xfrm>
            <a:off x="10629900" y="6329363"/>
            <a:ext cx="418704" cy="369332"/>
          </a:xfrm>
          <a:prstGeom prst="rect">
            <a:avLst/>
          </a:prstGeom>
          <a:noFill/>
        </p:spPr>
        <p:txBody>
          <a:bodyPr wrap="none" rtlCol="0">
            <a:spAutoFit/>
          </a:bodyPr>
          <a:lstStyle/>
          <a:p>
            <a:fld id="{D0AE9734-18F0-44E6-83DE-42080EEEF619}" type="slidenum">
              <a:rPr lang="en-US" smtClean="0"/>
              <a:t>15</a:t>
            </a:fld>
            <a:endParaRPr lang="en-US" dirty="0"/>
          </a:p>
        </p:txBody>
      </p:sp>
    </p:spTree>
    <p:extLst>
      <p:ext uri="{BB962C8B-B14F-4D97-AF65-F5344CB8AC3E}">
        <p14:creationId xmlns:p14="http://schemas.microsoft.com/office/powerpoint/2010/main" val="27804783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ADA Regulations</a:t>
            </a:r>
            <a:endParaRPr lang="en-US" dirty="0">
              <a:solidFill>
                <a:srgbClr val="002060"/>
              </a:solidFill>
            </a:endParaRPr>
          </a:p>
        </p:txBody>
      </p:sp>
      <p:sp>
        <p:nvSpPr>
          <p:cNvPr id="3" name="Content Placeholder 2"/>
          <p:cNvSpPr>
            <a:spLocks noGrp="1"/>
          </p:cNvSpPr>
          <p:nvPr>
            <p:ph idx="1"/>
          </p:nvPr>
        </p:nvSpPr>
        <p:spPr/>
        <p:txBody>
          <a:bodyPr>
            <a:normAutofit/>
          </a:bodyPr>
          <a:lstStyle/>
          <a:p>
            <a:r>
              <a:rPr lang="en-US" sz="2200" dirty="0">
                <a:solidFill>
                  <a:srgbClr val="002060"/>
                </a:solidFill>
              </a:rPr>
              <a:t>NOTABLE RULES OF CONSTRUCTION.</a:t>
            </a:r>
          </a:p>
          <a:p>
            <a:pPr lvl="1"/>
            <a:r>
              <a:rPr lang="en-US" sz="2000" dirty="0">
                <a:solidFill>
                  <a:srgbClr val="002060"/>
                </a:solidFill>
              </a:rPr>
              <a:t>Regulations state that primary focus should be on whether institutions are meeting their obligations and whether discrimination has occurred, not whether the individual meets the definition of disability</a:t>
            </a:r>
            <a:r>
              <a:rPr lang="en-US" sz="2000" dirty="0" smtClean="0">
                <a:solidFill>
                  <a:srgbClr val="002060"/>
                </a:solidFill>
              </a:rPr>
              <a:t>.</a:t>
            </a:r>
            <a:endParaRPr lang="en-US" sz="1900" dirty="0" smtClean="0">
              <a:solidFill>
                <a:srgbClr val="002060"/>
              </a:solidFill>
            </a:endParaRPr>
          </a:p>
          <a:p>
            <a:pPr lvl="1"/>
            <a:r>
              <a:rPr lang="en-US" sz="1900" dirty="0" smtClean="0">
                <a:solidFill>
                  <a:srgbClr val="002060"/>
                </a:solidFill>
              </a:rPr>
              <a:t>“</a:t>
            </a:r>
            <a:r>
              <a:rPr lang="en-US" sz="1900" dirty="0">
                <a:solidFill>
                  <a:srgbClr val="002060"/>
                </a:solidFill>
              </a:rPr>
              <a:t>Major” should not be interpreted to create a demanding </a:t>
            </a:r>
            <a:r>
              <a:rPr lang="en-US" sz="1900" dirty="0" smtClean="0">
                <a:solidFill>
                  <a:srgbClr val="002060"/>
                </a:solidFill>
              </a:rPr>
              <a:t>standard.</a:t>
            </a:r>
            <a:endParaRPr lang="en-US" sz="1900" dirty="0">
              <a:solidFill>
                <a:srgbClr val="002060"/>
              </a:solidFill>
            </a:endParaRPr>
          </a:p>
          <a:p>
            <a:pPr lvl="1"/>
            <a:r>
              <a:rPr lang="en-US" sz="1900" dirty="0">
                <a:solidFill>
                  <a:srgbClr val="002060"/>
                </a:solidFill>
              </a:rPr>
              <a:t>“Major life activity” is not determined by reference to whether it is of central importance to daily life.</a:t>
            </a:r>
          </a:p>
          <a:p>
            <a:pPr lvl="1"/>
            <a:r>
              <a:rPr lang="en-US" sz="2000" dirty="0" smtClean="0">
                <a:solidFill>
                  <a:srgbClr val="002060"/>
                </a:solidFill>
              </a:rPr>
              <a:t>The </a:t>
            </a:r>
            <a:r>
              <a:rPr lang="en-US" sz="2000" dirty="0">
                <a:solidFill>
                  <a:srgbClr val="002060"/>
                </a:solidFill>
              </a:rPr>
              <a:t>effects of an impairment lasting or expected to last less than six months can be substantially limiting within the meaning of this section for establishing an actual disability or a record of a disability.</a:t>
            </a:r>
            <a:endParaRPr lang="en-US" sz="1900" dirty="0">
              <a:solidFill>
                <a:srgbClr val="002060"/>
              </a:solidFill>
            </a:endParaRPr>
          </a:p>
        </p:txBody>
      </p:sp>
      <p:sp>
        <p:nvSpPr>
          <p:cNvPr id="4" name="TextBox 3"/>
          <p:cNvSpPr txBox="1"/>
          <p:nvPr/>
        </p:nvSpPr>
        <p:spPr>
          <a:xfrm>
            <a:off x="10601325" y="6176962"/>
            <a:ext cx="418704" cy="369332"/>
          </a:xfrm>
          <a:prstGeom prst="rect">
            <a:avLst/>
          </a:prstGeom>
          <a:noFill/>
        </p:spPr>
        <p:txBody>
          <a:bodyPr wrap="none" rtlCol="0">
            <a:spAutoFit/>
          </a:bodyPr>
          <a:lstStyle/>
          <a:p>
            <a:fld id="{4AEECD9D-18EF-42C6-82A0-C54FFFFC7581}" type="slidenum">
              <a:rPr lang="en-US" smtClean="0"/>
              <a:t>16</a:t>
            </a:fld>
            <a:endParaRPr lang="en-US" dirty="0"/>
          </a:p>
        </p:txBody>
      </p:sp>
    </p:spTree>
    <p:extLst>
      <p:ext uri="{BB962C8B-B14F-4D97-AF65-F5344CB8AC3E}">
        <p14:creationId xmlns:p14="http://schemas.microsoft.com/office/powerpoint/2010/main" val="19660991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ADA Regulations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PREDICTABLE ASSESSMENTS.  </a:t>
            </a:r>
            <a:r>
              <a:rPr lang="en-US" sz="2600" dirty="0">
                <a:solidFill>
                  <a:srgbClr val="002060"/>
                </a:solidFill>
              </a:rPr>
              <a:t>Some impairments will, in virtually all cases, result in a determination of coverage: </a:t>
            </a:r>
          </a:p>
          <a:p>
            <a:pPr lvl="1"/>
            <a:r>
              <a:rPr lang="en-US" sz="2400" dirty="0">
                <a:solidFill>
                  <a:srgbClr val="002060"/>
                </a:solidFill>
              </a:rPr>
              <a:t>deafness, blindness, intellectual disability, partially or completely missing limbs or mobility impairments requiring the use of a wheelchair, autism, cancer, cerebral palsy, diabetes, epilepsy, muscular dystrophy and multiple sclerosis, HIV, and major depressive disorder, bipolar disorder, PTSD, TBI, OCD, and schizophrenia.</a:t>
            </a:r>
          </a:p>
        </p:txBody>
      </p:sp>
      <p:sp>
        <p:nvSpPr>
          <p:cNvPr id="4" name="TextBox 3"/>
          <p:cNvSpPr txBox="1"/>
          <p:nvPr/>
        </p:nvSpPr>
        <p:spPr>
          <a:xfrm>
            <a:off x="10572750" y="6176962"/>
            <a:ext cx="418704" cy="369332"/>
          </a:xfrm>
          <a:prstGeom prst="rect">
            <a:avLst/>
          </a:prstGeom>
          <a:noFill/>
        </p:spPr>
        <p:txBody>
          <a:bodyPr wrap="none" rtlCol="0">
            <a:spAutoFit/>
          </a:bodyPr>
          <a:lstStyle/>
          <a:p>
            <a:fld id="{1AB2EFC7-D393-431C-9E0A-92EEE46EEAAB}" type="slidenum">
              <a:rPr lang="en-US" smtClean="0"/>
              <a:t>17</a:t>
            </a:fld>
            <a:endParaRPr lang="en-US" dirty="0"/>
          </a:p>
        </p:txBody>
      </p:sp>
    </p:spTree>
    <p:extLst>
      <p:ext uri="{BB962C8B-B14F-4D97-AF65-F5344CB8AC3E}">
        <p14:creationId xmlns:p14="http://schemas.microsoft.com/office/powerpoint/2010/main" val="33676346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Record of Impairment </a:t>
            </a:r>
            <a:endParaRPr lang="en-US" dirty="0">
              <a:solidFill>
                <a:srgbClr val="002060"/>
              </a:solidFill>
            </a:endParaRPr>
          </a:p>
        </p:txBody>
      </p:sp>
      <p:sp>
        <p:nvSpPr>
          <p:cNvPr id="3" name="Content Placeholder 2"/>
          <p:cNvSpPr>
            <a:spLocks noGrp="1"/>
          </p:cNvSpPr>
          <p:nvPr>
            <p:ph idx="1"/>
          </p:nvPr>
        </p:nvSpPr>
        <p:spPr/>
        <p:txBody>
          <a:bodyPr>
            <a:normAutofit fontScale="92500"/>
          </a:bodyPr>
          <a:lstStyle/>
          <a:p>
            <a:r>
              <a:rPr lang="en-US" dirty="0">
                <a:solidFill>
                  <a:srgbClr val="002060"/>
                </a:solidFill>
              </a:rPr>
              <a:t>An individual has a record of such an impairment if the individual has a history of, or has been misclassified as having, a mental or physical impairment that substantially limits one or more major life activities</a:t>
            </a:r>
            <a:r>
              <a:rPr lang="en-US" dirty="0" smtClean="0">
                <a:solidFill>
                  <a:srgbClr val="002060"/>
                </a:solidFill>
              </a:rPr>
              <a:t>.</a:t>
            </a:r>
          </a:p>
          <a:p>
            <a:r>
              <a:rPr lang="en-US" dirty="0" smtClean="0">
                <a:solidFill>
                  <a:srgbClr val="002060"/>
                </a:solidFill>
              </a:rPr>
              <a:t>An </a:t>
            </a:r>
            <a:r>
              <a:rPr lang="en-US" dirty="0">
                <a:solidFill>
                  <a:srgbClr val="002060"/>
                </a:solidFill>
              </a:rPr>
              <a:t>individual with a record of a substantially limiting impairment may be entitled to a reasonable modification if needed and related to the past disability.</a:t>
            </a:r>
          </a:p>
        </p:txBody>
      </p:sp>
    </p:spTree>
    <p:extLst>
      <p:ext uri="{BB962C8B-B14F-4D97-AF65-F5344CB8AC3E}">
        <p14:creationId xmlns:p14="http://schemas.microsoft.com/office/powerpoint/2010/main" val="3546770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Regarded as Having an Impairment</a:t>
            </a:r>
            <a:endParaRPr lang="en-US" dirty="0">
              <a:solidFill>
                <a:srgbClr val="002060"/>
              </a:solidFill>
            </a:endParaRPr>
          </a:p>
        </p:txBody>
      </p:sp>
      <p:sp>
        <p:nvSpPr>
          <p:cNvPr id="3" name="Content Placeholder 2"/>
          <p:cNvSpPr>
            <a:spLocks noGrp="1"/>
          </p:cNvSpPr>
          <p:nvPr>
            <p:ph idx="1"/>
          </p:nvPr>
        </p:nvSpPr>
        <p:spPr/>
        <p:txBody>
          <a:bodyPr>
            <a:normAutofit fontScale="77500" lnSpcReduction="20000"/>
          </a:bodyPr>
          <a:lstStyle/>
          <a:p>
            <a:r>
              <a:rPr lang="en-US" dirty="0">
                <a:solidFill>
                  <a:srgbClr val="002060"/>
                </a:solidFill>
              </a:rPr>
              <a:t>A</a:t>
            </a:r>
            <a:r>
              <a:rPr lang="en-US" dirty="0" smtClean="0">
                <a:solidFill>
                  <a:srgbClr val="002060"/>
                </a:solidFill>
              </a:rPr>
              <a:t>n </a:t>
            </a:r>
            <a:r>
              <a:rPr lang="en-US" dirty="0">
                <a:solidFill>
                  <a:srgbClr val="002060"/>
                </a:solidFill>
              </a:rPr>
              <a:t>individual is “regarded as having such an impairment” if the individual is subjected to a prohibited action because of an actual or perceived physical or mental impairment, whether or not that impairment substantially limits, or is perceived to substantially limit, a major life activity, even if the public entity asserts, or may or does ultimately establish, a defense to the action prohibited by the ADA</a:t>
            </a:r>
            <a:r>
              <a:rPr lang="en-US" dirty="0" smtClean="0">
                <a:solidFill>
                  <a:srgbClr val="002060"/>
                </a:solidFill>
              </a:rPr>
              <a:t>.</a:t>
            </a:r>
          </a:p>
          <a:p>
            <a:r>
              <a:rPr lang="en-US" dirty="0" smtClean="0">
                <a:solidFill>
                  <a:srgbClr val="002060"/>
                </a:solidFill>
              </a:rPr>
              <a:t>An </a:t>
            </a:r>
            <a:r>
              <a:rPr lang="en-US" dirty="0">
                <a:solidFill>
                  <a:srgbClr val="002060"/>
                </a:solidFill>
              </a:rPr>
              <a:t>individual is not “regarded as having such an impairment” if the public entity demonstrates that the impairment is, objectively, both “transitory” and “</a:t>
            </a:r>
            <a:r>
              <a:rPr lang="en-US" dirty="0" smtClean="0">
                <a:solidFill>
                  <a:srgbClr val="002060"/>
                </a:solidFill>
              </a:rPr>
              <a:t>minor” (6 months or less).</a:t>
            </a:r>
            <a:r>
              <a:rPr lang="en-US" dirty="0">
                <a:solidFill>
                  <a:srgbClr val="002060"/>
                </a:solidFill>
              </a:rPr>
              <a:t> </a:t>
            </a:r>
          </a:p>
        </p:txBody>
      </p:sp>
    </p:spTree>
    <p:extLst>
      <p:ext uri="{BB962C8B-B14F-4D97-AF65-F5344CB8AC3E}">
        <p14:creationId xmlns:p14="http://schemas.microsoft.com/office/powerpoint/2010/main" val="2513052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Agenda </a:t>
            </a:r>
            <a:br>
              <a:rPr lang="en-US" dirty="0" smtClean="0"/>
            </a:br>
            <a:r>
              <a:rPr lang="en-US" dirty="0"/>
              <a:t/>
            </a:r>
            <a:br>
              <a:rPr lang="en-US" dirty="0"/>
            </a:br>
            <a:r>
              <a:rPr lang="en-US" dirty="0" smtClean="0"/>
              <a:t/>
            </a:r>
            <a:br>
              <a:rPr lang="en-US" dirty="0" smtClean="0"/>
            </a:br>
            <a:endParaRPr lang="en-US" dirty="0"/>
          </a:p>
        </p:txBody>
      </p:sp>
      <p:sp>
        <p:nvSpPr>
          <p:cNvPr id="3" name="Text Placeholder 2"/>
          <p:cNvSpPr>
            <a:spLocks noGrp="1"/>
          </p:cNvSpPr>
          <p:nvPr>
            <p:ph type="body" idx="1"/>
          </p:nvPr>
        </p:nvSpPr>
        <p:spPr>
          <a:xfrm>
            <a:off x="831850" y="2479249"/>
            <a:ext cx="10515600" cy="3610401"/>
          </a:xfrm>
        </p:spPr>
        <p:txBody>
          <a:bodyPr/>
          <a:lstStyle/>
          <a:p>
            <a:pPr marL="514350" indent="-514350">
              <a:buAutoNum type="romanUcPeriod"/>
            </a:pPr>
            <a:r>
              <a:rPr lang="en-US" dirty="0" smtClean="0"/>
              <a:t>Legal PrimeR</a:t>
            </a:r>
          </a:p>
          <a:p>
            <a:pPr marL="514350" indent="-514350">
              <a:buAutoNum type="romanUcPeriod"/>
            </a:pPr>
            <a:r>
              <a:rPr lang="en-US" dirty="0" smtClean="0"/>
              <a:t>When are obligations triggered in the w-2 process?</a:t>
            </a:r>
          </a:p>
          <a:p>
            <a:pPr marL="514350" indent="-514350">
              <a:buFont typeface="Arial"/>
              <a:buAutoNum type="romanUcPeriod"/>
            </a:pPr>
            <a:r>
              <a:rPr lang="en-US" dirty="0" smtClean="0"/>
              <a:t>Providing reasonable accommodations</a:t>
            </a:r>
          </a:p>
          <a:p>
            <a:pPr marL="514350" indent="-514350">
              <a:buFont typeface="Arial"/>
              <a:buAutoNum type="romanUcPeriod"/>
            </a:pPr>
            <a:r>
              <a:rPr lang="en-US" dirty="0" smtClean="0"/>
              <a:t>Disability in employment</a:t>
            </a:r>
            <a:endParaRPr lang="en-US" dirty="0"/>
          </a:p>
          <a:p>
            <a:pPr marL="514350" indent="-514350">
              <a:buAutoNum type="romanUcPeriod"/>
            </a:pPr>
            <a:r>
              <a:rPr lang="en-US" dirty="0" smtClean="0"/>
              <a:t>Common compliance issues</a:t>
            </a:r>
          </a:p>
        </p:txBody>
      </p:sp>
      <p:sp>
        <p:nvSpPr>
          <p:cNvPr id="4" name="TextBox 3"/>
          <p:cNvSpPr txBox="1"/>
          <p:nvPr/>
        </p:nvSpPr>
        <p:spPr>
          <a:xfrm>
            <a:off x="10029825" y="6089650"/>
            <a:ext cx="301686" cy="369332"/>
          </a:xfrm>
          <a:prstGeom prst="rect">
            <a:avLst/>
          </a:prstGeom>
          <a:noFill/>
        </p:spPr>
        <p:txBody>
          <a:bodyPr wrap="none" rtlCol="0">
            <a:spAutoFit/>
          </a:bodyPr>
          <a:lstStyle/>
          <a:p>
            <a:fld id="{5FA54C05-6D23-4181-9C10-727D51935120}" type="slidenum">
              <a:rPr lang="en-US" smtClean="0"/>
              <a:t>2</a:t>
            </a:fld>
            <a:endParaRPr lang="en-US" dirty="0"/>
          </a:p>
        </p:txBody>
      </p:sp>
    </p:spTree>
    <p:extLst>
      <p:ext uri="{BB962C8B-B14F-4D97-AF65-F5344CB8AC3E}">
        <p14:creationId xmlns:p14="http://schemas.microsoft.com/office/powerpoint/2010/main" val="13673312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Exclusions</a:t>
            </a:r>
            <a:endParaRPr lang="en-US"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solidFill>
                  <a:srgbClr val="002060"/>
                </a:solidFill>
              </a:rPr>
              <a:t>The </a:t>
            </a:r>
            <a:r>
              <a:rPr lang="en-US" dirty="0">
                <a:solidFill>
                  <a:srgbClr val="002060"/>
                </a:solidFill>
              </a:rPr>
              <a:t>term “disability” does not include—</a:t>
            </a:r>
          </a:p>
          <a:p>
            <a:r>
              <a:rPr lang="en-US" dirty="0">
                <a:solidFill>
                  <a:srgbClr val="002060"/>
                </a:solidFill>
              </a:rPr>
              <a:t>(1) Transvestism, transsexualism, pedophilia, exhibitionism, voyeurism, gender identity disorders not resulting from physical impairments, or other sexual behavior disorders;</a:t>
            </a:r>
          </a:p>
          <a:p>
            <a:r>
              <a:rPr lang="en-US" dirty="0">
                <a:solidFill>
                  <a:srgbClr val="002060"/>
                </a:solidFill>
              </a:rPr>
              <a:t>(2) Compulsive gambling, kleptomania, or pyromania; or</a:t>
            </a:r>
          </a:p>
          <a:p>
            <a:r>
              <a:rPr lang="en-US" dirty="0">
                <a:solidFill>
                  <a:srgbClr val="002060"/>
                </a:solidFill>
              </a:rPr>
              <a:t>(3) Psychoactive substance use disorders resulting from current illegal use of drugs.</a:t>
            </a:r>
          </a:p>
          <a:p>
            <a:endParaRPr lang="en-US" dirty="0"/>
          </a:p>
        </p:txBody>
      </p:sp>
    </p:spTree>
    <p:extLst>
      <p:ext uri="{BB962C8B-B14F-4D97-AF65-F5344CB8AC3E}">
        <p14:creationId xmlns:p14="http://schemas.microsoft.com/office/powerpoint/2010/main" val="19796568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Hidden Disabilities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Mental Health</a:t>
            </a:r>
          </a:p>
          <a:p>
            <a:r>
              <a:rPr lang="en-US" dirty="0" smtClean="0">
                <a:solidFill>
                  <a:srgbClr val="002060"/>
                </a:solidFill>
              </a:rPr>
              <a:t>Cognitive Disabilities</a:t>
            </a:r>
          </a:p>
          <a:p>
            <a:r>
              <a:rPr lang="en-US" dirty="0" smtClean="0">
                <a:solidFill>
                  <a:srgbClr val="002060"/>
                </a:solidFill>
              </a:rPr>
              <a:t>Allergies</a:t>
            </a:r>
          </a:p>
          <a:p>
            <a:pPr marL="0" indent="0">
              <a:buNone/>
            </a:pPr>
            <a:endParaRPr lang="en-US" dirty="0">
              <a:solidFill>
                <a:srgbClr val="002060"/>
              </a:solidFill>
            </a:endParaRPr>
          </a:p>
        </p:txBody>
      </p:sp>
    </p:spTree>
    <p:extLst>
      <p:ext uri="{BB962C8B-B14F-4D97-AF65-F5344CB8AC3E}">
        <p14:creationId xmlns:p14="http://schemas.microsoft.com/office/powerpoint/2010/main" val="2100816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7204" y="738230"/>
            <a:ext cx="9013596" cy="1023458"/>
          </a:xfrm>
        </p:spPr>
        <p:txBody>
          <a:bodyPr>
            <a:normAutofit/>
          </a:bodyPr>
          <a:lstStyle/>
          <a:p>
            <a:r>
              <a:rPr lang="en-US" sz="3200" dirty="0">
                <a:solidFill>
                  <a:srgbClr val="002060"/>
                </a:solidFill>
              </a:rPr>
              <a:t>What is a “Mental Impairment”</a:t>
            </a:r>
            <a:br>
              <a:rPr lang="en-US" sz="3200" dirty="0">
                <a:solidFill>
                  <a:srgbClr val="002060"/>
                </a:solidFill>
              </a:rPr>
            </a:br>
            <a:r>
              <a:rPr lang="en-US" sz="3200" dirty="0">
                <a:solidFill>
                  <a:srgbClr val="002060"/>
                </a:solidFill>
              </a:rPr>
              <a:t>Under the ADA?</a:t>
            </a:r>
          </a:p>
        </p:txBody>
      </p:sp>
      <p:sp>
        <p:nvSpPr>
          <p:cNvPr id="3" name="Content Placeholder 2"/>
          <p:cNvSpPr>
            <a:spLocks noGrp="1"/>
          </p:cNvSpPr>
          <p:nvPr>
            <p:ph idx="1"/>
          </p:nvPr>
        </p:nvSpPr>
        <p:spPr>
          <a:xfrm>
            <a:off x="1272619" y="2031185"/>
            <a:ext cx="8938181" cy="4510086"/>
          </a:xfrm>
        </p:spPr>
        <p:txBody>
          <a:bodyPr>
            <a:normAutofit lnSpcReduction="10000"/>
          </a:bodyPr>
          <a:lstStyle/>
          <a:p>
            <a:pPr>
              <a:spcBef>
                <a:spcPts val="0"/>
              </a:spcBef>
              <a:buNone/>
            </a:pPr>
            <a:r>
              <a:rPr lang="en-US" dirty="0" smtClean="0">
                <a:solidFill>
                  <a:srgbClr val="002060"/>
                </a:solidFill>
              </a:rPr>
              <a:t>The ADA defines “mental impairment” to </a:t>
            </a:r>
          </a:p>
          <a:p>
            <a:pPr>
              <a:spcBef>
                <a:spcPts val="0"/>
              </a:spcBef>
              <a:buNone/>
            </a:pPr>
            <a:r>
              <a:rPr lang="en-US" dirty="0" smtClean="0">
                <a:solidFill>
                  <a:srgbClr val="002060"/>
                </a:solidFill>
              </a:rPr>
              <a:t>include “[a]ny mental or psychological </a:t>
            </a:r>
          </a:p>
          <a:p>
            <a:pPr>
              <a:spcBef>
                <a:spcPts val="0"/>
              </a:spcBef>
              <a:buNone/>
            </a:pPr>
            <a:r>
              <a:rPr lang="en-US" dirty="0" smtClean="0">
                <a:solidFill>
                  <a:srgbClr val="002060"/>
                </a:solidFill>
              </a:rPr>
              <a:t>disorder, such as . . . emotional or mental </a:t>
            </a:r>
          </a:p>
          <a:p>
            <a:pPr>
              <a:spcBef>
                <a:spcPts val="0"/>
              </a:spcBef>
              <a:buNone/>
            </a:pPr>
            <a:r>
              <a:rPr lang="en-US" dirty="0" smtClean="0">
                <a:solidFill>
                  <a:srgbClr val="002060"/>
                </a:solidFill>
              </a:rPr>
              <a:t>illness.  Examples of “emotional or </a:t>
            </a:r>
          </a:p>
          <a:p>
            <a:pPr>
              <a:spcBef>
                <a:spcPts val="0"/>
              </a:spcBef>
              <a:buNone/>
            </a:pPr>
            <a:r>
              <a:rPr lang="en-US" dirty="0" smtClean="0">
                <a:solidFill>
                  <a:srgbClr val="002060"/>
                </a:solidFill>
              </a:rPr>
              <a:t>mental illness[es]” include major depression, </a:t>
            </a:r>
          </a:p>
          <a:p>
            <a:pPr>
              <a:spcBef>
                <a:spcPts val="0"/>
              </a:spcBef>
              <a:buNone/>
            </a:pPr>
            <a:r>
              <a:rPr lang="en-US" dirty="0" smtClean="0">
                <a:solidFill>
                  <a:srgbClr val="002060"/>
                </a:solidFill>
              </a:rPr>
              <a:t>bipolar disorder, anxiety disorders (which </a:t>
            </a:r>
          </a:p>
          <a:p>
            <a:pPr>
              <a:spcBef>
                <a:spcPts val="0"/>
              </a:spcBef>
              <a:buNone/>
            </a:pPr>
            <a:r>
              <a:rPr lang="en-US" dirty="0" smtClean="0">
                <a:solidFill>
                  <a:srgbClr val="002060"/>
                </a:solidFill>
              </a:rPr>
              <a:t>include panic disorder, obsessive </a:t>
            </a:r>
          </a:p>
          <a:p>
            <a:pPr>
              <a:spcBef>
                <a:spcPts val="0"/>
              </a:spcBef>
              <a:buNone/>
            </a:pPr>
            <a:r>
              <a:rPr lang="en-US" dirty="0" smtClean="0">
                <a:solidFill>
                  <a:srgbClr val="002060"/>
                </a:solidFill>
              </a:rPr>
              <a:t>compulsive disorder, and post-traumatic </a:t>
            </a:r>
          </a:p>
          <a:p>
            <a:pPr>
              <a:spcBef>
                <a:spcPts val="0"/>
              </a:spcBef>
              <a:buNone/>
            </a:pPr>
            <a:r>
              <a:rPr lang="en-US" dirty="0" smtClean="0">
                <a:solidFill>
                  <a:srgbClr val="002060"/>
                </a:solidFill>
              </a:rPr>
              <a:t>stress disorder), schizophrenia.</a:t>
            </a:r>
            <a:endParaRPr lang="en-US" dirty="0">
              <a:solidFill>
                <a:srgbClr val="002060"/>
              </a:solidFill>
            </a:endParaRP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22</a:t>
            </a:fld>
            <a:endParaRPr lang="en-US" dirty="0"/>
          </a:p>
        </p:txBody>
      </p:sp>
    </p:spTree>
    <p:extLst>
      <p:ext uri="{BB962C8B-B14F-4D97-AF65-F5344CB8AC3E}">
        <p14:creationId xmlns:p14="http://schemas.microsoft.com/office/powerpoint/2010/main" val="28531432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41686"/>
            <a:ext cx="9986319" cy="2801639"/>
          </a:xfrm>
        </p:spPr>
        <p:txBody>
          <a:bodyPr>
            <a:normAutofit/>
          </a:bodyPr>
          <a:lstStyle/>
          <a:p>
            <a:r>
              <a:rPr lang="en-US" sz="4000" dirty="0" smtClean="0">
                <a:solidFill>
                  <a:srgbClr val="002060"/>
                </a:solidFill>
              </a:rPr>
              <a:t>Mental Impairments Include</a:t>
            </a:r>
            <a:br>
              <a:rPr lang="en-US" sz="4000" dirty="0" smtClean="0">
                <a:solidFill>
                  <a:srgbClr val="002060"/>
                </a:solidFill>
              </a:rPr>
            </a:br>
            <a:r>
              <a:rPr lang="en-US" sz="4000" dirty="0">
                <a:solidFill>
                  <a:srgbClr val="002060"/>
                </a:solidFill>
              </a:rPr>
              <a:t/>
            </a:r>
            <a:br>
              <a:rPr lang="en-US" sz="4000" dirty="0">
                <a:solidFill>
                  <a:srgbClr val="002060"/>
                </a:solidFill>
              </a:rPr>
            </a:br>
            <a:r>
              <a:rPr lang="en-US" sz="4000" dirty="0" smtClean="0">
                <a:solidFill>
                  <a:srgbClr val="002060"/>
                </a:solidFill>
              </a:rPr>
              <a:t>Cognitive/Learning </a:t>
            </a:r>
            <a:r>
              <a:rPr lang="en-US" sz="4000" dirty="0">
                <a:solidFill>
                  <a:srgbClr val="002060"/>
                </a:solidFill>
              </a:rPr>
              <a:t>C</a:t>
            </a:r>
            <a:r>
              <a:rPr lang="en-US" sz="4000" dirty="0" smtClean="0">
                <a:solidFill>
                  <a:srgbClr val="002060"/>
                </a:solidFill>
              </a:rPr>
              <a:t>onditions</a:t>
            </a:r>
            <a:endParaRPr lang="en-US" sz="4000" dirty="0">
              <a:solidFill>
                <a:srgbClr val="002060"/>
              </a:solidFill>
            </a:endParaRP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23</a:t>
            </a:fld>
            <a:endParaRPr lang="en-US" dirty="0"/>
          </a:p>
        </p:txBody>
      </p:sp>
    </p:spTree>
    <p:extLst>
      <p:ext uri="{BB962C8B-B14F-4D97-AF65-F5344CB8AC3E}">
        <p14:creationId xmlns:p14="http://schemas.microsoft.com/office/powerpoint/2010/main" val="6223823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Mental Impairments</a:t>
            </a:r>
            <a:endParaRPr lang="en-US"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pPr>
              <a:spcBef>
                <a:spcPts val="0"/>
              </a:spcBef>
            </a:pPr>
            <a:r>
              <a:rPr lang="en-US" dirty="0">
                <a:solidFill>
                  <a:srgbClr val="002060"/>
                </a:solidFill>
              </a:rPr>
              <a:t>About one of every five adults in the U.S. – 43.8 million (18.5 percent) – experiences mental illness in a given year.  </a:t>
            </a:r>
          </a:p>
          <a:p>
            <a:pPr>
              <a:spcBef>
                <a:spcPts val="0"/>
              </a:spcBef>
            </a:pPr>
            <a:endParaRPr lang="en-US" dirty="0">
              <a:solidFill>
                <a:srgbClr val="002060"/>
              </a:solidFill>
            </a:endParaRPr>
          </a:p>
          <a:p>
            <a:pPr>
              <a:spcBef>
                <a:spcPts val="0"/>
              </a:spcBef>
            </a:pPr>
            <a:r>
              <a:rPr lang="en-US" dirty="0">
                <a:solidFill>
                  <a:srgbClr val="002060"/>
                </a:solidFill>
              </a:rPr>
              <a:t>In 2015, 18.1 percent of U.S. adults experienced an anxiety disorder, 16 million Americans had at least one major depressive episode and one in every 25 adults reported a mental illness that substantially interfered with life activities</a:t>
            </a:r>
          </a:p>
        </p:txBody>
      </p:sp>
      <p:sp>
        <p:nvSpPr>
          <p:cNvPr id="4" name="TextBox 3"/>
          <p:cNvSpPr txBox="1"/>
          <p:nvPr/>
        </p:nvSpPr>
        <p:spPr>
          <a:xfrm>
            <a:off x="10487025" y="6176962"/>
            <a:ext cx="418704" cy="369332"/>
          </a:xfrm>
          <a:prstGeom prst="rect">
            <a:avLst/>
          </a:prstGeom>
          <a:noFill/>
        </p:spPr>
        <p:txBody>
          <a:bodyPr wrap="none" rtlCol="0">
            <a:spAutoFit/>
          </a:bodyPr>
          <a:lstStyle/>
          <a:p>
            <a:fld id="{FAA39CB5-420F-4610-8564-DE644A2CB83E}" type="slidenum">
              <a:rPr lang="en-US" smtClean="0"/>
              <a:t>24</a:t>
            </a:fld>
            <a:endParaRPr lang="en-US" dirty="0"/>
          </a:p>
        </p:txBody>
      </p:sp>
    </p:spTree>
    <p:extLst>
      <p:ext uri="{BB962C8B-B14F-4D97-AF65-F5344CB8AC3E}">
        <p14:creationId xmlns:p14="http://schemas.microsoft.com/office/powerpoint/2010/main" val="13577580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244338" y="654340"/>
            <a:ext cx="8966462" cy="1275128"/>
          </a:xfrm>
        </p:spPr>
        <p:txBody>
          <a:bodyPr>
            <a:normAutofit/>
          </a:bodyPr>
          <a:lstStyle/>
          <a:p>
            <a:pPr eaLnBrk="1" hangingPunct="1"/>
            <a:r>
              <a:rPr lang="en-US" dirty="0" smtClean="0">
                <a:solidFill>
                  <a:srgbClr val="002060"/>
                </a:solidFill>
              </a:rPr>
              <a:t>Mental Health Treatment</a:t>
            </a:r>
          </a:p>
        </p:txBody>
      </p:sp>
      <p:sp>
        <p:nvSpPr>
          <p:cNvPr id="20483" name="Rectangle 3"/>
          <p:cNvSpPr>
            <a:spLocks noGrp="1" noChangeArrowheads="1"/>
          </p:cNvSpPr>
          <p:nvPr>
            <p:ph type="body" idx="1"/>
          </p:nvPr>
        </p:nvSpPr>
        <p:spPr>
          <a:xfrm>
            <a:off x="1395167" y="2214694"/>
            <a:ext cx="8815633" cy="3911470"/>
          </a:xfrm>
        </p:spPr>
        <p:txBody>
          <a:bodyPr>
            <a:normAutofit fontScale="92500"/>
          </a:bodyPr>
          <a:lstStyle/>
          <a:p>
            <a:pPr eaLnBrk="1" hangingPunct="1"/>
            <a:r>
              <a:rPr lang="en-US" dirty="0" smtClean="0">
                <a:solidFill>
                  <a:srgbClr val="002060"/>
                </a:solidFill>
              </a:rPr>
              <a:t>Success rate is higher (60-80%) than for other illnesses such as heart disease  (45-50%)</a:t>
            </a:r>
          </a:p>
          <a:p>
            <a:pPr eaLnBrk="1" hangingPunct="1">
              <a:buFontTx/>
              <a:buNone/>
            </a:pPr>
            <a:endParaRPr lang="en-US" dirty="0" smtClean="0">
              <a:solidFill>
                <a:srgbClr val="002060"/>
              </a:solidFill>
            </a:endParaRPr>
          </a:p>
          <a:p>
            <a:pPr eaLnBrk="1" hangingPunct="1"/>
            <a:r>
              <a:rPr lang="en-US" dirty="0" smtClean="0">
                <a:solidFill>
                  <a:srgbClr val="002060"/>
                </a:solidFill>
              </a:rPr>
              <a:t>Treatment depends on severity and personal situation</a:t>
            </a:r>
          </a:p>
          <a:p>
            <a:pPr marL="0" indent="0" eaLnBrk="1" hangingPunct="1">
              <a:buNone/>
            </a:pPr>
            <a:endParaRPr lang="en-US" dirty="0" smtClean="0">
              <a:solidFill>
                <a:srgbClr val="002060"/>
              </a:solidFill>
            </a:endParaRPr>
          </a:p>
          <a:p>
            <a:pPr eaLnBrk="1" hangingPunct="1"/>
            <a:r>
              <a:rPr lang="en-US" dirty="0" smtClean="0">
                <a:solidFill>
                  <a:srgbClr val="002060"/>
                </a:solidFill>
              </a:rPr>
              <a:t>Work can play a therapeutic role</a:t>
            </a:r>
          </a:p>
        </p:txBody>
      </p:sp>
      <p:sp>
        <p:nvSpPr>
          <p:cNvPr id="2" name="Slide Number Placeholder 1"/>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25</a:t>
            </a:fld>
            <a:endParaRPr lang="en-US" dirty="0"/>
          </a:p>
        </p:txBody>
      </p:sp>
    </p:spTree>
    <p:extLst>
      <p:ext uri="{BB962C8B-B14F-4D97-AF65-F5344CB8AC3E}">
        <p14:creationId xmlns:p14="http://schemas.microsoft.com/office/powerpoint/2010/main" val="910594368"/>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a:bodyPr>
          <a:lstStyle/>
          <a:p>
            <a:pPr eaLnBrk="1" hangingPunct="1"/>
            <a:r>
              <a:rPr lang="en-US" sz="3600" dirty="0">
                <a:solidFill>
                  <a:srgbClr val="002060"/>
                </a:solidFill>
              </a:rPr>
              <a:t>Not Every Emotional </a:t>
            </a:r>
            <a:br>
              <a:rPr lang="en-US" sz="3600" dirty="0">
                <a:solidFill>
                  <a:srgbClr val="002060"/>
                </a:solidFill>
              </a:rPr>
            </a:br>
            <a:r>
              <a:rPr lang="en-US" sz="3600" dirty="0">
                <a:solidFill>
                  <a:srgbClr val="002060"/>
                </a:solidFill>
              </a:rPr>
              <a:t>Condition is </a:t>
            </a:r>
            <a:r>
              <a:rPr lang="en-US" sz="3600" dirty="0" smtClean="0">
                <a:solidFill>
                  <a:srgbClr val="002060"/>
                </a:solidFill>
              </a:rPr>
              <a:t>Legally a </a:t>
            </a:r>
            <a:r>
              <a:rPr lang="en-US" sz="3600" dirty="0">
                <a:solidFill>
                  <a:srgbClr val="002060"/>
                </a:solidFill>
              </a:rPr>
              <a:t>Disability</a:t>
            </a:r>
          </a:p>
        </p:txBody>
      </p:sp>
      <p:sp>
        <p:nvSpPr>
          <p:cNvPr id="17411" name="Rectangle 3"/>
          <p:cNvSpPr>
            <a:spLocks noGrp="1" noChangeArrowheads="1"/>
          </p:cNvSpPr>
          <p:nvPr>
            <p:ph type="body" idx="1"/>
          </p:nvPr>
        </p:nvSpPr>
        <p:spPr>
          <a:xfrm>
            <a:off x="952107" y="2634142"/>
            <a:ext cx="9258693" cy="3690457"/>
          </a:xfrm>
        </p:spPr>
        <p:txBody>
          <a:bodyPr>
            <a:normAutofit lnSpcReduction="10000"/>
          </a:bodyPr>
          <a:lstStyle/>
          <a:p>
            <a:pPr>
              <a:spcBef>
                <a:spcPts val="0"/>
              </a:spcBef>
            </a:pPr>
            <a:r>
              <a:rPr lang="en-US" sz="2800" dirty="0">
                <a:solidFill>
                  <a:srgbClr val="002060"/>
                </a:solidFill>
              </a:rPr>
              <a:t>ADA exempted (pyromania, kleptomania, compulsive gambling, current drug use, sexual disorders)</a:t>
            </a:r>
          </a:p>
          <a:p>
            <a:pPr>
              <a:spcBef>
                <a:spcPts val="0"/>
              </a:spcBef>
            </a:pPr>
            <a:endParaRPr lang="en-US" sz="2800" dirty="0">
              <a:solidFill>
                <a:srgbClr val="002060"/>
              </a:solidFill>
            </a:endParaRPr>
          </a:p>
          <a:p>
            <a:pPr>
              <a:spcBef>
                <a:spcPts val="0"/>
              </a:spcBef>
            </a:pPr>
            <a:r>
              <a:rPr lang="en-US" sz="2800" dirty="0">
                <a:solidFill>
                  <a:srgbClr val="002060"/>
                </a:solidFill>
              </a:rPr>
              <a:t>Personality disorders</a:t>
            </a:r>
          </a:p>
          <a:p>
            <a:pPr>
              <a:spcBef>
                <a:spcPts val="0"/>
              </a:spcBef>
              <a:buNone/>
            </a:pPr>
            <a:endParaRPr lang="en-US" sz="2800" dirty="0">
              <a:solidFill>
                <a:srgbClr val="002060"/>
              </a:solidFill>
            </a:endParaRPr>
          </a:p>
          <a:p>
            <a:pPr>
              <a:spcBef>
                <a:spcPts val="0"/>
              </a:spcBef>
            </a:pPr>
            <a:r>
              <a:rPr lang="en-US" sz="2800" dirty="0">
                <a:solidFill>
                  <a:srgbClr val="002060"/>
                </a:solidFill>
              </a:rPr>
              <a:t>Substance abuse is not technically a disability, but may have a psychological component (“dependency” may be a disability)</a:t>
            </a:r>
          </a:p>
          <a:p>
            <a:pPr>
              <a:spcBef>
                <a:spcPts val="0"/>
              </a:spcBef>
            </a:pPr>
            <a:endParaRPr lang="en-US" sz="2800" dirty="0">
              <a:solidFill>
                <a:srgbClr val="002060"/>
              </a:solidFill>
            </a:endParaRPr>
          </a:p>
          <a:p>
            <a:pPr>
              <a:spcBef>
                <a:spcPts val="0"/>
              </a:spcBef>
            </a:pPr>
            <a:r>
              <a:rPr lang="en-US" sz="2800" dirty="0">
                <a:solidFill>
                  <a:srgbClr val="002060"/>
                </a:solidFill>
              </a:rPr>
              <a:t>Situational impairment (but may be FMLA)</a:t>
            </a:r>
          </a:p>
        </p:txBody>
      </p:sp>
      <p:sp>
        <p:nvSpPr>
          <p:cNvPr id="2" name="Slide Number Placeholder 1"/>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26</a:t>
            </a:fld>
            <a:endParaRPr lang="en-US" dirty="0"/>
          </a:p>
        </p:txBody>
      </p:sp>
    </p:spTree>
    <p:extLst>
      <p:ext uri="{BB962C8B-B14F-4D97-AF65-F5344CB8AC3E}">
        <p14:creationId xmlns:p14="http://schemas.microsoft.com/office/powerpoint/2010/main" val="153991224"/>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2060"/>
                </a:solidFill>
              </a:rPr>
              <a:t>Not Every Emotional </a:t>
            </a:r>
            <a:br>
              <a:rPr lang="en-US" dirty="0">
                <a:solidFill>
                  <a:srgbClr val="002060"/>
                </a:solidFill>
              </a:rPr>
            </a:br>
            <a:r>
              <a:rPr lang="en-US" dirty="0">
                <a:solidFill>
                  <a:srgbClr val="002060"/>
                </a:solidFill>
              </a:rPr>
              <a:t>Condition is </a:t>
            </a:r>
            <a:r>
              <a:rPr lang="en-US" dirty="0" smtClean="0">
                <a:solidFill>
                  <a:srgbClr val="002060"/>
                </a:solidFill>
              </a:rPr>
              <a:t>Legally a </a:t>
            </a:r>
            <a:r>
              <a:rPr lang="en-US" dirty="0">
                <a:solidFill>
                  <a:srgbClr val="002060"/>
                </a:solidFill>
              </a:rPr>
              <a:t>Disability</a:t>
            </a:r>
          </a:p>
        </p:txBody>
      </p:sp>
      <p:sp>
        <p:nvSpPr>
          <p:cNvPr id="3" name="Content Placeholder 2"/>
          <p:cNvSpPr>
            <a:spLocks noGrp="1"/>
          </p:cNvSpPr>
          <p:nvPr>
            <p:ph idx="1"/>
          </p:nvPr>
        </p:nvSpPr>
        <p:spPr/>
        <p:txBody>
          <a:bodyPr>
            <a:normAutofit fontScale="92500" lnSpcReduction="20000"/>
          </a:bodyPr>
          <a:lstStyle/>
          <a:p>
            <a:pPr>
              <a:spcBef>
                <a:spcPts val="0"/>
              </a:spcBef>
              <a:buNone/>
            </a:pPr>
            <a:r>
              <a:rPr lang="en-US" u="sng" dirty="0">
                <a:solidFill>
                  <a:srgbClr val="002060"/>
                </a:solidFill>
              </a:rPr>
              <a:t>Traits, symptoms or behaviors</a:t>
            </a:r>
            <a:r>
              <a:rPr lang="en-US" dirty="0">
                <a:solidFill>
                  <a:srgbClr val="002060"/>
                </a:solidFill>
              </a:rPr>
              <a:t> are not of </a:t>
            </a:r>
          </a:p>
          <a:p>
            <a:pPr>
              <a:spcBef>
                <a:spcPts val="0"/>
              </a:spcBef>
              <a:buNone/>
            </a:pPr>
            <a:r>
              <a:rPr lang="en-US" dirty="0">
                <a:solidFill>
                  <a:srgbClr val="002060"/>
                </a:solidFill>
              </a:rPr>
              <a:t>themselves disabilities, but if </a:t>
            </a:r>
            <a:r>
              <a:rPr lang="en-US" u="sng" dirty="0">
                <a:solidFill>
                  <a:srgbClr val="002060"/>
                </a:solidFill>
              </a:rPr>
              <a:t>due to</a:t>
            </a:r>
            <a:r>
              <a:rPr lang="en-US" dirty="0">
                <a:solidFill>
                  <a:srgbClr val="002060"/>
                </a:solidFill>
              </a:rPr>
              <a:t> a </a:t>
            </a:r>
          </a:p>
          <a:p>
            <a:pPr>
              <a:spcBef>
                <a:spcPts val="0"/>
              </a:spcBef>
              <a:buNone/>
            </a:pPr>
            <a:r>
              <a:rPr lang="en-US" dirty="0">
                <a:solidFill>
                  <a:srgbClr val="002060"/>
                </a:solidFill>
              </a:rPr>
              <a:t>mental disability they do require reasonable </a:t>
            </a:r>
          </a:p>
          <a:p>
            <a:pPr>
              <a:spcBef>
                <a:spcPts val="0"/>
              </a:spcBef>
              <a:buNone/>
            </a:pPr>
            <a:r>
              <a:rPr lang="en-US" dirty="0">
                <a:solidFill>
                  <a:srgbClr val="002060"/>
                </a:solidFill>
              </a:rPr>
              <a:t>accommodation (they may be how the </a:t>
            </a:r>
          </a:p>
          <a:p>
            <a:pPr>
              <a:spcBef>
                <a:spcPts val="0"/>
              </a:spcBef>
              <a:buNone/>
            </a:pPr>
            <a:r>
              <a:rPr lang="en-US" dirty="0">
                <a:solidFill>
                  <a:srgbClr val="002060"/>
                </a:solidFill>
              </a:rPr>
              <a:t>condition came to our attention)</a:t>
            </a:r>
          </a:p>
          <a:p>
            <a:pPr>
              <a:spcBef>
                <a:spcPts val="0"/>
              </a:spcBef>
              <a:buNone/>
            </a:pPr>
            <a:endParaRPr lang="en-US" dirty="0">
              <a:solidFill>
                <a:srgbClr val="002060"/>
              </a:solidFill>
            </a:endParaRPr>
          </a:p>
          <a:p>
            <a:pPr lvl="1">
              <a:spcBef>
                <a:spcPts val="0"/>
              </a:spcBef>
              <a:buFont typeface="Arial" pitchFamily="34" charset="0"/>
              <a:buChar char="•"/>
            </a:pPr>
            <a:r>
              <a:rPr lang="en-US" dirty="0">
                <a:solidFill>
                  <a:srgbClr val="002060"/>
                </a:solidFill>
              </a:rPr>
              <a:t>Poor judgment</a:t>
            </a:r>
          </a:p>
          <a:p>
            <a:pPr lvl="1">
              <a:spcBef>
                <a:spcPts val="0"/>
              </a:spcBef>
              <a:buFont typeface="Arial" pitchFamily="34" charset="0"/>
              <a:buChar char="•"/>
            </a:pPr>
            <a:r>
              <a:rPr lang="en-US" dirty="0">
                <a:solidFill>
                  <a:srgbClr val="002060"/>
                </a:solidFill>
              </a:rPr>
              <a:t>Chronic lateness</a:t>
            </a:r>
          </a:p>
          <a:p>
            <a:pPr lvl="1">
              <a:spcBef>
                <a:spcPts val="0"/>
              </a:spcBef>
              <a:buFont typeface="Arial" pitchFamily="34" charset="0"/>
              <a:buChar char="•"/>
            </a:pPr>
            <a:r>
              <a:rPr lang="en-US" dirty="0">
                <a:solidFill>
                  <a:srgbClr val="002060"/>
                </a:solidFill>
              </a:rPr>
              <a:t>Irritability</a:t>
            </a:r>
          </a:p>
          <a:p>
            <a:pPr lvl="1">
              <a:spcBef>
                <a:spcPts val="0"/>
              </a:spcBef>
              <a:buFont typeface="Arial" pitchFamily="34" charset="0"/>
              <a:buChar char="•"/>
            </a:pPr>
            <a:r>
              <a:rPr lang="en-US" dirty="0">
                <a:solidFill>
                  <a:srgbClr val="002060"/>
                </a:solidFill>
              </a:rPr>
              <a:t>Inability to get along with others</a:t>
            </a:r>
          </a:p>
          <a:p>
            <a:endParaRPr lang="en-US" dirty="0"/>
          </a:p>
        </p:txBody>
      </p:sp>
      <p:sp>
        <p:nvSpPr>
          <p:cNvPr id="4" name="TextBox 3"/>
          <p:cNvSpPr txBox="1"/>
          <p:nvPr/>
        </p:nvSpPr>
        <p:spPr>
          <a:xfrm>
            <a:off x="10272713" y="6176962"/>
            <a:ext cx="418704" cy="369332"/>
          </a:xfrm>
          <a:prstGeom prst="rect">
            <a:avLst/>
          </a:prstGeom>
          <a:noFill/>
        </p:spPr>
        <p:txBody>
          <a:bodyPr wrap="none" rtlCol="0">
            <a:spAutoFit/>
          </a:bodyPr>
          <a:lstStyle/>
          <a:p>
            <a:fld id="{6BE0A972-F1D2-41A6-807D-CACB52F6DB9B}" type="slidenum">
              <a:rPr lang="en-US" smtClean="0"/>
              <a:t>27</a:t>
            </a:fld>
            <a:endParaRPr lang="en-US" dirty="0"/>
          </a:p>
        </p:txBody>
      </p:sp>
    </p:spTree>
    <p:extLst>
      <p:ext uri="{BB962C8B-B14F-4D97-AF65-F5344CB8AC3E}">
        <p14:creationId xmlns:p14="http://schemas.microsoft.com/office/powerpoint/2010/main" val="41848014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41687"/>
            <a:ext cx="9986319" cy="672802"/>
          </a:xfrm>
        </p:spPr>
        <p:txBody>
          <a:bodyPr>
            <a:normAutofit fontScale="90000"/>
          </a:bodyPr>
          <a:lstStyle/>
          <a:p>
            <a:r>
              <a:rPr lang="en-US" dirty="0" smtClean="0">
                <a:solidFill>
                  <a:srgbClr val="002060"/>
                </a:solidFill>
              </a:rPr>
              <a:t>Most Difficult Areas of the ADA</a:t>
            </a:r>
            <a:endParaRPr lang="en-US" dirty="0">
              <a:solidFill>
                <a:srgbClr val="002060"/>
              </a:solidFill>
            </a:endParaRPr>
          </a:p>
        </p:txBody>
      </p:sp>
      <p:sp>
        <p:nvSpPr>
          <p:cNvPr id="3" name="Content Placeholder 2"/>
          <p:cNvSpPr>
            <a:spLocks noGrp="1"/>
          </p:cNvSpPr>
          <p:nvPr>
            <p:ph idx="1"/>
          </p:nvPr>
        </p:nvSpPr>
        <p:spPr>
          <a:xfrm>
            <a:off x="838200" y="1885951"/>
            <a:ext cx="9986319" cy="4291012"/>
          </a:xfrm>
        </p:spPr>
        <p:txBody>
          <a:bodyPr>
            <a:normAutofit fontScale="47500" lnSpcReduction="20000"/>
          </a:bodyPr>
          <a:lstStyle/>
          <a:p>
            <a:r>
              <a:rPr lang="en-US" sz="5100" dirty="0" smtClean="0">
                <a:solidFill>
                  <a:srgbClr val="002060"/>
                </a:solidFill>
              </a:rPr>
              <a:t>Not obvious  (hidden disabilities)</a:t>
            </a:r>
          </a:p>
          <a:p>
            <a:endParaRPr lang="en-US" sz="5100" dirty="0">
              <a:solidFill>
                <a:srgbClr val="002060"/>
              </a:solidFill>
            </a:endParaRPr>
          </a:p>
          <a:p>
            <a:r>
              <a:rPr lang="en-US" sz="5100" dirty="0" smtClean="0">
                <a:solidFill>
                  <a:srgbClr val="002060"/>
                </a:solidFill>
              </a:rPr>
              <a:t>Denial and cover-ups</a:t>
            </a:r>
          </a:p>
          <a:p>
            <a:endParaRPr lang="en-US" sz="5100" dirty="0">
              <a:solidFill>
                <a:srgbClr val="002060"/>
              </a:solidFill>
            </a:endParaRPr>
          </a:p>
          <a:p>
            <a:r>
              <a:rPr lang="en-US" sz="5100" dirty="0" smtClean="0">
                <a:solidFill>
                  <a:srgbClr val="002060"/>
                </a:solidFill>
              </a:rPr>
              <a:t>Stereotypes and labeling</a:t>
            </a:r>
          </a:p>
          <a:p>
            <a:endParaRPr lang="en-US" sz="5100" dirty="0">
              <a:solidFill>
                <a:srgbClr val="002060"/>
              </a:solidFill>
            </a:endParaRPr>
          </a:p>
          <a:p>
            <a:r>
              <a:rPr lang="en-US" sz="5100" dirty="0" smtClean="0">
                <a:solidFill>
                  <a:srgbClr val="002060"/>
                </a:solidFill>
              </a:rPr>
              <a:t>Others’ frustration and lack of empathy</a:t>
            </a:r>
          </a:p>
          <a:p>
            <a:endParaRPr lang="en-US" sz="5100" dirty="0" smtClean="0">
              <a:solidFill>
                <a:srgbClr val="002060"/>
              </a:solidFill>
            </a:endParaRPr>
          </a:p>
          <a:p>
            <a:r>
              <a:rPr lang="en-US" sz="5100" dirty="0" smtClean="0">
                <a:solidFill>
                  <a:srgbClr val="002060"/>
                </a:solidFill>
              </a:rPr>
              <a:t>Be </a:t>
            </a:r>
            <a:r>
              <a:rPr lang="en-US" sz="5100" dirty="0">
                <a:solidFill>
                  <a:srgbClr val="002060"/>
                </a:solidFill>
              </a:rPr>
              <a:t>careful of </a:t>
            </a:r>
            <a:r>
              <a:rPr lang="en-US" sz="5100" u="sng" dirty="0">
                <a:solidFill>
                  <a:srgbClr val="002060"/>
                </a:solidFill>
              </a:rPr>
              <a:t>labeling</a:t>
            </a:r>
            <a:r>
              <a:rPr lang="en-US" sz="5100" dirty="0">
                <a:solidFill>
                  <a:srgbClr val="002060"/>
                </a:solidFill>
              </a:rPr>
              <a:t> difficult people.  </a:t>
            </a:r>
            <a:endParaRPr lang="en-US" sz="5100" dirty="0" smtClean="0">
              <a:solidFill>
                <a:srgbClr val="002060"/>
              </a:solidFill>
            </a:endParaRPr>
          </a:p>
          <a:p>
            <a:endParaRPr lang="en-US" sz="5100" dirty="0">
              <a:solidFill>
                <a:srgbClr val="002060"/>
              </a:solidFill>
            </a:endParaRPr>
          </a:p>
          <a:p>
            <a:r>
              <a:rPr lang="en-US" sz="5100" dirty="0" smtClean="0">
                <a:solidFill>
                  <a:srgbClr val="002060"/>
                </a:solidFill>
              </a:rPr>
              <a:t>Turns </a:t>
            </a:r>
            <a:r>
              <a:rPr lang="en-US" sz="5100" dirty="0">
                <a:solidFill>
                  <a:srgbClr val="002060"/>
                </a:solidFill>
              </a:rPr>
              <a:t>into “</a:t>
            </a:r>
            <a:r>
              <a:rPr lang="en-US" sz="5100" u="sng" dirty="0">
                <a:solidFill>
                  <a:srgbClr val="002060"/>
                </a:solidFill>
              </a:rPr>
              <a:t>perceived as</a:t>
            </a:r>
            <a:r>
              <a:rPr lang="en-US" sz="5100" dirty="0">
                <a:solidFill>
                  <a:srgbClr val="002060"/>
                </a:solidFill>
              </a:rPr>
              <a:t>” disabled.  </a:t>
            </a:r>
          </a:p>
          <a:p>
            <a:endParaRPr lang="en-US" dirty="0"/>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28</a:t>
            </a:fld>
            <a:endParaRPr lang="en-US" dirty="0"/>
          </a:p>
        </p:txBody>
      </p:sp>
    </p:spTree>
    <p:extLst>
      <p:ext uri="{BB962C8B-B14F-4D97-AF65-F5344CB8AC3E}">
        <p14:creationId xmlns:p14="http://schemas.microsoft.com/office/powerpoint/2010/main" val="8135938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rgbClr val="002060"/>
                </a:solidFill>
              </a:rPr>
              <a:t>Red Flag Words Which </a:t>
            </a:r>
            <a:r>
              <a:rPr lang="en-US" sz="3200" dirty="0" smtClean="0">
                <a:solidFill>
                  <a:srgbClr val="002060"/>
                </a:solidFill>
              </a:rPr>
              <a:t>Lead to Litigation</a:t>
            </a:r>
            <a:endParaRPr lang="en-US" sz="3200"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pPr>
              <a:buNone/>
            </a:pPr>
            <a:r>
              <a:rPr lang="en-US" dirty="0" smtClean="0">
                <a:solidFill>
                  <a:srgbClr val="002060"/>
                </a:solidFill>
              </a:rPr>
              <a:t>“Mental”</a:t>
            </a:r>
          </a:p>
          <a:p>
            <a:pPr>
              <a:buNone/>
            </a:pPr>
            <a:r>
              <a:rPr lang="en-US" dirty="0" smtClean="0">
                <a:solidFill>
                  <a:srgbClr val="002060"/>
                </a:solidFill>
              </a:rPr>
              <a:t>“Sicko”</a:t>
            </a:r>
          </a:p>
          <a:p>
            <a:pPr>
              <a:buNone/>
            </a:pPr>
            <a:r>
              <a:rPr lang="en-US" dirty="0" smtClean="0">
                <a:solidFill>
                  <a:srgbClr val="002060"/>
                </a:solidFill>
              </a:rPr>
              <a:t>“Wacko”</a:t>
            </a:r>
          </a:p>
          <a:p>
            <a:pPr>
              <a:buNone/>
            </a:pPr>
            <a:r>
              <a:rPr lang="en-US" dirty="0" smtClean="0">
                <a:solidFill>
                  <a:srgbClr val="002060"/>
                </a:solidFill>
              </a:rPr>
              <a:t>“Going to go postal”</a:t>
            </a:r>
          </a:p>
          <a:p>
            <a:pPr>
              <a:buNone/>
            </a:pPr>
            <a:r>
              <a:rPr lang="en-US" dirty="0" smtClean="0">
                <a:solidFill>
                  <a:srgbClr val="002060"/>
                </a:solidFill>
              </a:rPr>
              <a:t>“Code red”</a:t>
            </a:r>
          </a:p>
          <a:p>
            <a:pPr>
              <a:buNone/>
            </a:pPr>
            <a:r>
              <a:rPr lang="en-US" dirty="0" smtClean="0">
                <a:solidFill>
                  <a:srgbClr val="002060"/>
                </a:solidFill>
              </a:rPr>
              <a:t>“Paranoid SOB”</a:t>
            </a:r>
          </a:p>
          <a:p>
            <a:pPr>
              <a:buNone/>
            </a:pPr>
            <a:r>
              <a:rPr lang="en-US" dirty="0" smtClean="0">
                <a:solidFill>
                  <a:srgbClr val="002060"/>
                </a:solidFill>
              </a:rPr>
              <a:t>“Half bubble off level”</a:t>
            </a:r>
            <a:endParaRPr lang="en-US" dirty="0">
              <a:solidFill>
                <a:srgbClr val="002060"/>
              </a:solidFill>
            </a:endParaRP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29</a:t>
            </a:fld>
            <a:endParaRPr lang="en-US" dirty="0"/>
          </a:p>
        </p:txBody>
      </p:sp>
    </p:spTree>
    <p:extLst>
      <p:ext uri="{BB962C8B-B14F-4D97-AF65-F5344CB8AC3E}">
        <p14:creationId xmlns:p14="http://schemas.microsoft.com/office/powerpoint/2010/main" val="41865453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rgbClr val="002060"/>
                </a:solidFill>
              </a:rPr>
              <a:t>Legal Primer</a:t>
            </a:r>
            <a:endParaRPr lang="en-US" dirty="0">
              <a:solidFill>
                <a:srgbClr val="002060"/>
              </a:solidFill>
            </a:endParaRPr>
          </a:p>
        </p:txBody>
      </p:sp>
      <p:sp>
        <p:nvSpPr>
          <p:cNvPr id="5" name="Content Placeholder 4"/>
          <p:cNvSpPr>
            <a:spLocks noGrp="1"/>
          </p:cNvSpPr>
          <p:nvPr>
            <p:ph idx="1"/>
          </p:nvPr>
        </p:nvSpPr>
        <p:spPr/>
        <p:txBody>
          <a:bodyPr>
            <a:normAutofit fontScale="62500" lnSpcReduction="20000"/>
          </a:bodyPr>
          <a:lstStyle/>
          <a:p>
            <a:pPr marL="0" indent="0">
              <a:spcBef>
                <a:spcPts val="0"/>
              </a:spcBef>
              <a:buNone/>
            </a:pPr>
            <a:r>
              <a:rPr lang="en-US" sz="3800" dirty="0" smtClean="0">
                <a:solidFill>
                  <a:srgbClr val="002060"/>
                </a:solidFill>
              </a:rPr>
              <a:t>What are the laws?</a:t>
            </a:r>
          </a:p>
          <a:p>
            <a:pPr marL="0" indent="0">
              <a:spcBef>
                <a:spcPts val="0"/>
              </a:spcBef>
              <a:buNone/>
            </a:pPr>
            <a:endParaRPr lang="en-US" sz="2800" dirty="0">
              <a:solidFill>
                <a:srgbClr val="002060"/>
              </a:solidFill>
            </a:endParaRPr>
          </a:p>
          <a:p>
            <a:pPr lvl="1">
              <a:spcBef>
                <a:spcPts val="0"/>
              </a:spcBef>
            </a:pPr>
            <a:r>
              <a:rPr lang="en-US" sz="2900" dirty="0" smtClean="0">
                <a:solidFill>
                  <a:srgbClr val="002060"/>
                </a:solidFill>
              </a:rPr>
              <a:t>Americans </a:t>
            </a:r>
            <a:r>
              <a:rPr lang="en-US" sz="2900" dirty="0">
                <a:solidFill>
                  <a:srgbClr val="002060"/>
                </a:solidFill>
              </a:rPr>
              <a:t>with Disabilities Act</a:t>
            </a:r>
          </a:p>
          <a:p>
            <a:pPr lvl="1">
              <a:spcBef>
                <a:spcPts val="0"/>
              </a:spcBef>
            </a:pPr>
            <a:r>
              <a:rPr lang="en-US" sz="2900" dirty="0" smtClean="0">
                <a:solidFill>
                  <a:srgbClr val="002060"/>
                </a:solidFill>
              </a:rPr>
              <a:t>Section </a:t>
            </a:r>
            <a:r>
              <a:rPr lang="en-US" sz="2900" dirty="0">
                <a:solidFill>
                  <a:srgbClr val="002060"/>
                </a:solidFill>
              </a:rPr>
              <a:t>504 of the Rehabilitation Act</a:t>
            </a:r>
          </a:p>
          <a:p>
            <a:pPr lvl="1">
              <a:spcBef>
                <a:spcPts val="0"/>
              </a:spcBef>
            </a:pPr>
            <a:r>
              <a:rPr lang="en-US" sz="2900" dirty="0" smtClean="0">
                <a:solidFill>
                  <a:srgbClr val="002060"/>
                </a:solidFill>
              </a:rPr>
              <a:t>Wisconsin </a:t>
            </a:r>
            <a:r>
              <a:rPr lang="en-US" sz="2900" dirty="0">
                <a:solidFill>
                  <a:srgbClr val="002060"/>
                </a:solidFill>
              </a:rPr>
              <a:t>Public Accommodations Law</a:t>
            </a:r>
          </a:p>
          <a:p>
            <a:pPr lvl="1">
              <a:spcBef>
                <a:spcPts val="0"/>
              </a:spcBef>
            </a:pPr>
            <a:r>
              <a:rPr lang="en-US" sz="2900" dirty="0" smtClean="0">
                <a:solidFill>
                  <a:srgbClr val="002060"/>
                </a:solidFill>
              </a:rPr>
              <a:t>Wisconsin </a:t>
            </a:r>
            <a:r>
              <a:rPr lang="en-US" sz="2900" dirty="0">
                <a:solidFill>
                  <a:srgbClr val="002060"/>
                </a:solidFill>
              </a:rPr>
              <a:t>Fair Employment Act</a:t>
            </a:r>
          </a:p>
          <a:p>
            <a:pPr marL="0" indent="0">
              <a:buNone/>
            </a:pPr>
            <a:endParaRPr lang="en-US" sz="2800" dirty="0" smtClean="0">
              <a:solidFill>
                <a:srgbClr val="002060"/>
              </a:solidFill>
            </a:endParaRPr>
          </a:p>
          <a:p>
            <a:pPr marL="0" indent="0">
              <a:buNone/>
            </a:pPr>
            <a:r>
              <a:rPr lang="en-US" sz="3800" dirty="0" smtClean="0">
                <a:solidFill>
                  <a:srgbClr val="002060"/>
                </a:solidFill>
              </a:rPr>
              <a:t>When do these laws apply?  </a:t>
            </a:r>
          </a:p>
          <a:p>
            <a:pPr lvl="1"/>
            <a:r>
              <a:rPr lang="en-US" sz="3100" dirty="0" smtClean="0">
                <a:solidFill>
                  <a:srgbClr val="002060"/>
                </a:solidFill>
              </a:rPr>
              <a:t>Application process</a:t>
            </a:r>
          </a:p>
          <a:p>
            <a:pPr lvl="1"/>
            <a:r>
              <a:rPr lang="en-US" sz="3100" dirty="0" smtClean="0">
                <a:solidFill>
                  <a:srgbClr val="002060"/>
                </a:solidFill>
              </a:rPr>
              <a:t>Development of EP</a:t>
            </a:r>
          </a:p>
          <a:p>
            <a:pPr lvl="1"/>
            <a:r>
              <a:rPr lang="en-US" sz="3100" dirty="0" smtClean="0">
                <a:solidFill>
                  <a:srgbClr val="002060"/>
                </a:solidFill>
              </a:rPr>
              <a:t>Assignments</a:t>
            </a:r>
          </a:p>
          <a:p>
            <a:pPr lvl="1"/>
            <a:r>
              <a:rPr lang="en-US" sz="3100" dirty="0" smtClean="0">
                <a:solidFill>
                  <a:srgbClr val="002060"/>
                </a:solidFill>
              </a:rPr>
              <a:t>Responding to failure to participate</a:t>
            </a:r>
          </a:p>
          <a:p>
            <a:pPr marL="0" indent="0">
              <a:buNone/>
            </a:pPr>
            <a:r>
              <a:rPr lang="en-US" sz="3700" dirty="0" smtClean="0">
                <a:solidFill>
                  <a:srgbClr val="002060"/>
                </a:solidFill>
              </a:rPr>
              <a:t>*These laws apply throughout the whole process</a:t>
            </a:r>
          </a:p>
          <a:p>
            <a:pPr marL="0" indent="0">
              <a:buNone/>
            </a:pPr>
            <a:endParaRPr lang="en-US" sz="2800" dirty="0" smtClean="0">
              <a:solidFill>
                <a:srgbClr val="002060"/>
              </a:solidFill>
            </a:endParaRPr>
          </a:p>
        </p:txBody>
      </p:sp>
      <p:sp>
        <p:nvSpPr>
          <p:cNvPr id="2" name="TextBox 1"/>
          <p:cNvSpPr txBox="1"/>
          <p:nvPr/>
        </p:nvSpPr>
        <p:spPr>
          <a:xfrm>
            <a:off x="10172700" y="6176962"/>
            <a:ext cx="301686" cy="369332"/>
          </a:xfrm>
          <a:prstGeom prst="rect">
            <a:avLst/>
          </a:prstGeom>
          <a:noFill/>
        </p:spPr>
        <p:txBody>
          <a:bodyPr wrap="none" rtlCol="0">
            <a:spAutoFit/>
          </a:bodyPr>
          <a:lstStyle/>
          <a:p>
            <a:fld id="{571E185A-4976-45BC-AFF1-54FC3FE2C004}" type="slidenum">
              <a:rPr lang="en-US" smtClean="0"/>
              <a:t>3</a:t>
            </a:fld>
            <a:endParaRPr lang="en-US" dirty="0"/>
          </a:p>
        </p:txBody>
      </p:sp>
    </p:spTree>
    <p:extLst>
      <p:ext uri="{BB962C8B-B14F-4D97-AF65-F5344CB8AC3E}">
        <p14:creationId xmlns:p14="http://schemas.microsoft.com/office/powerpoint/2010/main" val="42812897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Cognitive Disabilities</a:t>
            </a:r>
            <a:endParaRPr lang="en-US" dirty="0">
              <a:solidFill>
                <a:srgbClr val="00206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002060"/>
                </a:solidFill>
              </a:rPr>
              <a:t>Learning Disabilities</a:t>
            </a:r>
          </a:p>
          <a:p>
            <a:pPr lvl="1"/>
            <a:r>
              <a:rPr lang="en-US" dirty="0" smtClean="0">
                <a:solidFill>
                  <a:srgbClr val="002060"/>
                </a:solidFill>
              </a:rPr>
              <a:t>Dyslexia</a:t>
            </a:r>
          </a:p>
          <a:p>
            <a:pPr lvl="1"/>
            <a:r>
              <a:rPr lang="en-US" dirty="0" smtClean="0">
                <a:solidFill>
                  <a:srgbClr val="002060"/>
                </a:solidFill>
              </a:rPr>
              <a:t>Dysgraphia</a:t>
            </a:r>
          </a:p>
          <a:p>
            <a:pPr lvl="1"/>
            <a:r>
              <a:rPr lang="en-US" dirty="0" smtClean="0">
                <a:solidFill>
                  <a:srgbClr val="002060"/>
                </a:solidFill>
              </a:rPr>
              <a:t>Dyscalculia</a:t>
            </a:r>
          </a:p>
          <a:p>
            <a:r>
              <a:rPr lang="en-US" dirty="0" smtClean="0">
                <a:solidFill>
                  <a:srgbClr val="002060"/>
                </a:solidFill>
              </a:rPr>
              <a:t>Traumatic Brain Injury</a:t>
            </a:r>
          </a:p>
          <a:p>
            <a:r>
              <a:rPr lang="en-US" dirty="0" smtClean="0">
                <a:solidFill>
                  <a:srgbClr val="002060"/>
                </a:solidFill>
              </a:rPr>
              <a:t>ADHD/ADD</a:t>
            </a:r>
          </a:p>
          <a:p>
            <a:r>
              <a:rPr lang="en-US" dirty="0" smtClean="0">
                <a:solidFill>
                  <a:srgbClr val="002060"/>
                </a:solidFill>
              </a:rPr>
              <a:t>Autism</a:t>
            </a:r>
          </a:p>
          <a:p>
            <a:endParaRPr lang="en-US" dirty="0" smtClean="0">
              <a:solidFill>
                <a:srgbClr val="002060"/>
              </a:solidFill>
            </a:endParaRPr>
          </a:p>
          <a:p>
            <a:endParaRPr lang="en-US" dirty="0">
              <a:solidFill>
                <a:srgbClr val="002060"/>
              </a:solidFill>
            </a:endParaRPr>
          </a:p>
        </p:txBody>
      </p:sp>
    </p:spTree>
    <p:extLst>
      <p:ext uri="{BB962C8B-B14F-4D97-AF65-F5344CB8AC3E}">
        <p14:creationId xmlns:p14="http://schemas.microsoft.com/office/powerpoint/2010/main" val="5703630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Allergies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Food Allergies</a:t>
            </a:r>
          </a:p>
          <a:p>
            <a:pPr lvl="1"/>
            <a:r>
              <a:rPr lang="en-US" dirty="0" smtClean="0">
                <a:solidFill>
                  <a:srgbClr val="002060"/>
                </a:solidFill>
              </a:rPr>
              <a:t>Most common: peanut, tree nut, fish, shellfish, dairy, wheat, egg, and soy</a:t>
            </a:r>
          </a:p>
          <a:p>
            <a:r>
              <a:rPr lang="en-US" dirty="0" smtClean="0">
                <a:solidFill>
                  <a:srgbClr val="002060"/>
                </a:solidFill>
              </a:rPr>
              <a:t>Allergies or sensitivities to scents</a:t>
            </a:r>
            <a:endParaRPr lang="en-US" dirty="0">
              <a:solidFill>
                <a:srgbClr val="002060"/>
              </a:solidFill>
            </a:endParaRPr>
          </a:p>
        </p:txBody>
      </p:sp>
    </p:spTree>
    <p:extLst>
      <p:ext uri="{BB962C8B-B14F-4D97-AF65-F5344CB8AC3E}">
        <p14:creationId xmlns:p14="http://schemas.microsoft.com/office/powerpoint/2010/main" val="35684820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Obligations under ADA/Section 504</a:t>
            </a:r>
            <a:endParaRPr lang="en-US" dirty="0">
              <a:solidFill>
                <a:srgbClr val="002060"/>
              </a:solidFill>
            </a:endParaRPr>
          </a:p>
        </p:txBody>
      </p:sp>
      <p:sp>
        <p:nvSpPr>
          <p:cNvPr id="3" name="Content Placeholder 2"/>
          <p:cNvSpPr>
            <a:spLocks noGrp="1"/>
          </p:cNvSpPr>
          <p:nvPr>
            <p:ph idx="1"/>
          </p:nvPr>
        </p:nvSpPr>
        <p:spPr/>
        <p:txBody>
          <a:bodyPr>
            <a:normAutofit fontScale="92500" lnSpcReduction="20000"/>
          </a:bodyPr>
          <a:lstStyle/>
          <a:p>
            <a:r>
              <a:rPr lang="en-US" dirty="0" smtClean="0">
                <a:solidFill>
                  <a:srgbClr val="002060"/>
                </a:solidFill>
              </a:rPr>
              <a:t>Individuals with disabilities cannot be:</a:t>
            </a:r>
          </a:p>
          <a:p>
            <a:pPr lvl="1"/>
            <a:r>
              <a:rPr lang="en-US" dirty="0" smtClean="0">
                <a:solidFill>
                  <a:srgbClr val="002060"/>
                </a:solidFill>
              </a:rPr>
              <a:t>Excluded </a:t>
            </a:r>
            <a:r>
              <a:rPr lang="en-US" dirty="0">
                <a:solidFill>
                  <a:srgbClr val="002060"/>
                </a:solidFill>
              </a:rPr>
              <a:t>from participation </a:t>
            </a:r>
            <a:r>
              <a:rPr lang="en-US" dirty="0" smtClean="0">
                <a:solidFill>
                  <a:srgbClr val="002060"/>
                </a:solidFill>
              </a:rPr>
              <a:t>in; </a:t>
            </a:r>
          </a:p>
          <a:p>
            <a:pPr lvl="1"/>
            <a:r>
              <a:rPr lang="en-US" dirty="0" smtClean="0">
                <a:solidFill>
                  <a:srgbClr val="002060"/>
                </a:solidFill>
              </a:rPr>
              <a:t>Be </a:t>
            </a:r>
            <a:r>
              <a:rPr lang="en-US" dirty="0">
                <a:solidFill>
                  <a:srgbClr val="002060"/>
                </a:solidFill>
              </a:rPr>
              <a:t>denied the benefits of the services, programs, or activities of a public </a:t>
            </a:r>
            <a:r>
              <a:rPr lang="en-US" dirty="0" smtClean="0">
                <a:solidFill>
                  <a:srgbClr val="002060"/>
                </a:solidFill>
              </a:rPr>
              <a:t>entity; or</a:t>
            </a:r>
          </a:p>
          <a:p>
            <a:pPr lvl="1"/>
            <a:r>
              <a:rPr lang="en-US" dirty="0" smtClean="0">
                <a:solidFill>
                  <a:srgbClr val="002060"/>
                </a:solidFill>
              </a:rPr>
              <a:t>Be </a:t>
            </a:r>
            <a:r>
              <a:rPr lang="en-US" dirty="0">
                <a:solidFill>
                  <a:srgbClr val="002060"/>
                </a:solidFill>
              </a:rPr>
              <a:t>subjected to discrimination by any such entity.  </a:t>
            </a:r>
            <a:endParaRPr lang="en-US" dirty="0" smtClean="0">
              <a:solidFill>
                <a:srgbClr val="002060"/>
              </a:solidFill>
            </a:endParaRPr>
          </a:p>
          <a:p>
            <a:r>
              <a:rPr lang="en-US" dirty="0" smtClean="0">
                <a:solidFill>
                  <a:srgbClr val="002060"/>
                </a:solidFill>
              </a:rPr>
              <a:t>Agencies have to modify policies, practices, and procedures and provide accommodations if necessary for an individual to access the services and programs of the agency.</a:t>
            </a:r>
            <a:endParaRPr lang="en-US" dirty="0">
              <a:solidFill>
                <a:srgbClr val="002060"/>
              </a:solidFill>
            </a:endParaRPr>
          </a:p>
        </p:txBody>
      </p:sp>
    </p:spTree>
    <p:extLst>
      <p:ext uri="{BB962C8B-B14F-4D97-AF65-F5344CB8AC3E}">
        <p14:creationId xmlns:p14="http://schemas.microsoft.com/office/powerpoint/2010/main" val="15446174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Wisconsin’s Public Accommodation Law</a:t>
            </a:r>
            <a:endParaRPr lang="en-US" dirty="0">
              <a:solidFill>
                <a:srgbClr val="002060"/>
              </a:solidFill>
            </a:endParaRPr>
          </a:p>
        </p:txBody>
      </p:sp>
      <p:sp>
        <p:nvSpPr>
          <p:cNvPr id="3" name="Content Placeholder 2"/>
          <p:cNvSpPr>
            <a:spLocks noGrp="1"/>
          </p:cNvSpPr>
          <p:nvPr>
            <p:ph idx="1"/>
          </p:nvPr>
        </p:nvSpPr>
        <p:spPr/>
        <p:txBody>
          <a:bodyPr>
            <a:normAutofit fontScale="85000" lnSpcReduction="20000"/>
          </a:bodyPr>
          <a:lstStyle/>
          <a:p>
            <a:r>
              <a:rPr lang="en-US" dirty="0" smtClean="0">
                <a:solidFill>
                  <a:srgbClr val="002060"/>
                </a:solidFill>
              </a:rPr>
              <a:t>Wis. Stat. § 106.52</a:t>
            </a:r>
          </a:p>
          <a:p>
            <a:r>
              <a:rPr lang="en-US" dirty="0">
                <a:solidFill>
                  <a:srgbClr val="002060"/>
                </a:solidFill>
              </a:rPr>
              <a:t>State law generally prohibits discrimination in places of public accommodation and amusement because of disability.</a:t>
            </a:r>
          </a:p>
          <a:p>
            <a:r>
              <a:rPr lang="en-US" dirty="0">
                <a:solidFill>
                  <a:srgbClr val="002060"/>
                </a:solidFill>
              </a:rPr>
              <a:t>Wisconsin law considers public accommodations to include places of business or recreation, lodging establishments, credit/financial services, restaurants, taverns, nursing homes, clinics, hospitals, and any other place where accommodations, amusement, goods, or services are available to the general public.</a:t>
            </a:r>
          </a:p>
          <a:p>
            <a:endParaRPr lang="en-US" dirty="0"/>
          </a:p>
        </p:txBody>
      </p:sp>
      <p:sp>
        <p:nvSpPr>
          <p:cNvPr id="4" name="TextBox 3"/>
          <p:cNvSpPr txBox="1"/>
          <p:nvPr/>
        </p:nvSpPr>
        <p:spPr>
          <a:xfrm>
            <a:off x="10615613" y="6176962"/>
            <a:ext cx="418704" cy="369332"/>
          </a:xfrm>
          <a:prstGeom prst="rect">
            <a:avLst/>
          </a:prstGeom>
          <a:noFill/>
        </p:spPr>
        <p:txBody>
          <a:bodyPr wrap="none" rtlCol="0">
            <a:spAutoFit/>
          </a:bodyPr>
          <a:lstStyle/>
          <a:p>
            <a:fld id="{6FD83952-2610-44A3-80BF-9598265861E4}" type="slidenum">
              <a:rPr lang="en-US" smtClean="0"/>
              <a:t>33</a:t>
            </a:fld>
            <a:endParaRPr lang="en-US" dirty="0"/>
          </a:p>
        </p:txBody>
      </p:sp>
    </p:spTree>
    <p:extLst>
      <p:ext uri="{BB962C8B-B14F-4D97-AF65-F5344CB8AC3E}">
        <p14:creationId xmlns:p14="http://schemas.microsoft.com/office/powerpoint/2010/main" val="24958956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Disability in Employment – Wisconsin Fair Employment Act</a:t>
            </a:r>
            <a:endParaRPr lang="en-US" dirty="0">
              <a:solidFill>
                <a:srgbClr val="002060"/>
              </a:solidFill>
            </a:endParaRPr>
          </a:p>
        </p:txBody>
      </p:sp>
      <p:sp>
        <p:nvSpPr>
          <p:cNvPr id="3" name="Content Placeholder 2"/>
          <p:cNvSpPr>
            <a:spLocks noGrp="1"/>
          </p:cNvSpPr>
          <p:nvPr>
            <p:ph idx="1"/>
          </p:nvPr>
        </p:nvSpPr>
        <p:spPr/>
        <p:txBody>
          <a:bodyPr>
            <a:normAutofit fontScale="85000" lnSpcReduction="20000"/>
          </a:bodyPr>
          <a:lstStyle/>
          <a:p>
            <a:r>
              <a:rPr lang="en-US" dirty="0">
                <a:solidFill>
                  <a:srgbClr val="002060"/>
                </a:solidFill>
              </a:rPr>
              <a:t>Wisconsin’s definition of disability was interpreted more broadly than the definition under the pre-amendment ADA definition:  </a:t>
            </a:r>
          </a:p>
          <a:p>
            <a:pPr marL="914400" indent="0"/>
            <a:r>
              <a:rPr lang="en-US" dirty="0">
                <a:solidFill>
                  <a:srgbClr val="002060"/>
                </a:solidFill>
              </a:rPr>
              <a:t>A physical or mental impairment which makes achievement unusually difficult or limits the capacity to work; </a:t>
            </a:r>
          </a:p>
          <a:p>
            <a:pPr marL="914400" indent="0"/>
            <a:r>
              <a:rPr lang="en-US" dirty="0">
                <a:solidFill>
                  <a:srgbClr val="002060"/>
                </a:solidFill>
              </a:rPr>
              <a:t>Someone who has a record of such an impairment; or </a:t>
            </a:r>
          </a:p>
          <a:p>
            <a:pPr marL="914400" indent="0"/>
            <a:r>
              <a:rPr lang="en-US" dirty="0">
                <a:solidFill>
                  <a:srgbClr val="002060"/>
                </a:solidFill>
              </a:rPr>
              <a:t>Someone who is perceived as having such an impairment.  </a:t>
            </a:r>
          </a:p>
        </p:txBody>
      </p:sp>
      <p:sp>
        <p:nvSpPr>
          <p:cNvPr id="4" name="TextBox 3"/>
          <p:cNvSpPr txBox="1"/>
          <p:nvPr/>
        </p:nvSpPr>
        <p:spPr>
          <a:xfrm>
            <a:off x="10401300" y="6176962"/>
            <a:ext cx="418704" cy="369332"/>
          </a:xfrm>
          <a:prstGeom prst="rect">
            <a:avLst/>
          </a:prstGeom>
          <a:noFill/>
        </p:spPr>
        <p:txBody>
          <a:bodyPr wrap="none" rtlCol="0">
            <a:spAutoFit/>
          </a:bodyPr>
          <a:lstStyle/>
          <a:p>
            <a:fld id="{06E4B65B-BA9C-4DAF-93E4-3B9B50AFFDB8}" type="slidenum">
              <a:rPr lang="en-US" smtClean="0"/>
              <a:t>34</a:t>
            </a:fld>
            <a:endParaRPr lang="en-US" dirty="0"/>
          </a:p>
        </p:txBody>
      </p:sp>
    </p:spTree>
    <p:extLst>
      <p:ext uri="{BB962C8B-B14F-4D97-AF65-F5344CB8AC3E}">
        <p14:creationId xmlns:p14="http://schemas.microsoft.com/office/powerpoint/2010/main" val="11840695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rgbClr val="002060"/>
                </a:solidFill>
              </a:rPr>
              <a:t>When are Obligations Triggered in the W-2 Process?</a:t>
            </a:r>
          </a:p>
        </p:txBody>
      </p:sp>
      <p:sp>
        <p:nvSpPr>
          <p:cNvPr id="3" name="Content Placeholder 2"/>
          <p:cNvSpPr>
            <a:spLocks noGrp="1"/>
          </p:cNvSpPr>
          <p:nvPr>
            <p:ph idx="1"/>
          </p:nvPr>
        </p:nvSpPr>
        <p:spPr/>
        <p:txBody>
          <a:bodyPr/>
          <a:lstStyle/>
          <a:p>
            <a:r>
              <a:rPr lang="en-US" dirty="0" smtClean="0">
                <a:solidFill>
                  <a:srgbClr val="002060"/>
                </a:solidFill>
              </a:rPr>
              <a:t>Wisconsin Works Manual, </a:t>
            </a:r>
            <a:r>
              <a:rPr lang="en-US" sz="2800" dirty="0">
                <a:solidFill>
                  <a:srgbClr val="002060"/>
                </a:solidFill>
                <a:hlinkClick r:id="rId2"/>
              </a:rPr>
              <a:t>https://</a:t>
            </a:r>
            <a:r>
              <a:rPr lang="en-US" sz="2800" dirty="0" smtClean="0">
                <a:solidFill>
                  <a:srgbClr val="002060"/>
                </a:solidFill>
                <a:hlinkClick r:id="rId2"/>
              </a:rPr>
              <a:t>dcf.wisconsin.gov/manuals/w-2-manual/Production/pdf/W2ManualRelease1904.pdf</a:t>
            </a:r>
            <a:endParaRPr lang="en-US" sz="2800" dirty="0" smtClean="0">
              <a:solidFill>
                <a:srgbClr val="002060"/>
              </a:solidFill>
            </a:endParaRPr>
          </a:p>
          <a:p>
            <a:r>
              <a:rPr lang="en-US" dirty="0" smtClean="0">
                <a:solidFill>
                  <a:srgbClr val="002060"/>
                </a:solidFill>
              </a:rPr>
              <a:t>April 1, 2019</a:t>
            </a:r>
          </a:p>
          <a:p>
            <a:endParaRPr lang="en-US" dirty="0">
              <a:solidFill>
                <a:srgbClr val="002060"/>
              </a:solidFill>
            </a:endParaRPr>
          </a:p>
        </p:txBody>
      </p:sp>
    </p:spTree>
    <p:extLst>
      <p:ext uri="{BB962C8B-B14F-4D97-AF65-F5344CB8AC3E}">
        <p14:creationId xmlns:p14="http://schemas.microsoft.com/office/powerpoint/2010/main" val="18107060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Obligations of W-2 Agencies</a:t>
            </a:r>
            <a:endParaRPr lang="en-US" dirty="0">
              <a:solidFill>
                <a:srgbClr val="002060"/>
              </a:solidFill>
            </a:endParaRPr>
          </a:p>
        </p:txBody>
      </p:sp>
      <p:sp>
        <p:nvSpPr>
          <p:cNvPr id="3" name="Content Placeholder 2"/>
          <p:cNvSpPr>
            <a:spLocks noGrp="1"/>
          </p:cNvSpPr>
          <p:nvPr>
            <p:ph idx="1"/>
          </p:nvPr>
        </p:nvSpPr>
        <p:spPr/>
        <p:txBody>
          <a:bodyPr>
            <a:normAutofit fontScale="92500"/>
          </a:bodyPr>
          <a:lstStyle/>
          <a:p>
            <a:r>
              <a:rPr lang="en-US" dirty="0">
                <a:solidFill>
                  <a:srgbClr val="002060"/>
                </a:solidFill>
              </a:rPr>
              <a:t>W-2 agencies must: </a:t>
            </a:r>
          </a:p>
          <a:p>
            <a:r>
              <a:rPr lang="en-US" dirty="0" smtClean="0">
                <a:solidFill>
                  <a:srgbClr val="002060"/>
                </a:solidFill>
              </a:rPr>
              <a:t>Ensure </a:t>
            </a:r>
            <a:r>
              <a:rPr lang="en-US" dirty="0">
                <a:solidFill>
                  <a:srgbClr val="002060"/>
                </a:solidFill>
              </a:rPr>
              <a:t>participants have the necessary services, reasonable modifications, and accommodations to successfully engage in assigned W-2 activities; and </a:t>
            </a:r>
          </a:p>
          <a:p>
            <a:r>
              <a:rPr lang="en-US" dirty="0" smtClean="0">
                <a:solidFill>
                  <a:srgbClr val="002060"/>
                </a:solidFill>
              </a:rPr>
              <a:t>Work </a:t>
            </a:r>
            <a:r>
              <a:rPr lang="en-US" dirty="0">
                <a:solidFill>
                  <a:srgbClr val="002060"/>
                </a:solidFill>
              </a:rPr>
              <a:t>with employers to put needed accommodations into place for participants who are making the transition to unsubsidized employment. </a:t>
            </a:r>
            <a:endParaRPr lang="en-US" dirty="0" smtClean="0">
              <a:solidFill>
                <a:srgbClr val="002060"/>
              </a:solidFill>
            </a:endParaRPr>
          </a:p>
        </p:txBody>
      </p:sp>
    </p:spTree>
    <p:extLst>
      <p:ext uri="{BB962C8B-B14F-4D97-AF65-F5344CB8AC3E}">
        <p14:creationId xmlns:p14="http://schemas.microsoft.com/office/powerpoint/2010/main" val="6524146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Obligations of W-2 Agencies</a:t>
            </a:r>
          </a:p>
        </p:txBody>
      </p:sp>
      <p:sp>
        <p:nvSpPr>
          <p:cNvPr id="3" name="Content Placeholder 2"/>
          <p:cNvSpPr>
            <a:spLocks noGrp="1"/>
          </p:cNvSpPr>
          <p:nvPr>
            <p:ph idx="1"/>
          </p:nvPr>
        </p:nvSpPr>
        <p:spPr/>
        <p:txBody>
          <a:bodyPr>
            <a:normAutofit lnSpcReduction="10000"/>
          </a:bodyPr>
          <a:lstStyle/>
          <a:p>
            <a:r>
              <a:rPr lang="en-US" dirty="0">
                <a:solidFill>
                  <a:srgbClr val="002060"/>
                </a:solidFill>
              </a:rPr>
              <a:t>The W-2 agency is responsible </a:t>
            </a:r>
            <a:r>
              <a:rPr lang="en-US" dirty="0" smtClean="0">
                <a:solidFill>
                  <a:srgbClr val="002060"/>
                </a:solidFill>
              </a:rPr>
              <a:t>for:</a:t>
            </a:r>
          </a:p>
          <a:p>
            <a:pPr lvl="1"/>
            <a:r>
              <a:rPr lang="en-US" dirty="0" smtClean="0">
                <a:solidFill>
                  <a:srgbClr val="002060"/>
                </a:solidFill>
              </a:rPr>
              <a:t>Identifying </a:t>
            </a:r>
            <a:r>
              <a:rPr lang="en-US" dirty="0">
                <a:solidFill>
                  <a:srgbClr val="002060"/>
                </a:solidFill>
              </a:rPr>
              <a:t>the need for the </a:t>
            </a:r>
            <a:r>
              <a:rPr lang="en-US" dirty="0" smtClean="0">
                <a:solidFill>
                  <a:srgbClr val="002060"/>
                </a:solidFill>
              </a:rPr>
              <a:t>accommodation;</a:t>
            </a:r>
          </a:p>
          <a:p>
            <a:pPr lvl="1"/>
            <a:r>
              <a:rPr lang="en-US" dirty="0">
                <a:solidFill>
                  <a:srgbClr val="002060"/>
                </a:solidFill>
              </a:rPr>
              <a:t>I</a:t>
            </a:r>
            <a:r>
              <a:rPr lang="en-US" dirty="0" smtClean="0">
                <a:solidFill>
                  <a:srgbClr val="002060"/>
                </a:solidFill>
              </a:rPr>
              <a:t>dentifying </a:t>
            </a:r>
            <a:r>
              <a:rPr lang="en-US" dirty="0">
                <a:solidFill>
                  <a:srgbClr val="002060"/>
                </a:solidFill>
              </a:rPr>
              <a:t>the accommodation </a:t>
            </a:r>
            <a:r>
              <a:rPr lang="en-US" dirty="0" smtClean="0">
                <a:solidFill>
                  <a:srgbClr val="002060"/>
                </a:solidFill>
              </a:rPr>
              <a:t>itself; </a:t>
            </a:r>
            <a:r>
              <a:rPr lang="en-US" dirty="0">
                <a:solidFill>
                  <a:srgbClr val="002060"/>
                </a:solidFill>
              </a:rPr>
              <a:t>and </a:t>
            </a:r>
            <a:endParaRPr lang="en-US" dirty="0" smtClean="0">
              <a:solidFill>
                <a:srgbClr val="002060"/>
              </a:solidFill>
            </a:endParaRPr>
          </a:p>
          <a:p>
            <a:pPr lvl="1"/>
            <a:r>
              <a:rPr lang="en-US" dirty="0" smtClean="0">
                <a:solidFill>
                  <a:srgbClr val="002060"/>
                </a:solidFill>
              </a:rPr>
              <a:t>Making </a:t>
            </a:r>
            <a:r>
              <a:rPr lang="en-US" dirty="0">
                <a:solidFill>
                  <a:srgbClr val="002060"/>
                </a:solidFill>
              </a:rPr>
              <a:t>sure that the accommodation is provided. </a:t>
            </a:r>
            <a:endParaRPr lang="en-US" dirty="0" smtClean="0">
              <a:solidFill>
                <a:srgbClr val="002060"/>
              </a:solidFill>
            </a:endParaRPr>
          </a:p>
          <a:p>
            <a:pPr lvl="1"/>
            <a:endParaRPr lang="en-US" dirty="0">
              <a:solidFill>
                <a:srgbClr val="002060"/>
              </a:solidFill>
            </a:endParaRPr>
          </a:p>
          <a:p>
            <a:pPr marL="457200" lvl="1" indent="0">
              <a:buNone/>
            </a:pPr>
            <a:r>
              <a:rPr lang="en-US" dirty="0" smtClean="0">
                <a:solidFill>
                  <a:srgbClr val="002060"/>
                </a:solidFill>
              </a:rPr>
              <a:t>This </a:t>
            </a:r>
            <a:r>
              <a:rPr lang="en-US" dirty="0">
                <a:solidFill>
                  <a:srgbClr val="002060"/>
                </a:solidFill>
              </a:rPr>
              <a:t>includes ensuring that the accommodation is provided at all assigned activities such as a basic education lab or a work experience site. </a:t>
            </a:r>
          </a:p>
        </p:txBody>
      </p:sp>
    </p:spTree>
    <p:extLst>
      <p:ext uri="{BB962C8B-B14F-4D97-AF65-F5344CB8AC3E}">
        <p14:creationId xmlns:p14="http://schemas.microsoft.com/office/powerpoint/2010/main" val="18612721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Informal Assessments</a:t>
            </a:r>
            <a:endParaRPr lang="en-US" dirty="0">
              <a:solidFill>
                <a:srgbClr val="002060"/>
              </a:solidFill>
            </a:endParaRPr>
          </a:p>
        </p:txBody>
      </p:sp>
      <p:sp>
        <p:nvSpPr>
          <p:cNvPr id="3" name="Content Placeholder 2"/>
          <p:cNvSpPr>
            <a:spLocks noGrp="1"/>
          </p:cNvSpPr>
          <p:nvPr>
            <p:ph idx="1"/>
          </p:nvPr>
        </p:nvSpPr>
        <p:spPr/>
        <p:txBody>
          <a:bodyPr>
            <a:normAutofit fontScale="85000" lnSpcReduction="20000"/>
          </a:bodyPr>
          <a:lstStyle/>
          <a:p>
            <a:r>
              <a:rPr lang="en-US" dirty="0" smtClean="0">
                <a:solidFill>
                  <a:srgbClr val="002060"/>
                </a:solidFill>
              </a:rPr>
              <a:t>Informal </a:t>
            </a:r>
            <a:r>
              <a:rPr lang="en-US" dirty="0">
                <a:solidFill>
                  <a:srgbClr val="002060"/>
                </a:solidFill>
              </a:rPr>
              <a:t>assessment is an ongoing case management practice, which starts during the W-2 application period and continues until the individual no longer receives W-2 services. </a:t>
            </a:r>
            <a:endParaRPr lang="en-US" dirty="0" smtClean="0">
              <a:solidFill>
                <a:srgbClr val="002060"/>
              </a:solidFill>
            </a:endParaRPr>
          </a:p>
          <a:p>
            <a:r>
              <a:rPr lang="en-US" dirty="0" smtClean="0">
                <a:solidFill>
                  <a:srgbClr val="002060"/>
                </a:solidFill>
              </a:rPr>
              <a:t>A </a:t>
            </a:r>
            <a:r>
              <a:rPr lang="en-US" dirty="0">
                <a:solidFill>
                  <a:srgbClr val="002060"/>
                </a:solidFill>
              </a:rPr>
              <a:t>comprehensive informal assessment </a:t>
            </a:r>
            <a:r>
              <a:rPr lang="en-US" dirty="0" smtClean="0">
                <a:solidFill>
                  <a:srgbClr val="002060"/>
                </a:solidFill>
              </a:rPr>
              <a:t>must </a:t>
            </a:r>
            <a:r>
              <a:rPr lang="en-US" dirty="0">
                <a:solidFill>
                  <a:srgbClr val="002060"/>
                </a:solidFill>
              </a:rPr>
              <a:t>be completed and submitted prior to initial W-2 placement and at each placement change. </a:t>
            </a:r>
            <a:endParaRPr lang="en-US" dirty="0" smtClean="0">
              <a:solidFill>
                <a:srgbClr val="002060"/>
              </a:solidFill>
            </a:endParaRPr>
          </a:p>
          <a:p>
            <a:r>
              <a:rPr lang="en-US" dirty="0" smtClean="0">
                <a:solidFill>
                  <a:srgbClr val="002060"/>
                </a:solidFill>
              </a:rPr>
              <a:t>Used to determine, among other things, existence of disabilities.</a:t>
            </a:r>
          </a:p>
          <a:p>
            <a:pPr marL="0" indent="0">
              <a:buNone/>
            </a:pPr>
            <a:endParaRPr lang="en-US" dirty="0"/>
          </a:p>
        </p:txBody>
      </p:sp>
    </p:spTree>
    <p:extLst>
      <p:ext uri="{BB962C8B-B14F-4D97-AF65-F5344CB8AC3E}">
        <p14:creationId xmlns:p14="http://schemas.microsoft.com/office/powerpoint/2010/main" val="35280416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Conducting Informal Assessment</a:t>
            </a:r>
            <a:endParaRPr lang="en-US" dirty="0">
              <a:solidFill>
                <a:srgbClr val="002060"/>
              </a:solidFill>
            </a:endParaRPr>
          </a:p>
        </p:txBody>
      </p:sp>
      <p:sp>
        <p:nvSpPr>
          <p:cNvPr id="3" name="Content Placeholder 2"/>
          <p:cNvSpPr>
            <a:spLocks noGrp="1"/>
          </p:cNvSpPr>
          <p:nvPr>
            <p:ph idx="1"/>
          </p:nvPr>
        </p:nvSpPr>
        <p:spPr/>
        <p:txBody>
          <a:bodyPr>
            <a:normAutofit fontScale="77500" lnSpcReduction="20000"/>
          </a:bodyPr>
          <a:lstStyle/>
          <a:p>
            <a:r>
              <a:rPr lang="en-US" dirty="0">
                <a:solidFill>
                  <a:srgbClr val="002060"/>
                </a:solidFill>
              </a:rPr>
              <a:t>Paper and pencil tools designed by the W-2 agency; </a:t>
            </a:r>
            <a:endParaRPr lang="en-US" dirty="0" smtClean="0">
              <a:solidFill>
                <a:srgbClr val="002060"/>
              </a:solidFill>
            </a:endParaRPr>
          </a:p>
          <a:p>
            <a:r>
              <a:rPr lang="en-US" dirty="0" smtClean="0">
                <a:solidFill>
                  <a:srgbClr val="002060"/>
                </a:solidFill>
              </a:rPr>
              <a:t>Automated </a:t>
            </a:r>
            <a:r>
              <a:rPr lang="en-US" dirty="0">
                <a:solidFill>
                  <a:srgbClr val="002060"/>
                </a:solidFill>
              </a:rPr>
              <a:t>screening and assessment tools available within the W-2 </a:t>
            </a:r>
            <a:r>
              <a:rPr lang="en-US" dirty="0" smtClean="0">
                <a:solidFill>
                  <a:srgbClr val="002060"/>
                </a:solidFill>
              </a:rPr>
              <a:t>agency;</a:t>
            </a:r>
          </a:p>
          <a:p>
            <a:r>
              <a:rPr lang="en-US" dirty="0" smtClean="0">
                <a:solidFill>
                  <a:srgbClr val="002060"/>
                </a:solidFill>
              </a:rPr>
              <a:t>Information </a:t>
            </a:r>
            <a:r>
              <a:rPr lang="en-US" dirty="0">
                <a:solidFill>
                  <a:srgbClr val="002060"/>
                </a:solidFill>
              </a:rPr>
              <a:t>gathered through face-to-face case management </a:t>
            </a:r>
            <a:r>
              <a:rPr lang="en-US" dirty="0" smtClean="0">
                <a:solidFill>
                  <a:srgbClr val="002060"/>
                </a:solidFill>
              </a:rPr>
              <a:t>meetings;</a:t>
            </a:r>
          </a:p>
          <a:p>
            <a:r>
              <a:rPr lang="en-US" dirty="0" smtClean="0">
                <a:solidFill>
                  <a:srgbClr val="002060"/>
                </a:solidFill>
              </a:rPr>
              <a:t>Worksite </a:t>
            </a:r>
            <a:r>
              <a:rPr lang="en-US" dirty="0">
                <a:solidFill>
                  <a:srgbClr val="002060"/>
                </a:solidFill>
              </a:rPr>
              <a:t>performance </a:t>
            </a:r>
            <a:r>
              <a:rPr lang="en-US" dirty="0" smtClean="0">
                <a:solidFill>
                  <a:srgbClr val="002060"/>
                </a:solidFill>
              </a:rPr>
              <a:t>evaluations;</a:t>
            </a:r>
          </a:p>
          <a:p>
            <a:r>
              <a:rPr lang="en-US" dirty="0" smtClean="0">
                <a:solidFill>
                  <a:srgbClr val="002060"/>
                </a:solidFill>
              </a:rPr>
              <a:t>Goal </a:t>
            </a:r>
            <a:r>
              <a:rPr lang="en-US" dirty="0">
                <a:solidFill>
                  <a:srgbClr val="002060"/>
                </a:solidFill>
              </a:rPr>
              <a:t>setting exercises/tools (e.g., where do you want to be in six months? Two years?, etc.); </a:t>
            </a:r>
            <a:r>
              <a:rPr lang="en-US" dirty="0" smtClean="0">
                <a:solidFill>
                  <a:srgbClr val="002060"/>
                </a:solidFill>
              </a:rPr>
              <a:t>and</a:t>
            </a:r>
          </a:p>
          <a:p>
            <a:r>
              <a:rPr lang="en-US" dirty="0" smtClean="0">
                <a:solidFill>
                  <a:srgbClr val="002060"/>
                </a:solidFill>
              </a:rPr>
              <a:t>Experience </a:t>
            </a:r>
            <a:r>
              <a:rPr lang="en-US" dirty="0">
                <a:solidFill>
                  <a:srgbClr val="002060"/>
                </a:solidFill>
              </a:rPr>
              <a:t>with following through on job search and other assigned </a:t>
            </a:r>
            <a:r>
              <a:rPr lang="en-US" dirty="0" smtClean="0">
                <a:solidFill>
                  <a:srgbClr val="002060"/>
                </a:solidFill>
              </a:rPr>
              <a:t>activities.</a:t>
            </a:r>
            <a:endParaRPr lang="en-US" dirty="0">
              <a:solidFill>
                <a:srgbClr val="002060"/>
              </a:solidFill>
            </a:endParaRPr>
          </a:p>
        </p:txBody>
      </p:sp>
    </p:spTree>
    <p:extLst>
      <p:ext uri="{BB962C8B-B14F-4D97-AF65-F5344CB8AC3E}">
        <p14:creationId xmlns:p14="http://schemas.microsoft.com/office/powerpoint/2010/main" val="3041589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Americans with Disabilities Act (ADA)</a:t>
            </a:r>
            <a:endParaRPr lang="en-US" dirty="0">
              <a:solidFill>
                <a:srgbClr val="002060"/>
              </a:solidFill>
            </a:endParaRPr>
          </a:p>
        </p:txBody>
      </p:sp>
      <p:sp>
        <p:nvSpPr>
          <p:cNvPr id="3" name="Content Placeholder 2"/>
          <p:cNvSpPr>
            <a:spLocks noGrp="1"/>
          </p:cNvSpPr>
          <p:nvPr>
            <p:ph idx="1"/>
          </p:nvPr>
        </p:nvSpPr>
        <p:spPr/>
        <p:txBody>
          <a:bodyPr/>
          <a:lstStyle/>
          <a:p>
            <a:r>
              <a:rPr lang="en-US" dirty="0">
                <a:solidFill>
                  <a:srgbClr val="002060"/>
                </a:solidFill>
              </a:rPr>
              <a:t>ADA- Title I</a:t>
            </a:r>
          </a:p>
          <a:p>
            <a:pPr lvl="1">
              <a:buFont typeface="Arial" panose="020B0604020202020204" pitchFamily="34" charset="0"/>
              <a:buChar char="•"/>
            </a:pPr>
            <a:r>
              <a:rPr lang="en-US" i="1" dirty="0">
                <a:solidFill>
                  <a:srgbClr val="002060"/>
                </a:solidFill>
              </a:rPr>
              <a:t>No covered entity shall discriminate against a qualified individual on the basis of disability in regard to job application procedures, the hiring, advancement, or discharge of employees, employee compensation, job training, and other terms, conditions, and privileges of employment.</a:t>
            </a:r>
          </a:p>
          <a:p>
            <a:pPr lvl="1">
              <a:buFont typeface="Arial" panose="020B0604020202020204" pitchFamily="34" charset="0"/>
              <a:buChar char="•"/>
            </a:pPr>
            <a:r>
              <a:rPr lang="en-US" dirty="0">
                <a:solidFill>
                  <a:srgbClr val="002060"/>
                </a:solidFill>
              </a:rPr>
              <a:t>Title I applies to employers with 15 or more employees.</a:t>
            </a:r>
          </a:p>
          <a:p>
            <a:endParaRPr lang="en-US" dirty="0"/>
          </a:p>
        </p:txBody>
      </p:sp>
      <p:sp>
        <p:nvSpPr>
          <p:cNvPr id="4" name="TextBox 3"/>
          <p:cNvSpPr txBox="1"/>
          <p:nvPr/>
        </p:nvSpPr>
        <p:spPr>
          <a:xfrm>
            <a:off x="10329863" y="6343650"/>
            <a:ext cx="301686" cy="369332"/>
          </a:xfrm>
          <a:prstGeom prst="rect">
            <a:avLst/>
          </a:prstGeom>
          <a:noFill/>
        </p:spPr>
        <p:txBody>
          <a:bodyPr wrap="none" rtlCol="0">
            <a:spAutoFit/>
          </a:bodyPr>
          <a:lstStyle/>
          <a:p>
            <a:fld id="{0B4DE080-FD37-4B9A-A8D2-705CA67CFB89}" type="slidenum">
              <a:rPr lang="en-US" smtClean="0"/>
              <a:t>4</a:t>
            </a:fld>
            <a:endParaRPr lang="en-US" dirty="0"/>
          </a:p>
        </p:txBody>
      </p:sp>
    </p:spTree>
    <p:extLst>
      <p:ext uri="{BB962C8B-B14F-4D97-AF65-F5344CB8AC3E}">
        <p14:creationId xmlns:p14="http://schemas.microsoft.com/office/powerpoint/2010/main" val="76357402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Participant Barrier Questions</a:t>
            </a:r>
            <a:endParaRPr lang="en-US" dirty="0">
              <a:solidFill>
                <a:srgbClr val="002060"/>
              </a:solidFill>
            </a:endParaRPr>
          </a:p>
        </p:txBody>
      </p:sp>
      <p:sp>
        <p:nvSpPr>
          <p:cNvPr id="3" name="Content Placeholder 2"/>
          <p:cNvSpPr>
            <a:spLocks noGrp="1"/>
          </p:cNvSpPr>
          <p:nvPr>
            <p:ph idx="1"/>
          </p:nvPr>
        </p:nvSpPr>
        <p:spPr/>
        <p:txBody>
          <a:bodyPr>
            <a:normAutofit fontScale="77500" lnSpcReduction="20000"/>
          </a:bodyPr>
          <a:lstStyle/>
          <a:p>
            <a:r>
              <a:rPr lang="en-US" dirty="0">
                <a:solidFill>
                  <a:srgbClr val="002060"/>
                </a:solidFill>
              </a:rPr>
              <a:t>The WWP Informal Assessment Driver Flow includes a Participant Barriers page with questions to collect information about the applicant or participant’s health and personal life that may affect the individual’s ability to obtain and maintain employment. The WWP Informal Assessment - Participant Barriers page consists of five sections: </a:t>
            </a:r>
            <a:endParaRPr lang="en-US" dirty="0" smtClean="0">
              <a:solidFill>
                <a:srgbClr val="002060"/>
              </a:solidFill>
            </a:endParaRPr>
          </a:p>
          <a:p>
            <a:pPr lvl="1"/>
            <a:r>
              <a:rPr lang="en-US" dirty="0" smtClean="0">
                <a:solidFill>
                  <a:srgbClr val="002060"/>
                </a:solidFill>
              </a:rPr>
              <a:t>Physical Health</a:t>
            </a:r>
          </a:p>
          <a:p>
            <a:pPr lvl="1"/>
            <a:r>
              <a:rPr lang="en-US" dirty="0" smtClean="0">
                <a:solidFill>
                  <a:srgbClr val="002060"/>
                </a:solidFill>
              </a:rPr>
              <a:t>Mental Health</a:t>
            </a:r>
          </a:p>
          <a:p>
            <a:pPr lvl="1"/>
            <a:r>
              <a:rPr lang="en-US" dirty="0" smtClean="0">
                <a:solidFill>
                  <a:srgbClr val="002060"/>
                </a:solidFill>
              </a:rPr>
              <a:t>Alcohol </a:t>
            </a:r>
            <a:r>
              <a:rPr lang="en-US" dirty="0">
                <a:solidFill>
                  <a:srgbClr val="002060"/>
                </a:solidFill>
              </a:rPr>
              <a:t>and Other Drug Abuse (AODA</a:t>
            </a:r>
            <a:r>
              <a:rPr lang="en-US" dirty="0" smtClean="0">
                <a:solidFill>
                  <a:srgbClr val="002060"/>
                </a:solidFill>
              </a:rPr>
              <a:t>)</a:t>
            </a:r>
          </a:p>
          <a:p>
            <a:pPr lvl="1"/>
            <a:r>
              <a:rPr lang="en-US" dirty="0" smtClean="0">
                <a:solidFill>
                  <a:srgbClr val="002060"/>
                </a:solidFill>
              </a:rPr>
              <a:t>Cognitive </a:t>
            </a:r>
            <a:r>
              <a:rPr lang="en-US" dirty="0">
                <a:solidFill>
                  <a:srgbClr val="002060"/>
                </a:solidFill>
              </a:rPr>
              <a:t>and Learning </a:t>
            </a:r>
            <a:r>
              <a:rPr lang="en-US" dirty="0" smtClean="0">
                <a:solidFill>
                  <a:srgbClr val="002060"/>
                </a:solidFill>
              </a:rPr>
              <a:t>Needs</a:t>
            </a:r>
          </a:p>
          <a:p>
            <a:pPr lvl="1"/>
            <a:r>
              <a:rPr lang="en-US" dirty="0" smtClean="0">
                <a:solidFill>
                  <a:srgbClr val="002060"/>
                </a:solidFill>
              </a:rPr>
              <a:t>Domestic </a:t>
            </a:r>
            <a:r>
              <a:rPr lang="en-US" dirty="0">
                <a:solidFill>
                  <a:srgbClr val="002060"/>
                </a:solidFill>
              </a:rPr>
              <a:t>Abuse Screen </a:t>
            </a:r>
          </a:p>
        </p:txBody>
      </p:sp>
    </p:spTree>
    <p:extLst>
      <p:ext uri="{BB962C8B-B14F-4D97-AF65-F5344CB8AC3E}">
        <p14:creationId xmlns:p14="http://schemas.microsoft.com/office/powerpoint/2010/main" val="34532659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Referring for a Formal Assessment</a:t>
            </a:r>
            <a:endParaRPr lang="en-US" dirty="0">
              <a:solidFill>
                <a:srgbClr val="00206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002060"/>
                </a:solidFill>
              </a:rPr>
              <a:t>If the applicant </a:t>
            </a:r>
            <a:r>
              <a:rPr lang="en-US" dirty="0">
                <a:solidFill>
                  <a:srgbClr val="002060"/>
                </a:solidFill>
              </a:rPr>
              <a:t>or participant presents medical or other information, including the applicant’s or participant’s own statements that indicate he or </a:t>
            </a:r>
            <a:r>
              <a:rPr lang="en-US" dirty="0" smtClean="0">
                <a:solidFill>
                  <a:srgbClr val="002060"/>
                </a:solidFill>
              </a:rPr>
              <a:t>she </a:t>
            </a:r>
            <a:r>
              <a:rPr lang="en-US" dirty="0">
                <a:solidFill>
                  <a:srgbClr val="002060"/>
                </a:solidFill>
              </a:rPr>
              <a:t>may have a disability or other barrier to participation in the W-2 program or </a:t>
            </a:r>
            <a:r>
              <a:rPr lang="en-US" dirty="0" smtClean="0">
                <a:solidFill>
                  <a:srgbClr val="002060"/>
                </a:solidFill>
              </a:rPr>
              <a:t>employment.</a:t>
            </a:r>
          </a:p>
          <a:p>
            <a:r>
              <a:rPr lang="en-US" dirty="0" smtClean="0">
                <a:solidFill>
                  <a:srgbClr val="002060"/>
                </a:solidFill>
              </a:rPr>
              <a:t>When </a:t>
            </a:r>
            <a:r>
              <a:rPr lang="en-US" dirty="0">
                <a:solidFill>
                  <a:srgbClr val="002060"/>
                </a:solidFill>
              </a:rPr>
              <a:t>W-2 agency staff or contractors observe behavior that indicates the need for a formal assessment. </a:t>
            </a:r>
          </a:p>
        </p:txBody>
      </p:sp>
    </p:spTree>
    <p:extLst>
      <p:ext uri="{BB962C8B-B14F-4D97-AF65-F5344CB8AC3E}">
        <p14:creationId xmlns:p14="http://schemas.microsoft.com/office/powerpoint/2010/main" val="13369575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Formal Assessments</a:t>
            </a:r>
            <a:endParaRPr lang="en-US" dirty="0">
              <a:solidFill>
                <a:srgbClr val="002060"/>
              </a:solidFill>
            </a:endParaRPr>
          </a:p>
        </p:txBody>
      </p:sp>
      <p:sp>
        <p:nvSpPr>
          <p:cNvPr id="3" name="Content Placeholder 2"/>
          <p:cNvSpPr>
            <a:spLocks noGrp="1"/>
          </p:cNvSpPr>
          <p:nvPr>
            <p:ph idx="1"/>
          </p:nvPr>
        </p:nvSpPr>
        <p:spPr/>
        <p:txBody>
          <a:bodyPr>
            <a:normAutofit lnSpcReduction="10000"/>
          </a:bodyPr>
          <a:lstStyle/>
          <a:p>
            <a:r>
              <a:rPr lang="en-US" dirty="0">
                <a:solidFill>
                  <a:srgbClr val="002060"/>
                </a:solidFill>
              </a:rPr>
              <a:t>Formal assessments must be completed by one or more qualified assessing agencies or individuals.  A professional qualified to perform a formal assessment may include: a medical or mental health professional, social worker, psychologist, neuro-psychologist, Division of Vocational Rehabilitation counselor or similar qualified assessing agency or individual.</a:t>
            </a:r>
          </a:p>
        </p:txBody>
      </p:sp>
    </p:spTree>
    <p:extLst>
      <p:ext uri="{BB962C8B-B14F-4D97-AF65-F5344CB8AC3E}">
        <p14:creationId xmlns:p14="http://schemas.microsoft.com/office/powerpoint/2010/main" val="5846567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Formal Assessment</a:t>
            </a:r>
            <a:endParaRPr lang="en-US" dirty="0">
              <a:solidFill>
                <a:srgbClr val="002060"/>
              </a:solidFill>
            </a:endParaRPr>
          </a:p>
        </p:txBody>
      </p:sp>
      <p:sp>
        <p:nvSpPr>
          <p:cNvPr id="3" name="Content Placeholder 2"/>
          <p:cNvSpPr>
            <a:spLocks noGrp="1"/>
          </p:cNvSpPr>
          <p:nvPr>
            <p:ph idx="1"/>
          </p:nvPr>
        </p:nvSpPr>
        <p:spPr>
          <a:xfrm>
            <a:off x="838200" y="2198077"/>
            <a:ext cx="9986319" cy="3978885"/>
          </a:xfrm>
        </p:spPr>
        <p:txBody>
          <a:bodyPr>
            <a:noAutofit/>
          </a:bodyPr>
          <a:lstStyle/>
          <a:p>
            <a:r>
              <a:rPr lang="en-US" sz="1800" dirty="0" smtClean="0">
                <a:solidFill>
                  <a:srgbClr val="002060"/>
                </a:solidFill>
              </a:rPr>
              <a:t>The </a:t>
            </a:r>
            <a:r>
              <a:rPr lang="en-US" sz="1800" dirty="0">
                <a:solidFill>
                  <a:srgbClr val="002060"/>
                </a:solidFill>
              </a:rPr>
              <a:t>extent and severity of any disabilities or other conditions (e.g., domestic violence, learning needs, need to care for disabled child) that may interfere with normal functioning in an employment setting or with a persons’ ability to meet W2 program </a:t>
            </a:r>
            <a:r>
              <a:rPr lang="en-US" sz="1800" dirty="0" smtClean="0">
                <a:solidFill>
                  <a:srgbClr val="002060"/>
                </a:solidFill>
              </a:rPr>
              <a:t>requirements;</a:t>
            </a:r>
          </a:p>
          <a:p>
            <a:r>
              <a:rPr lang="en-US" sz="1800" dirty="0" smtClean="0">
                <a:solidFill>
                  <a:srgbClr val="002060"/>
                </a:solidFill>
              </a:rPr>
              <a:t>The </a:t>
            </a:r>
            <a:r>
              <a:rPr lang="en-US" sz="1800" dirty="0">
                <a:solidFill>
                  <a:srgbClr val="002060"/>
                </a:solidFill>
              </a:rPr>
              <a:t>effect of a disability or other potential Barrier on the person’s capacity to obtain and maintain Unsubsidized Employment, participate in </a:t>
            </a:r>
            <a:r>
              <a:rPr lang="en-US" sz="1800" dirty="0" smtClean="0">
                <a:solidFill>
                  <a:srgbClr val="002060"/>
                </a:solidFill>
              </a:rPr>
              <a:t>employment related </a:t>
            </a:r>
            <a:r>
              <a:rPr lang="en-US" sz="1800" dirty="0">
                <a:solidFill>
                  <a:srgbClr val="002060"/>
                </a:solidFill>
              </a:rPr>
              <a:t>activities (e.g., work training activities or education) or otherwise meet W2 program </a:t>
            </a:r>
            <a:r>
              <a:rPr lang="en-US" sz="1800" dirty="0" smtClean="0">
                <a:solidFill>
                  <a:srgbClr val="002060"/>
                </a:solidFill>
              </a:rPr>
              <a:t>requirements;</a:t>
            </a:r>
          </a:p>
          <a:p>
            <a:r>
              <a:rPr lang="en-US" sz="1800" dirty="0" smtClean="0">
                <a:solidFill>
                  <a:srgbClr val="002060"/>
                </a:solidFill>
              </a:rPr>
              <a:t>The </a:t>
            </a:r>
            <a:r>
              <a:rPr lang="en-US" sz="1800" dirty="0">
                <a:solidFill>
                  <a:srgbClr val="002060"/>
                </a:solidFill>
              </a:rPr>
              <a:t>need for supportive services, accommodations, auxiliary aids or communication </a:t>
            </a:r>
            <a:r>
              <a:rPr lang="en-US" sz="1800" dirty="0" smtClean="0">
                <a:solidFill>
                  <a:srgbClr val="002060"/>
                </a:solidFill>
              </a:rPr>
              <a:t>assistance;</a:t>
            </a:r>
          </a:p>
          <a:p>
            <a:r>
              <a:rPr lang="en-US" sz="1800" dirty="0" smtClean="0">
                <a:solidFill>
                  <a:srgbClr val="002060"/>
                </a:solidFill>
              </a:rPr>
              <a:t>The </a:t>
            </a:r>
            <a:r>
              <a:rPr lang="en-US" sz="1800" dirty="0">
                <a:solidFill>
                  <a:srgbClr val="002060"/>
                </a:solidFill>
              </a:rPr>
              <a:t>conditions under which the person is capable of employment or employment related </a:t>
            </a:r>
            <a:r>
              <a:rPr lang="en-US" sz="1800" dirty="0" smtClean="0">
                <a:solidFill>
                  <a:srgbClr val="002060"/>
                </a:solidFill>
              </a:rPr>
              <a:t>activities;</a:t>
            </a:r>
          </a:p>
          <a:p>
            <a:r>
              <a:rPr lang="en-US" sz="1800" dirty="0" smtClean="0">
                <a:solidFill>
                  <a:srgbClr val="002060"/>
                </a:solidFill>
              </a:rPr>
              <a:t>The </a:t>
            </a:r>
            <a:r>
              <a:rPr lang="en-US" sz="1800" dirty="0">
                <a:solidFill>
                  <a:srgbClr val="002060"/>
                </a:solidFill>
              </a:rPr>
              <a:t>need to make reasonable modifications to policies, practices and procedures when necessary to ensure equal opportunity for people with disabilities; </a:t>
            </a:r>
            <a:r>
              <a:rPr lang="en-US" sz="1800" dirty="0" smtClean="0">
                <a:solidFill>
                  <a:srgbClr val="002060"/>
                </a:solidFill>
              </a:rPr>
              <a:t>and</a:t>
            </a:r>
          </a:p>
          <a:p>
            <a:r>
              <a:rPr lang="en-US" sz="1800" dirty="0" smtClean="0">
                <a:solidFill>
                  <a:srgbClr val="002060"/>
                </a:solidFill>
              </a:rPr>
              <a:t>The </a:t>
            </a:r>
            <a:r>
              <a:rPr lang="en-US" sz="1800" dirty="0">
                <a:solidFill>
                  <a:srgbClr val="002060"/>
                </a:solidFill>
              </a:rPr>
              <a:t>appropriateness of specific assignments in the W-2 program. The formal assessment process may include gathering information about the participant from one or more qualified assessment agencies or individuals. </a:t>
            </a:r>
          </a:p>
        </p:txBody>
      </p:sp>
    </p:spTree>
    <p:extLst>
      <p:ext uri="{BB962C8B-B14F-4D97-AF65-F5344CB8AC3E}">
        <p14:creationId xmlns:p14="http://schemas.microsoft.com/office/powerpoint/2010/main" val="10131344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Critical Information from Assessment </a:t>
            </a:r>
            <a:endParaRPr lang="en-US"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r>
              <a:rPr lang="en-US" dirty="0" smtClean="0">
                <a:solidFill>
                  <a:srgbClr val="002060"/>
                </a:solidFill>
              </a:rPr>
              <a:t>Diagnosis</a:t>
            </a:r>
          </a:p>
          <a:p>
            <a:r>
              <a:rPr lang="en-US" dirty="0" smtClean="0">
                <a:solidFill>
                  <a:srgbClr val="002060"/>
                </a:solidFill>
              </a:rPr>
              <a:t>Functional abilities</a:t>
            </a:r>
          </a:p>
          <a:p>
            <a:r>
              <a:rPr lang="en-US" dirty="0" smtClean="0">
                <a:solidFill>
                  <a:srgbClr val="002060"/>
                </a:solidFill>
              </a:rPr>
              <a:t>Functional limitations</a:t>
            </a:r>
          </a:p>
          <a:p>
            <a:r>
              <a:rPr lang="en-US" dirty="0" smtClean="0">
                <a:solidFill>
                  <a:srgbClr val="002060"/>
                </a:solidFill>
              </a:rPr>
              <a:t>Aptitude/cognitive level</a:t>
            </a:r>
          </a:p>
          <a:p>
            <a:r>
              <a:rPr lang="en-US" dirty="0" smtClean="0">
                <a:solidFill>
                  <a:srgbClr val="002060"/>
                </a:solidFill>
              </a:rPr>
              <a:t>Areas of deficit</a:t>
            </a:r>
          </a:p>
          <a:p>
            <a:r>
              <a:rPr lang="en-US" dirty="0" smtClean="0">
                <a:solidFill>
                  <a:srgbClr val="002060"/>
                </a:solidFill>
              </a:rPr>
              <a:t>Range or reasonable modifications and accommodations</a:t>
            </a:r>
            <a:endParaRPr lang="en-US" dirty="0">
              <a:solidFill>
                <a:srgbClr val="002060"/>
              </a:solidFill>
            </a:endParaRPr>
          </a:p>
        </p:txBody>
      </p:sp>
    </p:spTree>
    <p:extLst>
      <p:ext uri="{BB962C8B-B14F-4D97-AF65-F5344CB8AC3E}">
        <p14:creationId xmlns:p14="http://schemas.microsoft.com/office/powerpoint/2010/main" val="24135250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Assessment</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Cognitive or learning disability</a:t>
            </a:r>
          </a:p>
          <a:p>
            <a:r>
              <a:rPr lang="en-US" dirty="0" smtClean="0">
                <a:solidFill>
                  <a:srgbClr val="002060"/>
                </a:solidFill>
              </a:rPr>
              <a:t>Mental health</a:t>
            </a:r>
          </a:p>
          <a:p>
            <a:r>
              <a:rPr lang="en-US" dirty="0" smtClean="0">
                <a:solidFill>
                  <a:srgbClr val="002060"/>
                </a:solidFill>
              </a:rPr>
              <a:t>Other medical conditions</a:t>
            </a:r>
          </a:p>
          <a:p>
            <a:r>
              <a:rPr lang="en-US" dirty="0" smtClean="0">
                <a:solidFill>
                  <a:srgbClr val="002060"/>
                </a:solidFill>
              </a:rPr>
              <a:t>Need to care for disabled family member</a:t>
            </a:r>
            <a:endParaRPr lang="en-US" dirty="0">
              <a:solidFill>
                <a:srgbClr val="002060"/>
              </a:solidFill>
            </a:endParaRPr>
          </a:p>
        </p:txBody>
      </p:sp>
    </p:spTree>
    <p:extLst>
      <p:ext uri="{BB962C8B-B14F-4D97-AF65-F5344CB8AC3E}">
        <p14:creationId xmlns:p14="http://schemas.microsoft.com/office/powerpoint/2010/main" val="23054126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Providing Accommodations</a:t>
            </a:r>
            <a:endParaRPr lang="en-US" dirty="0">
              <a:solidFill>
                <a:srgbClr val="002060"/>
              </a:solidFill>
            </a:endParaRPr>
          </a:p>
        </p:txBody>
      </p:sp>
      <p:sp>
        <p:nvSpPr>
          <p:cNvPr id="3" name="Content Placeholder 2"/>
          <p:cNvSpPr>
            <a:spLocks noGrp="1"/>
          </p:cNvSpPr>
          <p:nvPr>
            <p:ph idx="1"/>
          </p:nvPr>
        </p:nvSpPr>
        <p:spPr/>
        <p:txBody>
          <a:bodyPr/>
          <a:lstStyle/>
          <a:p>
            <a:endParaRPr lang="en-US" dirty="0">
              <a:solidFill>
                <a:srgbClr val="002060"/>
              </a:solidFill>
            </a:endParaRPr>
          </a:p>
        </p:txBody>
      </p:sp>
    </p:spTree>
    <p:extLst>
      <p:ext uri="{BB962C8B-B14F-4D97-AF65-F5344CB8AC3E}">
        <p14:creationId xmlns:p14="http://schemas.microsoft.com/office/powerpoint/2010/main" val="15801924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What is Required by the ADA/Section 504?</a:t>
            </a:r>
            <a:endParaRPr lang="en-US" dirty="0">
              <a:solidFill>
                <a:srgbClr val="002060"/>
              </a:solidFill>
            </a:endParaRPr>
          </a:p>
        </p:txBody>
      </p:sp>
      <p:sp>
        <p:nvSpPr>
          <p:cNvPr id="3" name="Content Placeholder 2"/>
          <p:cNvSpPr>
            <a:spLocks noGrp="1"/>
          </p:cNvSpPr>
          <p:nvPr>
            <p:ph idx="1"/>
          </p:nvPr>
        </p:nvSpPr>
        <p:spPr/>
        <p:txBody>
          <a:bodyPr>
            <a:normAutofit fontScale="85000" lnSpcReduction="20000"/>
          </a:bodyPr>
          <a:lstStyle/>
          <a:p>
            <a:pPr>
              <a:defRPr/>
            </a:pPr>
            <a:r>
              <a:rPr lang="en-US" dirty="0">
                <a:solidFill>
                  <a:srgbClr val="002060"/>
                </a:solidFill>
              </a:rPr>
              <a:t>ADA and Section 504 require </a:t>
            </a:r>
            <a:r>
              <a:rPr lang="en-US" u="sng" dirty="0">
                <a:solidFill>
                  <a:srgbClr val="002060"/>
                </a:solidFill>
              </a:rPr>
              <a:t>modifications to policies, practices, and procedures </a:t>
            </a:r>
            <a:r>
              <a:rPr lang="en-US" dirty="0">
                <a:solidFill>
                  <a:srgbClr val="002060"/>
                </a:solidFill>
              </a:rPr>
              <a:t>necessary to ensure equal access to the program or benefit.</a:t>
            </a:r>
          </a:p>
          <a:p>
            <a:pPr>
              <a:defRPr/>
            </a:pPr>
            <a:r>
              <a:rPr lang="en-US" dirty="0">
                <a:solidFill>
                  <a:srgbClr val="002060"/>
                </a:solidFill>
              </a:rPr>
              <a:t>ADA and Section 504 require </a:t>
            </a:r>
            <a:r>
              <a:rPr lang="en-US" u="sng" dirty="0">
                <a:solidFill>
                  <a:srgbClr val="002060"/>
                </a:solidFill>
              </a:rPr>
              <a:t>reasonable accommodations</a:t>
            </a:r>
            <a:r>
              <a:rPr lang="en-US" dirty="0">
                <a:solidFill>
                  <a:srgbClr val="002060"/>
                </a:solidFill>
              </a:rPr>
              <a:t> that are necessary to ameliorate the disability’s effects of preventing meaningful access to the program or benefit.</a:t>
            </a:r>
          </a:p>
          <a:p>
            <a:pPr>
              <a:defRPr/>
            </a:pPr>
            <a:r>
              <a:rPr lang="en-US" dirty="0">
                <a:solidFill>
                  <a:srgbClr val="002060"/>
                </a:solidFill>
              </a:rPr>
              <a:t>ADA and Section 504 require </a:t>
            </a:r>
            <a:r>
              <a:rPr lang="en-US" u="sng" dirty="0">
                <a:solidFill>
                  <a:srgbClr val="002060"/>
                </a:solidFill>
              </a:rPr>
              <a:t>auxiliary aids and services</a:t>
            </a:r>
            <a:r>
              <a:rPr lang="en-US" dirty="0">
                <a:solidFill>
                  <a:srgbClr val="002060"/>
                </a:solidFill>
              </a:rPr>
              <a:t> necessary for an individual to access the program or benefit.</a:t>
            </a:r>
          </a:p>
          <a:p>
            <a:endParaRPr lang="en-US" dirty="0"/>
          </a:p>
        </p:txBody>
      </p:sp>
    </p:spTree>
    <p:extLst>
      <p:ext uri="{BB962C8B-B14F-4D97-AF65-F5344CB8AC3E}">
        <p14:creationId xmlns:p14="http://schemas.microsoft.com/office/powerpoint/2010/main" val="4143575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“Reasonable” Accommodations </a:t>
            </a:r>
            <a:endParaRPr lang="en-US" dirty="0">
              <a:solidFill>
                <a:srgbClr val="002060"/>
              </a:solidFill>
            </a:endParaRPr>
          </a:p>
        </p:txBody>
      </p:sp>
      <p:sp>
        <p:nvSpPr>
          <p:cNvPr id="3" name="Content Placeholder 2"/>
          <p:cNvSpPr>
            <a:spLocks noGrp="1"/>
          </p:cNvSpPr>
          <p:nvPr>
            <p:ph idx="1"/>
          </p:nvPr>
        </p:nvSpPr>
        <p:spPr>
          <a:xfrm>
            <a:off x="1157681" y="2267249"/>
            <a:ext cx="9053119" cy="3747658"/>
          </a:xfrm>
        </p:spPr>
        <p:txBody>
          <a:bodyPr>
            <a:normAutofit lnSpcReduction="10000"/>
          </a:bodyPr>
          <a:lstStyle/>
          <a:p>
            <a:r>
              <a:rPr lang="en-US" dirty="0" smtClean="0">
                <a:solidFill>
                  <a:srgbClr val="002060"/>
                </a:solidFill>
              </a:rPr>
              <a:t>The hallmark of a “reasonable” accommodation is effectiveness.  </a:t>
            </a:r>
          </a:p>
          <a:p>
            <a:r>
              <a:rPr lang="en-US" dirty="0" smtClean="0">
                <a:solidFill>
                  <a:srgbClr val="002060"/>
                </a:solidFill>
              </a:rPr>
              <a:t>The question to ask is what is necessary to ameliorate the effects of the disability so the individual has equal access.</a:t>
            </a:r>
          </a:p>
          <a:p>
            <a:r>
              <a:rPr lang="en-US" dirty="0" smtClean="0">
                <a:solidFill>
                  <a:srgbClr val="002060"/>
                </a:solidFill>
              </a:rPr>
              <a:t>Decisions must be made on a case-by-case basis.  </a:t>
            </a:r>
          </a:p>
          <a:p>
            <a:endParaRPr lang="en-US" dirty="0">
              <a:solidFill>
                <a:srgbClr val="002060"/>
              </a:solidFill>
            </a:endParaRPr>
          </a:p>
        </p:txBody>
      </p:sp>
      <p:sp>
        <p:nvSpPr>
          <p:cNvPr id="4" name="Slide Number Placeholder 3"/>
          <p:cNvSpPr>
            <a:spLocks noGrp="1"/>
          </p:cNvSpPr>
          <p:nvPr>
            <p:ph type="sldNum" sz="quarter" idx="4294967295"/>
          </p:nvPr>
        </p:nvSpPr>
        <p:spPr>
          <a:xfrm>
            <a:off x="8382000" y="6324601"/>
            <a:ext cx="2133600" cy="365125"/>
          </a:xfrm>
          <a:prstGeom prst="rect">
            <a:avLst/>
          </a:prstGeom>
        </p:spPr>
        <p:txBody>
          <a:bodyPr/>
          <a:lstStyle/>
          <a:p>
            <a:fld id="{43BD92DA-4E12-4693-BC1A-4DCBF410BA21}" type="slidenum">
              <a:rPr lang="en-US" smtClean="0"/>
              <a:pPr/>
              <a:t>48</a:t>
            </a:fld>
            <a:endParaRPr lang="en-US" dirty="0"/>
          </a:p>
        </p:txBody>
      </p:sp>
    </p:spTree>
    <p:extLst>
      <p:ext uri="{BB962C8B-B14F-4D97-AF65-F5344CB8AC3E}">
        <p14:creationId xmlns:p14="http://schemas.microsoft.com/office/powerpoint/2010/main" val="326247389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7835" y="941686"/>
            <a:ext cx="9986319" cy="1325563"/>
          </a:xfrm>
        </p:spPr>
        <p:txBody>
          <a:bodyPr>
            <a:normAutofit/>
          </a:bodyPr>
          <a:lstStyle/>
          <a:p>
            <a:r>
              <a:rPr lang="en-US" sz="3600" dirty="0" smtClean="0">
                <a:solidFill>
                  <a:srgbClr val="002060"/>
                </a:solidFill>
              </a:rPr>
              <a:t>What Is Not Required by the ADA/Section 504</a:t>
            </a:r>
            <a:endParaRPr lang="en-US" sz="3600" dirty="0">
              <a:solidFill>
                <a:srgbClr val="002060"/>
              </a:solidFill>
            </a:endParaRPr>
          </a:p>
        </p:txBody>
      </p:sp>
      <p:sp>
        <p:nvSpPr>
          <p:cNvPr id="3" name="Content Placeholder 2"/>
          <p:cNvSpPr>
            <a:spLocks noGrp="1"/>
          </p:cNvSpPr>
          <p:nvPr>
            <p:ph idx="1"/>
          </p:nvPr>
        </p:nvSpPr>
        <p:spPr/>
        <p:txBody>
          <a:bodyPr>
            <a:normAutofit fontScale="70000" lnSpcReduction="20000"/>
          </a:bodyPr>
          <a:lstStyle/>
          <a:p>
            <a:r>
              <a:rPr lang="en-US" dirty="0" smtClean="0">
                <a:solidFill>
                  <a:srgbClr val="002060"/>
                </a:solidFill>
              </a:rPr>
              <a:t>Modifications/accommodations that would </a:t>
            </a:r>
            <a:r>
              <a:rPr lang="en-US" u="sng" dirty="0" smtClean="0">
                <a:solidFill>
                  <a:srgbClr val="002060"/>
                </a:solidFill>
              </a:rPr>
              <a:t>impose undue and financial administrative burdens</a:t>
            </a:r>
            <a:r>
              <a:rPr lang="en-US" dirty="0" smtClean="0">
                <a:solidFill>
                  <a:srgbClr val="002060"/>
                </a:solidFill>
              </a:rPr>
              <a:t>.</a:t>
            </a:r>
          </a:p>
          <a:p>
            <a:r>
              <a:rPr lang="en-US" dirty="0" smtClean="0">
                <a:solidFill>
                  <a:srgbClr val="002060"/>
                </a:solidFill>
              </a:rPr>
              <a:t>Modifications/accommodations that would </a:t>
            </a:r>
            <a:r>
              <a:rPr lang="en-US" u="sng" dirty="0" smtClean="0">
                <a:solidFill>
                  <a:srgbClr val="002060"/>
                </a:solidFill>
              </a:rPr>
              <a:t>fundamentally alter the nature of the service, program or activity. </a:t>
            </a:r>
          </a:p>
          <a:p>
            <a:r>
              <a:rPr lang="en-US" dirty="0" smtClean="0">
                <a:solidFill>
                  <a:srgbClr val="002060"/>
                </a:solidFill>
              </a:rPr>
              <a:t>Does not require a </a:t>
            </a:r>
            <a:r>
              <a:rPr lang="en-US" dirty="0">
                <a:solidFill>
                  <a:srgbClr val="002060"/>
                </a:solidFill>
              </a:rPr>
              <a:t>public entity to provide to individuals with disabilities personal devices, such as wheelchairs; individually prescribed devices, such as prescription eyeglasses or hearing aids; readers for personal use or study; or services of a personal nature including assistance in eating, toileting, or dressing.</a:t>
            </a:r>
            <a:endParaRPr lang="en-US" u="sng" dirty="0" smtClean="0">
              <a:solidFill>
                <a:srgbClr val="002060"/>
              </a:solidFill>
            </a:endParaRPr>
          </a:p>
          <a:p>
            <a:r>
              <a:rPr lang="en-US" dirty="0" smtClean="0">
                <a:solidFill>
                  <a:srgbClr val="002060"/>
                </a:solidFill>
              </a:rPr>
              <a:t>An entity does not have to provide every accommodation an individual requests or the accommodation of his or her choice (this may be different with respect to effective communication).</a:t>
            </a:r>
          </a:p>
        </p:txBody>
      </p:sp>
      <p:sp>
        <p:nvSpPr>
          <p:cNvPr id="4" name="Slide Number Placeholder 3"/>
          <p:cNvSpPr>
            <a:spLocks noGrp="1"/>
          </p:cNvSpPr>
          <p:nvPr>
            <p:ph type="sldNum" sz="quarter" idx="4294967295"/>
          </p:nvPr>
        </p:nvSpPr>
        <p:spPr>
          <a:xfrm>
            <a:off x="8382000" y="6324601"/>
            <a:ext cx="2133600" cy="365125"/>
          </a:xfrm>
          <a:prstGeom prst="rect">
            <a:avLst/>
          </a:prstGeom>
        </p:spPr>
        <p:txBody>
          <a:bodyPr/>
          <a:lstStyle/>
          <a:p>
            <a:fld id="{43BD92DA-4E12-4693-BC1A-4DCBF410BA21}" type="slidenum">
              <a:rPr lang="en-US" smtClean="0"/>
              <a:pPr/>
              <a:t>49</a:t>
            </a:fld>
            <a:endParaRPr lang="en-US" dirty="0"/>
          </a:p>
        </p:txBody>
      </p:sp>
    </p:spTree>
    <p:extLst>
      <p:ext uri="{BB962C8B-B14F-4D97-AF65-F5344CB8AC3E}">
        <p14:creationId xmlns:p14="http://schemas.microsoft.com/office/powerpoint/2010/main" val="31718843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2060"/>
                </a:solidFill>
              </a:rPr>
              <a:t>Americans with Disabilities Act (ADA)</a:t>
            </a:r>
          </a:p>
        </p:txBody>
      </p:sp>
      <p:sp>
        <p:nvSpPr>
          <p:cNvPr id="3" name="Content Placeholder 2"/>
          <p:cNvSpPr>
            <a:spLocks noGrp="1"/>
          </p:cNvSpPr>
          <p:nvPr>
            <p:ph idx="1"/>
          </p:nvPr>
        </p:nvSpPr>
        <p:spPr/>
        <p:txBody>
          <a:bodyPr/>
          <a:lstStyle/>
          <a:p>
            <a:pPr marL="742950" lvl="1" indent="-457200">
              <a:buClr>
                <a:srgbClr val="44759E"/>
              </a:buClr>
              <a:buFont typeface="Arial" panose="020B0604020202020204" pitchFamily="34" charset="0"/>
              <a:buChar char="•"/>
            </a:pPr>
            <a:r>
              <a:rPr lang="en-US" sz="3500" dirty="0">
                <a:solidFill>
                  <a:srgbClr val="002060"/>
                </a:solidFill>
              </a:rPr>
              <a:t>ADA -Title II</a:t>
            </a:r>
          </a:p>
          <a:p>
            <a:pPr lvl="2" indent="-457200">
              <a:buClr>
                <a:srgbClr val="44759E"/>
              </a:buClr>
              <a:buFont typeface="Arial" panose="020B0604020202020204" pitchFamily="34" charset="0"/>
              <a:buChar char="•"/>
            </a:pPr>
            <a:r>
              <a:rPr lang="en-US" i="1" dirty="0">
                <a:solidFill>
                  <a:srgbClr val="002060"/>
                </a:solidFill>
              </a:rPr>
              <a:t>[N]o qualified individual with a disability shall, by reason of such disability, be excluded from participation in or be denied the benefits of the services, programs, or activities of a public entity, or be subjected to discrimination by any such entity.  </a:t>
            </a:r>
          </a:p>
          <a:p>
            <a:pPr lvl="2" indent="-457200">
              <a:buClr>
                <a:srgbClr val="44759E"/>
              </a:buClr>
              <a:buFont typeface="Arial" panose="020B0604020202020204" pitchFamily="34" charset="0"/>
              <a:buChar char="•"/>
            </a:pPr>
            <a:r>
              <a:rPr lang="en-US" dirty="0">
                <a:solidFill>
                  <a:srgbClr val="002060"/>
                </a:solidFill>
              </a:rPr>
              <a:t>Title II applies to state and local government </a:t>
            </a:r>
            <a:r>
              <a:rPr lang="en-US" dirty="0" smtClean="0">
                <a:solidFill>
                  <a:srgbClr val="002060"/>
                </a:solidFill>
              </a:rPr>
              <a:t>entities including W-2 entities</a:t>
            </a:r>
            <a:endParaRPr lang="en-US" dirty="0">
              <a:solidFill>
                <a:srgbClr val="002060"/>
              </a:solidFill>
            </a:endParaRPr>
          </a:p>
          <a:p>
            <a:endParaRPr lang="en-US" dirty="0"/>
          </a:p>
        </p:txBody>
      </p:sp>
      <p:sp>
        <p:nvSpPr>
          <p:cNvPr id="4" name="TextBox 3"/>
          <p:cNvSpPr txBox="1"/>
          <p:nvPr/>
        </p:nvSpPr>
        <p:spPr>
          <a:xfrm>
            <a:off x="10415588" y="6176962"/>
            <a:ext cx="301686" cy="369332"/>
          </a:xfrm>
          <a:prstGeom prst="rect">
            <a:avLst/>
          </a:prstGeom>
          <a:noFill/>
        </p:spPr>
        <p:txBody>
          <a:bodyPr wrap="none" rtlCol="0">
            <a:spAutoFit/>
          </a:bodyPr>
          <a:lstStyle/>
          <a:p>
            <a:fld id="{0C7FA03E-3152-4736-BF32-3ACA152ED2D6}" type="slidenum">
              <a:rPr lang="en-US" smtClean="0"/>
              <a:t>5</a:t>
            </a:fld>
            <a:endParaRPr lang="en-US" dirty="0"/>
          </a:p>
        </p:txBody>
      </p:sp>
    </p:spTree>
    <p:extLst>
      <p:ext uri="{BB962C8B-B14F-4D97-AF65-F5344CB8AC3E}">
        <p14:creationId xmlns:p14="http://schemas.microsoft.com/office/powerpoint/2010/main" val="62853302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Accommodations in W-2 Programs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Provide participant written description of services, modifications or accommodations needed on appropriate form.</a:t>
            </a:r>
          </a:p>
          <a:p>
            <a:r>
              <a:rPr lang="en-US" dirty="0" smtClean="0">
                <a:solidFill>
                  <a:srgbClr val="002060"/>
                </a:solidFill>
              </a:rPr>
              <a:t>Advise W-2 education, training or work site providers of any needed reasonable modifications or accommodations and monitor participant’s performance to ensure they are provided.</a:t>
            </a:r>
            <a:endParaRPr lang="en-US" dirty="0">
              <a:solidFill>
                <a:srgbClr val="002060"/>
              </a:solidFill>
            </a:endParaRPr>
          </a:p>
        </p:txBody>
      </p:sp>
    </p:spTree>
    <p:extLst>
      <p:ext uri="{BB962C8B-B14F-4D97-AF65-F5344CB8AC3E}">
        <p14:creationId xmlns:p14="http://schemas.microsoft.com/office/powerpoint/2010/main" val="12561995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Accommodations in W-2 Programs</a:t>
            </a:r>
            <a:endParaRPr lang="en-US"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r>
              <a:rPr lang="en-US" dirty="0" smtClean="0">
                <a:solidFill>
                  <a:srgbClr val="002060"/>
                </a:solidFill>
              </a:rPr>
              <a:t>Key Principles</a:t>
            </a:r>
          </a:p>
          <a:p>
            <a:pPr lvl="1"/>
            <a:r>
              <a:rPr lang="en-US" dirty="0" smtClean="0">
                <a:solidFill>
                  <a:srgbClr val="002060"/>
                </a:solidFill>
              </a:rPr>
              <a:t>No two clients are the same</a:t>
            </a:r>
          </a:p>
          <a:p>
            <a:pPr lvl="1"/>
            <a:r>
              <a:rPr lang="en-US" dirty="0" smtClean="0">
                <a:solidFill>
                  <a:srgbClr val="002060"/>
                </a:solidFill>
              </a:rPr>
              <a:t>Every client must be </a:t>
            </a:r>
            <a:r>
              <a:rPr lang="en-US" u="sng" dirty="0" smtClean="0">
                <a:solidFill>
                  <a:srgbClr val="002060"/>
                </a:solidFill>
              </a:rPr>
              <a:t>individually assessed </a:t>
            </a:r>
            <a:r>
              <a:rPr lang="en-US" dirty="0" smtClean="0">
                <a:solidFill>
                  <a:srgbClr val="002060"/>
                </a:solidFill>
              </a:rPr>
              <a:t>to determine appropriate accommodations</a:t>
            </a:r>
          </a:p>
          <a:p>
            <a:pPr lvl="1"/>
            <a:r>
              <a:rPr lang="en-US" dirty="0" smtClean="0">
                <a:solidFill>
                  <a:srgbClr val="002060"/>
                </a:solidFill>
              </a:rPr>
              <a:t>Employ an interactive process</a:t>
            </a:r>
          </a:p>
          <a:p>
            <a:pPr lvl="1"/>
            <a:r>
              <a:rPr lang="en-US" u="sng" dirty="0" smtClean="0">
                <a:solidFill>
                  <a:srgbClr val="002060"/>
                </a:solidFill>
              </a:rPr>
              <a:t>No blanket rules</a:t>
            </a:r>
            <a:r>
              <a:rPr lang="en-US" dirty="0">
                <a:solidFill>
                  <a:srgbClr val="002060"/>
                </a:solidFill>
              </a:rPr>
              <a:t> </a:t>
            </a:r>
            <a:r>
              <a:rPr lang="en-US" dirty="0" smtClean="0">
                <a:solidFill>
                  <a:srgbClr val="002060"/>
                </a:solidFill>
              </a:rPr>
              <a:t>and no cookie-cutter lists </a:t>
            </a:r>
          </a:p>
          <a:p>
            <a:pPr lvl="1"/>
            <a:r>
              <a:rPr lang="en-US" dirty="0" smtClean="0">
                <a:solidFill>
                  <a:srgbClr val="002060"/>
                </a:solidFill>
              </a:rPr>
              <a:t>Section 1.3.3 of W-2 manual should not be viewed as an exhaustive list</a:t>
            </a:r>
          </a:p>
          <a:p>
            <a:pPr lvl="1"/>
            <a:r>
              <a:rPr lang="en-US" dirty="0" smtClean="0">
                <a:solidFill>
                  <a:srgbClr val="002060"/>
                </a:solidFill>
              </a:rPr>
              <a:t>Keep in mind employer’s obligations</a:t>
            </a:r>
          </a:p>
          <a:p>
            <a:pPr marL="0" indent="0">
              <a:buNone/>
            </a:pPr>
            <a:endParaRPr lang="en-US" dirty="0">
              <a:solidFill>
                <a:srgbClr val="002060"/>
              </a:solidFill>
            </a:endParaRPr>
          </a:p>
        </p:txBody>
      </p:sp>
    </p:spTree>
    <p:extLst>
      <p:ext uri="{BB962C8B-B14F-4D97-AF65-F5344CB8AC3E}">
        <p14:creationId xmlns:p14="http://schemas.microsoft.com/office/powerpoint/2010/main" val="38921418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Accommodations in W-2 Programs</a:t>
            </a:r>
            <a:endParaRPr lang="en-US" dirty="0">
              <a:solidFill>
                <a:srgbClr val="002060"/>
              </a:solidFill>
            </a:endParaRPr>
          </a:p>
        </p:txBody>
      </p:sp>
      <p:sp>
        <p:nvSpPr>
          <p:cNvPr id="3" name="Content Placeholder 2"/>
          <p:cNvSpPr>
            <a:spLocks noGrp="1"/>
          </p:cNvSpPr>
          <p:nvPr>
            <p:ph idx="1"/>
          </p:nvPr>
        </p:nvSpPr>
        <p:spPr/>
        <p:txBody>
          <a:bodyPr>
            <a:normAutofit fontScale="70000" lnSpcReduction="20000"/>
          </a:bodyPr>
          <a:lstStyle/>
          <a:p>
            <a:pPr marL="0" indent="0">
              <a:buNone/>
            </a:pPr>
            <a:r>
              <a:rPr lang="en-US" sz="4500" dirty="0" smtClean="0">
                <a:solidFill>
                  <a:srgbClr val="002060"/>
                </a:solidFill>
              </a:rPr>
              <a:t>Step 1: </a:t>
            </a:r>
          </a:p>
          <a:p>
            <a:pPr marL="0" indent="0">
              <a:buNone/>
            </a:pPr>
            <a:r>
              <a:rPr lang="en-US" dirty="0" smtClean="0">
                <a:solidFill>
                  <a:srgbClr val="002060"/>
                </a:solidFill>
              </a:rPr>
              <a:t>Identify the impairment that affects a major life activity (discussed above).</a:t>
            </a:r>
          </a:p>
          <a:p>
            <a:pPr marL="0" indent="0">
              <a:buNone/>
            </a:pPr>
            <a:r>
              <a:rPr lang="en-US" sz="4500" dirty="0" smtClean="0">
                <a:solidFill>
                  <a:srgbClr val="002060"/>
                </a:solidFill>
              </a:rPr>
              <a:t>Step 2:  </a:t>
            </a:r>
          </a:p>
          <a:p>
            <a:pPr marL="0" indent="0">
              <a:buNone/>
            </a:pPr>
            <a:r>
              <a:rPr lang="en-US" dirty="0" smtClean="0">
                <a:solidFill>
                  <a:srgbClr val="002060"/>
                </a:solidFill>
              </a:rPr>
              <a:t>Determine how the impairment limits the client’s ability to participate in program and employment.   What are the functional limitations of the disability?</a:t>
            </a:r>
          </a:p>
          <a:p>
            <a:pPr marL="0" indent="0">
              <a:buNone/>
            </a:pPr>
            <a:r>
              <a:rPr lang="en-US" sz="4500" dirty="0" smtClean="0">
                <a:solidFill>
                  <a:srgbClr val="002060"/>
                </a:solidFill>
              </a:rPr>
              <a:t>Step 3:</a:t>
            </a:r>
          </a:p>
          <a:p>
            <a:pPr marL="0" indent="0">
              <a:buNone/>
            </a:pPr>
            <a:r>
              <a:rPr lang="en-US" dirty="0" smtClean="0">
                <a:solidFill>
                  <a:srgbClr val="002060"/>
                </a:solidFill>
              </a:rPr>
              <a:t>What modifications to policies and practices and/or what accommodations </a:t>
            </a:r>
            <a:r>
              <a:rPr lang="en-US" u="sng" dirty="0" smtClean="0">
                <a:solidFill>
                  <a:srgbClr val="002060"/>
                </a:solidFill>
              </a:rPr>
              <a:t>are necessary for the client to be able to access the program?</a:t>
            </a:r>
            <a:r>
              <a:rPr lang="en-US" dirty="0" smtClean="0">
                <a:solidFill>
                  <a:srgbClr val="002060"/>
                </a:solidFill>
              </a:rPr>
              <a:t>  How is this different from the “reasonable” question?</a:t>
            </a:r>
          </a:p>
          <a:p>
            <a:endParaRPr lang="en-US" dirty="0"/>
          </a:p>
        </p:txBody>
      </p:sp>
    </p:spTree>
    <p:extLst>
      <p:ext uri="{BB962C8B-B14F-4D97-AF65-F5344CB8AC3E}">
        <p14:creationId xmlns:p14="http://schemas.microsoft.com/office/powerpoint/2010/main" val="28354714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Functional Limitations</a:t>
            </a:r>
            <a:endParaRPr lang="en-US"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solidFill>
                  <a:srgbClr val="002060"/>
                </a:solidFill>
              </a:rPr>
              <a:t>A client </a:t>
            </a:r>
            <a:r>
              <a:rPr lang="en-US" dirty="0">
                <a:solidFill>
                  <a:srgbClr val="002060"/>
                </a:solidFill>
              </a:rPr>
              <a:t>has a learning disability.  What are the functional limitations of that disability? </a:t>
            </a:r>
          </a:p>
          <a:p>
            <a:pPr lvl="1"/>
            <a:r>
              <a:rPr lang="en-US" dirty="0">
                <a:solidFill>
                  <a:srgbClr val="002060"/>
                </a:solidFill>
              </a:rPr>
              <a:t>Memory</a:t>
            </a:r>
          </a:p>
          <a:p>
            <a:pPr lvl="1"/>
            <a:r>
              <a:rPr lang="en-US" dirty="0">
                <a:solidFill>
                  <a:srgbClr val="002060"/>
                </a:solidFill>
              </a:rPr>
              <a:t>Problem-solving</a:t>
            </a:r>
          </a:p>
          <a:p>
            <a:pPr lvl="1"/>
            <a:r>
              <a:rPr lang="en-US" dirty="0" smtClean="0">
                <a:solidFill>
                  <a:srgbClr val="002060"/>
                </a:solidFill>
              </a:rPr>
              <a:t>Attention</a:t>
            </a:r>
          </a:p>
          <a:p>
            <a:pPr lvl="1"/>
            <a:r>
              <a:rPr lang="en-US" dirty="0" smtClean="0">
                <a:solidFill>
                  <a:srgbClr val="002060"/>
                </a:solidFill>
              </a:rPr>
              <a:t>Organization</a:t>
            </a:r>
            <a:endParaRPr lang="en-US" dirty="0">
              <a:solidFill>
                <a:srgbClr val="002060"/>
              </a:solidFill>
            </a:endParaRPr>
          </a:p>
          <a:p>
            <a:pPr lvl="1"/>
            <a:r>
              <a:rPr lang="en-US" dirty="0">
                <a:solidFill>
                  <a:srgbClr val="002060"/>
                </a:solidFill>
              </a:rPr>
              <a:t>Reading, linguistic, and verbal comprehension</a:t>
            </a:r>
          </a:p>
          <a:p>
            <a:pPr lvl="1"/>
            <a:r>
              <a:rPr lang="en-US" dirty="0">
                <a:solidFill>
                  <a:srgbClr val="002060"/>
                </a:solidFill>
              </a:rPr>
              <a:t>Math comprehension</a:t>
            </a:r>
          </a:p>
          <a:p>
            <a:pPr lvl="1"/>
            <a:r>
              <a:rPr lang="en-US" dirty="0">
                <a:solidFill>
                  <a:srgbClr val="002060"/>
                </a:solidFill>
              </a:rPr>
              <a:t>Visual comprehension</a:t>
            </a:r>
          </a:p>
          <a:p>
            <a:endParaRPr lang="en-US" dirty="0"/>
          </a:p>
        </p:txBody>
      </p:sp>
    </p:spTree>
    <p:extLst>
      <p:ext uri="{BB962C8B-B14F-4D97-AF65-F5344CB8AC3E}">
        <p14:creationId xmlns:p14="http://schemas.microsoft.com/office/powerpoint/2010/main" val="22860785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Functional Limitations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A client has a mental health impairment.  What are the functional limitations of that impairment?</a:t>
            </a:r>
          </a:p>
          <a:p>
            <a:pPr lvl="1"/>
            <a:r>
              <a:rPr lang="en-US" dirty="0" smtClean="0">
                <a:solidFill>
                  <a:srgbClr val="002060"/>
                </a:solidFill>
              </a:rPr>
              <a:t>Memory</a:t>
            </a:r>
          </a:p>
          <a:p>
            <a:pPr lvl="1"/>
            <a:r>
              <a:rPr lang="en-US" dirty="0" smtClean="0">
                <a:solidFill>
                  <a:srgbClr val="002060"/>
                </a:solidFill>
              </a:rPr>
              <a:t>Attendance</a:t>
            </a:r>
          </a:p>
          <a:p>
            <a:pPr lvl="1"/>
            <a:r>
              <a:rPr lang="en-US" dirty="0" smtClean="0">
                <a:solidFill>
                  <a:srgbClr val="002060"/>
                </a:solidFill>
              </a:rPr>
              <a:t>Dealing with stressful situations</a:t>
            </a:r>
          </a:p>
          <a:p>
            <a:pPr lvl="1"/>
            <a:r>
              <a:rPr lang="en-US" dirty="0" smtClean="0">
                <a:solidFill>
                  <a:srgbClr val="002060"/>
                </a:solidFill>
              </a:rPr>
              <a:t>Work hours</a:t>
            </a:r>
          </a:p>
          <a:p>
            <a:pPr lvl="1"/>
            <a:r>
              <a:rPr lang="en-US" dirty="0" smtClean="0">
                <a:solidFill>
                  <a:srgbClr val="002060"/>
                </a:solidFill>
              </a:rPr>
              <a:t>Completing large tasks</a:t>
            </a:r>
          </a:p>
          <a:p>
            <a:pPr lvl="1"/>
            <a:endParaRPr lang="en-US" dirty="0">
              <a:solidFill>
                <a:srgbClr val="002060"/>
              </a:solidFill>
            </a:endParaRPr>
          </a:p>
        </p:txBody>
      </p:sp>
    </p:spTree>
    <p:extLst>
      <p:ext uri="{BB962C8B-B14F-4D97-AF65-F5344CB8AC3E}">
        <p14:creationId xmlns:p14="http://schemas.microsoft.com/office/powerpoint/2010/main" val="30842093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Functional Limitations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A client has a mobility impairment.   What are the functional limitations of that impairment?</a:t>
            </a:r>
          </a:p>
          <a:p>
            <a:pPr lvl="1"/>
            <a:r>
              <a:rPr lang="en-US" dirty="0" smtClean="0">
                <a:solidFill>
                  <a:srgbClr val="002060"/>
                </a:solidFill>
              </a:rPr>
              <a:t>Navigating the work environment</a:t>
            </a:r>
          </a:p>
          <a:p>
            <a:pPr lvl="1"/>
            <a:r>
              <a:rPr lang="en-US" dirty="0" smtClean="0">
                <a:solidFill>
                  <a:srgbClr val="002060"/>
                </a:solidFill>
              </a:rPr>
              <a:t>Travel</a:t>
            </a:r>
          </a:p>
          <a:p>
            <a:pPr lvl="1"/>
            <a:r>
              <a:rPr lang="en-US" dirty="0" smtClean="0">
                <a:solidFill>
                  <a:srgbClr val="002060"/>
                </a:solidFill>
              </a:rPr>
              <a:t>Using technology</a:t>
            </a:r>
          </a:p>
          <a:p>
            <a:pPr lvl="1"/>
            <a:r>
              <a:rPr lang="en-US" dirty="0" smtClean="0">
                <a:solidFill>
                  <a:srgbClr val="002060"/>
                </a:solidFill>
              </a:rPr>
              <a:t>Completing tasks that need manual dexterity</a:t>
            </a:r>
            <a:endParaRPr lang="en-US" dirty="0">
              <a:solidFill>
                <a:srgbClr val="002060"/>
              </a:solidFill>
            </a:endParaRPr>
          </a:p>
        </p:txBody>
      </p:sp>
    </p:spTree>
    <p:extLst>
      <p:ext uri="{BB962C8B-B14F-4D97-AF65-F5344CB8AC3E}">
        <p14:creationId xmlns:p14="http://schemas.microsoft.com/office/powerpoint/2010/main" val="13757383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Functional Limitations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A client has a medical condition (Crohn’s disease, Diabetes, Cancer, Epilepsy). What are the functional limitations?</a:t>
            </a:r>
          </a:p>
          <a:p>
            <a:pPr lvl="1"/>
            <a:r>
              <a:rPr lang="en-US" dirty="0" smtClean="0">
                <a:solidFill>
                  <a:srgbClr val="002060"/>
                </a:solidFill>
              </a:rPr>
              <a:t>Attendance</a:t>
            </a:r>
          </a:p>
          <a:p>
            <a:pPr lvl="1"/>
            <a:r>
              <a:rPr lang="en-US" dirty="0" smtClean="0">
                <a:solidFill>
                  <a:srgbClr val="002060"/>
                </a:solidFill>
              </a:rPr>
              <a:t>Extended work hours</a:t>
            </a:r>
          </a:p>
          <a:p>
            <a:pPr lvl="1"/>
            <a:r>
              <a:rPr lang="en-US" dirty="0" smtClean="0">
                <a:solidFill>
                  <a:srgbClr val="002060"/>
                </a:solidFill>
              </a:rPr>
              <a:t>Breaks</a:t>
            </a:r>
          </a:p>
          <a:p>
            <a:pPr lvl="1"/>
            <a:r>
              <a:rPr lang="en-US" dirty="0" smtClean="0">
                <a:solidFill>
                  <a:srgbClr val="002060"/>
                </a:solidFill>
              </a:rPr>
              <a:t>Medical needs</a:t>
            </a:r>
            <a:endParaRPr lang="en-US" dirty="0">
              <a:solidFill>
                <a:srgbClr val="002060"/>
              </a:solidFill>
            </a:endParaRPr>
          </a:p>
        </p:txBody>
      </p:sp>
    </p:spTree>
    <p:extLst>
      <p:ext uri="{BB962C8B-B14F-4D97-AF65-F5344CB8AC3E}">
        <p14:creationId xmlns:p14="http://schemas.microsoft.com/office/powerpoint/2010/main" val="2360861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Functional Limitations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A client has allergies/sensitivities.  What are the functional limitations?</a:t>
            </a:r>
          </a:p>
          <a:p>
            <a:pPr lvl="1"/>
            <a:r>
              <a:rPr lang="en-US" dirty="0" smtClean="0">
                <a:solidFill>
                  <a:srgbClr val="002060"/>
                </a:solidFill>
              </a:rPr>
              <a:t>Lunchroom/breakroom</a:t>
            </a:r>
          </a:p>
          <a:p>
            <a:pPr lvl="1"/>
            <a:r>
              <a:rPr lang="en-US" dirty="0" smtClean="0">
                <a:solidFill>
                  <a:srgbClr val="002060"/>
                </a:solidFill>
              </a:rPr>
              <a:t>Food service</a:t>
            </a:r>
          </a:p>
          <a:p>
            <a:pPr lvl="1"/>
            <a:r>
              <a:rPr lang="en-US" dirty="0" smtClean="0">
                <a:solidFill>
                  <a:srgbClr val="002060"/>
                </a:solidFill>
              </a:rPr>
              <a:t>Work environment</a:t>
            </a:r>
          </a:p>
          <a:p>
            <a:pPr lvl="1"/>
            <a:endParaRPr lang="en-US" dirty="0">
              <a:solidFill>
                <a:srgbClr val="002060"/>
              </a:solidFill>
            </a:endParaRPr>
          </a:p>
        </p:txBody>
      </p:sp>
    </p:spTree>
    <p:extLst>
      <p:ext uri="{BB962C8B-B14F-4D97-AF65-F5344CB8AC3E}">
        <p14:creationId xmlns:p14="http://schemas.microsoft.com/office/powerpoint/2010/main" val="13266384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Accommodations in W-2 Programs</a:t>
            </a:r>
            <a:endParaRPr lang="en-US" dirty="0">
              <a:solidFill>
                <a:srgbClr val="002060"/>
              </a:solidFill>
            </a:endParaRPr>
          </a:p>
        </p:txBody>
      </p:sp>
      <p:sp>
        <p:nvSpPr>
          <p:cNvPr id="3" name="Content Placeholder 2"/>
          <p:cNvSpPr>
            <a:spLocks noGrp="1"/>
          </p:cNvSpPr>
          <p:nvPr>
            <p:ph idx="1"/>
          </p:nvPr>
        </p:nvSpPr>
        <p:spPr/>
        <p:txBody>
          <a:bodyPr>
            <a:normAutofit fontScale="77500" lnSpcReduction="20000"/>
          </a:bodyPr>
          <a:lstStyle/>
          <a:p>
            <a:r>
              <a:rPr lang="en-US" dirty="0" smtClean="0">
                <a:solidFill>
                  <a:srgbClr val="002060"/>
                </a:solidFill>
              </a:rPr>
              <a:t>Be flexible on ways to meet with client</a:t>
            </a:r>
          </a:p>
          <a:p>
            <a:r>
              <a:rPr lang="en-US" dirty="0" smtClean="0">
                <a:solidFill>
                  <a:srgbClr val="002060"/>
                </a:solidFill>
              </a:rPr>
              <a:t>Consider how client will meet his or her obligations</a:t>
            </a:r>
          </a:p>
          <a:p>
            <a:pPr lvl="1"/>
            <a:r>
              <a:rPr lang="en-US" dirty="0" smtClean="0">
                <a:solidFill>
                  <a:srgbClr val="002060"/>
                </a:solidFill>
              </a:rPr>
              <a:t>Computer</a:t>
            </a:r>
          </a:p>
          <a:p>
            <a:pPr lvl="1"/>
            <a:r>
              <a:rPr lang="en-US" dirty="0" smtClean="0">
                <a:solidFill>
                  <a:srgbClr val="002060"/>
                </a:solidFill>
              </a:rPr>
              <a:t>Calling in</a:t>
            </a:r>
          </a:p>
          <a:p>
            <a:pPr lvl="1"/>
            <a:r>
              <a:rPr lang="en-US" dirty="0" smtClean="0">
                <a:solidFill>
                  <a:srgbClr val="002060"/>
                </a:solidFill>
              </a:rPr>
              <a:t>Travel</a:t>
            </a:r>
          </a:p>
          <a:p>
            <a:pPr lvl="1"/>
            <a:r>
              <a:rPr lang="en-US" dirty="0" smtClean="0">
                <a:solidFill>
                  <a:srgbClr val="002060"/>
                </a:solidFill>
              </a:rPr>
              <a:t>Attendance</a:t>
            </a:r>
          </a:p>
          <a:p>
            <a:r>
              <a:rPr lang="en-US" dirty="0" smtClean="0">
                <a:solidFill>
                  <a:srgbClr val="002060"/>
                </a:solidFill>
              </a:rPr>
              <a:t>Determine with client </a:t>
            </a:r>
            <a:r>
              <a:rPr lang="en-US" u="sng" dirty="0" smtClean="0">
                <a:solidFill>
                  <a:srgbClr val="002060"/>
                </a:solidFill>
              </a:rPr>
              <a:t>what’s necessary </a:t>
            </a:r>
            <a:r>
              <a:rPr lang="en-US" dirty="0" smtClean="0">
                <a:solidFill>
                  <a:srgbClr val="002060"/>
                </a:solidFill>
              </a:rPr>
              <a:t>for the client to meet the requirements of the program</a:t>
            </a:r>
          </a:p>
          <a:p>
            <a:r>
              <a:rPr lang="en-US" dirty="0" smtClean="0">
                <a:solidFill>
                  <a:srgbClr val="002060"/>
                </a:solidFill>
              </a:rPr>
              <a:t>Consider whether the requirements of the program need to be modified  (good cause)</a:t>
            </a:r>
            <a:endParaRPr lang="en-US" dirty="0">
              <a:solidFill>
                <a:srgbClr val="002060"/>
              </a:solidFill>
            </a:endParaRPr>
          </a:p>
        </p:txBody>
      </p:sp>
    </p:spTree>
    <p:extLst>
      <p:ext uri="{BB962C8B-B14F-4D97-AF65-F5344CB8AC3E}">
        <p14:creationId xmlns:p14="http://schemas.microsoft.com/office/powerpoint/2010/main" val="114219780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Effective Communication</a:t>
            </a:r>
            <a:endParaRPr lang="en-US" dirty="0">
              <a:solidFill>
                <a:srgbClr val="002060"/>
              </a:solidFill>
            </a:endParaRPr>
          </a:p>
        </p:txBody>
      </p:sp>
      <p:sp>
        <p:nvSpPr>
          <p:cNvPr id="3" name="Content Placeholder 2"/>
          <p:cNvSpPr>
            <a:spLocks noGrp="1"/>
          </p:cNvSpPr>
          <p:nvPr>
            <p:ph idx="1"/>
          </p:nvPr>
        </p:nvSpPr>
        <p:spPr/>
        <p:txBody>
          <a:bodyPr>
            <a:normAutofit/>
          </a:bodyPr>
          <a:lstStyle/>
          <a:p>
            <a:r>
              <a:rPr lang="en-US" dirty="0" smtClean="0">
                <a:solidFill>
                  <a:srgbClr val="002060"/>
                </a:solidFill>
              </a:rPr>
              <a:t>ADA includes regulations specifically related to effective communication.</a:t>
            </a:r>
          </a:p>
          <a:p>
            <a:r>
              <a:rPr lang="en-US" dirty="0" smtClean="0">
                <a:solidFill>
                  <a:srgbClr val="002060"/>
                </a:solidFill>
              </a:rPr>
              <a:t>The goal of regs </a:t>
            </a:r>
            <a:r>
              <a:rPr lang="en-US" dirty="0">
                <a:solidFill>
                  <a:srgbClr val="002060"/>
                </a:solidFill>
              </a:rPr>
              <a:t>is to ensure that communication with people with these disabilities is </a:t>
            </a:r>
            <a:r>
              <a:rPr lang="en-US" u="sng" dirty="0">
                <a:solidFill>
                  <a:srgbClr val="002060"/>
                </a:solidFill>
              </a:rPr>
              <a:t>equally effective</a:t>
            </a:r>
            <a:r>
              <a:rPr lang="en-US" dirty="0">
                <a:solidFill>
                  <a:srgbClr val="002060"/>
                </a:solidFill>
              </a:rPr>
              <a:t> as </a:t>
            </a:r>
            <a:r>
              <a:rPr lang="en-US" dirty="0" smtClean="0">
                <a:solidFill>
                  <a:srgbClr val="002060"/>
                </a:solidFill>
              </a:rPr>
              <a:t>com</a:t>
            </a:r>
            <a:r>
              <a:rPr lang="en-US" dirty="0">
                <a:solidFill>
                  <a:srgbClr val="002060"/>
                </a:solidFill>
              </a:rPr>
              <a:t>munication with people without disabilities</a:t>
            </a:r>
            <a:r>
              <a:rPr lang="en-US" dirty="0" smtClean="0">
                <a:solidFill>
                  <a:srgbClr val="002060"/>
                </a:solidFill>
              </a:rPr>
              <a:t>.</a:t>
            </a:r>
          </a:p>
        </p:txBody>
      </p:sp>
    </p:spTree>
    <p:extLst>
      <p:ext uri="{BB962C8B-B14F-4D97-AF65-F5344CB8AC3E}">
        <p14:creationId xmlns:p14="http://schemas.microsoft.com/office/powerpoint/2010/main" val="529892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solidFill>
                  <a:srgbClr val="002060"/>
                </a:solidFill>
              </a:rPr>
              <a:t>Rehabilitation </a:t>
            </a:r>
            <a:r>
              <a:rPr lang="en-US" dirty="0">
                <a:solidFill>
                  <a:srgbClr val="002060"/>
                </a:solidFill>
              </a:rPr>
              <a:t>Act of 1973 (“Section 504”)(20 U.S.C. §794; 34 CFR 104</a:t>
            </a:r>
            <a:r>
              <a:rPr lang="en-US" dirty="0" smtClean="0">
                <a:solidFill>
                  <a:srgbClr val="002060"/>
                </a:solidFill>
              </a:rPr>
              <a:t>)</a:t>
            </a:r>
            <a:r>
              <a:rPr lang="en-US" dirty="0">
                <a:solidFill>
                  <a:srgbClr val="002060"/>
                </a:solidFill>
              </a:rPr>
              <a:t/>
            </a:r>
            <a:br>
              <a:rPr lang="en-US" dirty="0">
                <a:solidFill>
                  <a:srgbClr val="002060"/>
                </a:solidFill>
              </a:rPr>
            </a:br>
            <a:endParaRPr lang="en-US"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r>
              <a:rPr lang="en-US" i="1" dirty="0">
                <a:solidFill>
                  <a:srgbClr val="002060"/>
                </a:solidFill>
              </a:rPr>
              <a:t>No otherwise qualified individual with a disability in the United States ... shall solely by reason of his or her disability, be excluded from participating in, be denied the benefits of, or be subjected to discrimination under any program or activity receiving Federal financial assistance. . . </a:t>
            </a:r>
            <a:r>
              <a:rPr lang="en-US" i="1" dirty="0" smtClean="0">
                <a:solidFill>
                  <a:srgbClr val="002060"/>
                </a:solidFill>
              </a:rPr>
              <a:t>.</a:t>
            </a:r>
          </a:p>
          <a:p>
            <a:r>
              <a:rPr lang="en-US" i="1" dirty="0" smtClean="0">
                <a:solidFill>
                  <a:srgbClr val="002060"/>
                </a:solidFill>
              </a:rPr>
              <a:t>Title II makes Section 504 applicable to governmental entities regardless of federal funding.</a:t>
            </a:r>
            <a:endParaRPr lang="en-US" i="1" dirty="0">
              <a:solidFill>
                <a:srgbClr val="002060"/>
              </a:solidFill>
            </a:endParaRPr>
          </a:p>
          <a:p>
            <a:endParaRPr lang="en-US" dirty="0"/>
          </a:p>
        </p:txBody>
      </p:sp>
      <p:sp>
        <p:nvSpPr>
          <p:cNvPr id="4" name="TextBox 3"/>
          <p:cNvSpPr txBox="1"/>
          <p:nvPr/>
        </p:nvSpPr>
        <p:spPr>
          <a:xfrm>
            <a:off x="10472738" y="6176962"/>
            <a:ext cx="301686" cy="369332"/>
          </a:xfrm>
          <a:prstGeom prst="rect">
            <a:avLst/>
          </a:prstGeom>
          <a:noFill/>
        </p:spPr>
        <p:txBody>
          <a:bodyPr wrap="none" rtlCol="0">
            <a:spAutoFit/>
          </a:bodyPr>
          <a:lstStyle/>
          <a:p>
            <a:fld id="{D626E719-29A9-4E35-A990-B42C2960F77C}" type="slidenum">
              <a:rPr lang="en-US" smtClean="0"/>
              <a:t>6</a:t>
            </a:fld>
            <a:endParaRPr lang="en-US" dirty="0"/>
          </a:p>
        </p:txBody>
      </p:sp>
    </p:spTree>
    <p:extLst>
      <p:ext uri="{BB962C8B-B14F-4D97-AF65-F5344CB8AC3E}">
        <p14:creationId xmlns:p14="http://schemas.microsoft.com/office/powerpoint/2010/main" val="4773379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Effective Communication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a:solidFill>
                  <a:srgbClr val="002060"/>
                </a:solidFill>
              </a:rPr>
              <a:t>The purpose of the effective communication rules is to ensure that the person with a vision, hearing, or speech disability can communicate with, receive information from, and convey information to, the covered entity.</a:t>
            </a:r>
          </a:p>
          <a:p>
            <a:r>
              <a:rPr lang="en-US" dirty="0">
                <a:solidFill>
                  <a:srgbClr val="002060"/>
                </a:solidFill>
              </a:rPr>
              <a:t>Covered entities must provide auxiliary aids and services when needed to communicate effectively with people who have communication disabilities.</a:t>
            </a:r>
          </a:p>
          <a:p>
            <a:r>
              <a:rPr lang="en-US" dirty="0">
                <a:solidFill>
                  <a:srgbClr val="002060"/>
                </a:solidFill>
              </a:rPr>
              <a:t>The key to communicating effectively is to consider the nature, length, complexity, and context of the communication and the person’s normal method(s) of communication.</a:t>
            </a:r>
          </a:p>
          <a:p>
            <a:r>
              <a:rPr lang="en-US" dirty="0">
                <a:solidFill>
                  <a:srgbClr val="002060"/>
                </a:solidFill>
              </a:rPr>
              <a:t>The rules apply to communicating with the person who is receiving the covered entity’s goods or services as well as with that person’s parent, spouse, or companion in appropriate circumstances.</a:t>
            </a:r>
          </a:p>
          <a:p>
            <a:endParaRPr lang="en-US" dirty="0"/>
          </a:p>
        </p:txBody>
      </p:sp>
    </p:spTree>
    <p:extLst>
      <p:ext uri="{BB962C8B-B14F-4D97-AF65-F5344CB8AC3E}">
        <p14:creationId xmlns:p14="http://schemas.microsoft.com/office/powerpoint/2010/main" val="48768554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Effective Communication</a:t>
            </a:r>
            <a:endParaRPr lang="en-US" dirty="0"/>
          </a:p>
        </p:txBody>
      </p:sp>
      <p:sp>
        <p:nvSpPr>
          <p:cNvPr id="3" name="Content Placeholder 2"/>
          <p:cNvSpPr>
            <a:spLocks noGrp="1"/>
          </p:cNvSpPr>
          <p:nvPr>
            <p:ph idx="1"/>
          </p:nvPr>
        </p:nvSpPr>
        <p:spPr/>
        <p:txBody>
          <a:bodyPr>
            <a:normAutofit fontScale="85000" lnSpcReduction="20000"/>
          </a:bodyPr>
          <a:lstStyle/>
          <a:p>
            <a:r>
              <a:rPr lang="en-US" b="1" i="1" dirty="0">
                <a:solidFill>
                  <a:srgbClr val="002060"/>
                </a:solidFill>
              </a:rPr>
              <a:t>State and local governments</a:t>
            </a:r>
            <a:r>
              <a:rPr lang="en-US" dirty="0">
                <a:solidFill>
                  <a:srgbClr val="002060"/>
                </a:solidFill>
              </a:rPr>
              <a:t>: in determining whether a particular aid or service would result in undue financial and administrative burdens, a title II entity should take into consideration the cost of the particular aid or service in light of all resources available to fund the program, service, or activity and the effect on other expenses or operations. The decision that a particular aid or service would result in an undue burden must be made by a high level official, no lower than a Department head, and must include a written statement of the reasons for reaching that conclusion.</a:t>
            </a:r>
          </a:p>
        </p:txBody>
      </p:sp>
    </p:spTree>
    <p:extLst>
      <p:ext uri="{BB962C8B-B14F-4D97-AF65-F5344CB8AC3E}">
        <p14:creationId xmlns:p14="http://schemas.microsoft.com/office/powerpoint/2010/main" val="241636726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Effective Communication</a:t>
            </a:r>
            <a:endParaRPr lang="en-US" dirty="0"/>
          </a:p>
        </p:txBody>
      </p:sp>
      <p:sp>
        <p:nvSpPr>
          <p:cNvPr id="3" name="Content Placeholder 2"/>
          <p:cNvSpPr>
            <a:spLocks noGrp="1"/>
          </p:cNvSpPr>
          <p:nvPr>
            <p:ph idx="1"/>
          </p:nvPr>
        </p:nvSpPr>
        <p:spPr/>
        <p:txBody>
          <a:bodyPr>
            <a:normAutofit fontScale="85000" lnSpcReduction="10000"/>
          </a:bodyPr>
          <a:lstStyle/>
          <a:p>
            <a:r>
              <a:rPr lang="en-US" u="sng" dirty="0">
                <a:solidFill>
                  <a:srgbClr val="002060"/>
                </a:solidFill>
              </a:rPr>
              <a:t>When choosing an aid or service, T</a:t>
            </a:r>
            <a:r>
              <a:rPr lang="en-US" u="sng" dirty="0" smtClean="0">
                <a:solidFill>
                  <a:srgbClr val="002060"/>
                </a:solidFill>
              </a:rPr>
              <a:t>itle </a:t>
            </a:r>
            <a:r>
              <a:rPr lang="en-US" u="sng" dirty="0">
                <a:solidFill>
                  <a:srgbClr val="002060"/>
                </a:solidFill>
              </a:rPr>
              <a:t>II entities</a:t>
            </a:r>
            <a:r>
              <a:rPr lang="en-US" b="1" u="sng" dirty="0">
                <a:solidFill>
                  <a:srgbClr val="002060"/>
                </a:solidFill>
              </a:rPr>
              <a:t> </a:t>
            </a:r>
            <a:r>
              <a:rPr lang="en-US" u="sng" dirty="0">
                <a:solidFill>
                  <a:srgbClr val="002060"/>
                </a:solidFill>
              </a:rPr>
              <a:t>are </a:t>
            </a:r>
            <a:r>
              <a:rPr lang="en-US" b="1" i="1" u="sng" dirty="0">
                <a:solidFill>
                  <a:srgbClr val="002060"/>
                </a:solidFill>
              </a:rPr>
              <a:t>required</a:t>
            </a:r>
            <a:r>
              <a:rPr lang="en-US" u="sng" dirty="0">
                <a:solidFill>
                  <a:srgbClr val="002060"/>
                </a:solidFill>
              </a:rPr>
              <a:t> to give primary consideration to the choice of aid or service requested by the person who has a communication disability</a:t>
            </a:r>
            <a:r>
              <a:rPr lang="en-US" dirty="0" smtClean="0">
                <a:solidFill>
                  <a:srgbClr val="002060"/>
                </a:solidFill>
              </a:rPr>
              <a:t>.</a:t>
            </a:r>
          </a:p>
          <a:p>
            <a:r>
              <a:rPr lang="en-US" dirty="0" smtClean="0">
                <a:solidFill>
                  <a:srgbClr val="002060"/>
                </a:solidFill>
              </a:rPr>
              <a:t>The </a:t>
            </a:r>
            <a:r>
              <a:rPr lang="en-US" dirty="0">
                <a:solidFill>
                  <a:srgbClr val="002060"/>
                </a:solidFill>
              </a:rPr>
              <a:t>state or local government must honor the person’s choice, unless it can demonstrate that another equally effective means of communication is available, or that the use of the means chosen would result in a fundamental alteration or in an undue burden (see limitations </a:t>
            </a:r>
            <a:r>
              <a:rPr lang="en-US" dirty="0" smtClean="0">
                <a:solidFill>
                  <a:srgbClr val="002060"/>
                </a:solidFill>
              </a:rPr>
              <a:t>below</a:t>
            </a:r>
            <a:endParaRPr lang="en-US" dirty="0">
              <a:solidFill>
                <a:srgbClr val="002060"/>
              </a:solidFill>
            </a:endParaRPr>
          </a:p>
        </p:txBody>
      </p:sp>
    </p:spTree>
    <p:extLst>
      <p:ext uri="{BB962C8B-B14F-4D97-AF65-F5344CB8AC3E}">
        <p14:creationId xmlns:p14="http://schemas.microsoft.com/office/powerpoint/2010/main" val="225214050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solidFill>
                  <a:srgbClr val="002060"/>
                </a:solidFill>
              </a:rPr>
              <a:t>Undue </a:t>
            </a:r>
            <a:r>
              <a:rPr lang="en-US" sz="4000" dirty="0">
                <a:solidFill>
                  <a:srgbClr val="002060"/>
                </a:solidFill>
              </a:rPr>
              <a:t>Burden</a:t>
            </a:r>
          </a:p>
        </p:txBody>
      </p:sp>
      <p:sp>
        <p:nvSpPr>
          <p:cNvPr id="3" name="Content Placeholder 2"/>
          <p:cNvSpPr>
            <a:spLocks noGrp="1"/>
          </p:cNvSpPr>
          <p:nvPr>
            <p:ph idx="1"/>
          </p:nvPr>
        </p:nvSpPr>
        <p:spPr/>
        <p:txBody>
          <a:bodyPr>
            <a:normAutofit/>
          </a:bodyPr>
          <a:lstStyle/>
          <a:p>
            <a:r>
              <a:rPr lang="en-US" dirty="0" smtClean="0">
                <a:solidFill>
                  <a:srgbClr val="002060"/>
                </a:solidFill>
              </a:rPr>
              <a:t>Before denying a request for an accommodation because it is an undue burden, you must consider:</a:t>
            </a:r>
          </a:p>
          <a:p>
            <a:pPr marL="457200" lvl="1" indent="0">
              <a:buNone/>
            </a:pPr>
            <a:endParaRPr lang="en-US" dirty="0" smtClean="0">
              <a:solidFill>
                <a:srgbClr val="002060"/>
              </a:solidFill>
            </a:endParaRPr>
          </a:p>
          <a:p>
            <a:pPr marL="457200" lvl="1" indent="0">
              <a:buNone/>
            </a:pPr>
            <a:r>
              <a:rPr lang="en-US" dirty="0" smtClean="0">
                <a:solidFill>
                  <a:srgbClr val="002060"/>
                </a:solidFill>
              </a:rPr>
              <a:t>All </a:t>
            </a:r>
            <a:r>
              <a:rPr lang="en-US" dirty="0">
                <a:solidFill>
                  <a:srgbClr val="002060"/>
                </a:solidFill>
              </a:rPr>
              <a:t>resources available for use by the </a:t>
            </a:r>
            <a:r>
              <a:rPr lang="en-US" dirty="0" smtClean="0">
                <a:solidFill>
                  <a:srgbClr val="002060"/>
                </a:solidFill>
              </a:rPr>
              <a:t>entity in </a:t>
            </a:r>
            <a:r>
              <a:rPr lang="en-US" dirty="0">
                <a:solidFill>
                  <a:srgbClr val="002060"/>
                </a:solidFill>
              </a:rPr>
              <a:t>the funding and operation of the service, program, or activity</a:t>
            </a:r>
            <a:r>
              <a:rPr lang="en-US" dirty="0" smtClean="0">
                <a:solidFill>
                  <a:srgbClr val="002060"/>
                </a:solidFill>
              </a:rPr>
              <a:t>.</a:t>
            </a:r>
          </a:p>
          <a:p>
            <a:pPr marL="457200" lvl="1" indent="0">
              <a:buNone/>
            </a:pPr>
            <a:endParaRPr lang="en-US" dirty="0" smtClean="0">
              <a:solidFill>
                <a:srgbClr val="002060"/>
              </a:solidFill>
            </a:endParaRPr>
          </a:p>
          <a:p>
            <a:r>
              <a:rPr lang="en-US" dirty="0" smtClean="0">
                <a:solidFill>
                  <a:srgbClr val="002060"/>
                </a:solidFill>
              </a:rPr>
              <a:t>Administrative inconvenience is not valid defense.</a:t>
            </a:r>
            <a:endParaRPr lang="en-US" dirty="0">
              <a:solidFill>
                <a:srgbClr val="002060"/>
              </a:solidFill>
            </a:endParaRPr>
          </a:p>
          <a:p>
            <a:pPr marL="0" indent="0">
              <a:buNone/>
            </a:pPr>
            <a:endParaRPr lang="en-US" dirty="0">
              <a:solidFill>
                <a:srgbClr val="002060"/>
              </a:solidFill>
            </a:endParaRPr>
          </a:p>
        </p:txBody>
      </p:sp>
      <p:sp>
        <p:nvSpPr>
          <p:cNvPr id="4" name="Slide Number Placeholder 3"/>
          <p:cNvSpPr>
            <a:spLocks noGrp="1"/>
          </p:cNvSpPr>
          <p:nvPr>
            <p:ph type="sldNum" sz="quarter" idx="4294967295"/>
          </p:nvPr>
        </p:nvSpPr>
        <p:spPr>
          <a:xfrm>
            <a:off x="8382000" y="6324601"/>
            <a:ext cx="2133600" cy="365125"/>
          </a:xfrm>
          <a:prstGeom prst="rect">
            <a:avLst/>
          </a:prstGeom>
        </p:spPr>
        <p:txBody>
          <a:bodyPr/>
          <a:lstStyle/>
          <a:p>
            <a:fld id="{43BD92DA-4E12-4693-BC1A-4DCBF410BA21}" type="slidenum">
              <a:rPr lang="en-US" smtClean="0"/>
              <a:pPr/>
              <a:t>63</a:t>
            </a:fld>
            <a:endParaRPr lang="en-US" dirty="0"/>
          </a:p>
        </p:txBody>
      </p:sp>
    </p:spTree>
    <p:extLst>
      <p:ext uri="{BB962C8B-B14F-4D97-AF65-F5344CB8AC3E}">
        <p14:creationId xmlns:p14="http://schemas.microsoft.com/office/powerpoint/2010/main" val="76892852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solidFill>
                  <a:srgbClr val="002060"/>
                </a:solidFill>
              </a:rPr>
              <a:t>Fundamental </a:t>
            </a:r>
            <a:r>
              <a:rPr lang="en-US" sz="4000" dirty="0">
                <a:solidFill>
                  <a:srgbClr val="002060"/>
                </a:solidFill>
              </a:rPr>
              <a:t>Alteration</a:t>
            </a:r>
          </a:p>
        </p:txBody>
      </p:sp>
      <p:sp>
        <p:nvSpPr>
          <p:cNvPr id="3" name="Content Placeholder 2"/>
          <p:cNvSpPr>
            <a:spLocks noGrp="1"/>
          </p:cNvSpPr>
          <p:nvPr>
            <p:ph idx="1"/>
          </p:nvPr>
        </p:nvSpPr>
        <p:spPr/>
        <p:txBody>
          <a:bodyPr>
            <a:normAutofit/>
          </a:bodyPr>
          <a:lstStyle/>
          <a:p>
            <a:pPr>
              <a:buAutoNum type="arabicPeriod"/>
            </a:pPr>
            <a:r>
              <a:rPr lang="en-US" dirty="0" smtClean="0">
                <a:solidFill>
                  <a:srgbClr val="002060"/>
                </a:solidFill>
              </a:rPr>
              <a:t> Consider a series of alternatives, feasibility, cost, and effect on program.</a:t>
            </a:r>
          </a:p>
          <a:p>
            <a:pPr>
              <a:buFont typeface="Wingdings" pitchFamily="2" charset="2"/>
              <a:buAutoNum type="arabicPeriod"/>
            </a:pPr>
            <a:r>
              <a:rPr lang="en-US" dirty="0" smtClean="0">
                <a:solidFill>
                  <a:srgbClr val="002060"/>
                </a:solidFill>
              </a:rPr>
              <a:t> Lowering </a:t>
            </a:r>
            <a:r>
              <a:rPr lang="en-US" dirty="0">
                <a:solidFill>
                  <a:srgbClr val="002060"/>
                </a:solidFill>
              </a:rPr>
              <a:t>particular eligibility or qualifying requirements established by an entity can be substantial modifications that are unreasonable. </a:t>
            </a:r>
          </a:p>
        </p:txBody>
      </p:sp>
      <p:sp>
        <p:nvSpPr>
          <p:cNvPr id="4" name="Slide Number Placeholder 3"/>
          <p:cNvSpPr>
            <a:spLocks noGrp="1"/>
          </p:cNvSpPr>
          <p:nvPr>
            <p:ph type="sldNum" sz="quarter" idx="4294967295"/>
          </p:nvPr>
        </p:nvSpPr>
        <p:spPr>
          <a:xfrm>
            <a:off x="8382000" y="6324601"/>
            <a:ext cx="2133600" cy="365125"/>
          </a:xfrm>
          <a:prstGeom prst="rect">
            <a:avLst/>
          </a:prstGeom>
        </p:spPr>
        <p:txBody>
          <a:bodyPr/>
          <a:lstStyle/>
          <a:p>
            <a:fld id="{43BD92DA-4E12-4693-BC1A-4DCBF410BA21}" type="slidenum">
              <a:rPr lang="en-US" smtClean="0"/>
              <a:pPr/>
              <a:t>64</a:t>
            </a:fld>
            <a:endParaRPr lang="en-US" dirty="0"/>
          </a:p>
        </p:txBody>
      </p:sp>
    </p:spTree>
    <p:extLst>
      <p:ext uri="{BB962C8B-B14F-4D97-AF65-F5344CB8AC3E}">
        <p14:creationId xmlns:p14="http://schemas.microsoft.com/office/powerpoint/2010/main" val="210296076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Direct Threat</a:t>
            </a:r>
            <a:endParaRPr lang="en-US" dirty="0">
              <a:solidFill>
                <a:srgbClr val="002060"/>
              </a:solidFill>
            </a:endParaRPr>
          </a:p>
        </p:txBody>
      </p:sp>
      <p:sp>
        <p:nvSpPr>
          <p:cNvPr id="3" name="Content Placeholder 2"/>
          <p:cNvSpPr>
            <a:spLocks noGrp="1"/>
          </p:cNvSpPr>
          <p:nvPr>
            <p:ph idx="1"/>
          </p:nvPr>
        </p:nvSpPr>
        <p:spPr/>
        <p:txBody>
          <a:bodyPr>
            <a:normAutofit fontScale="77500" lnSpcReduction="20000"/>
          </a:bodyPr>
          <a:lstStyle/>
          <a:p>
            <a:r>
              <a:rPr lang="en-US" dirty="0" smtClean="0">
                <a:solidFill>
                  <a:srgbClr val="002060"/>
                </a:solidFill>
              </a:rPr>
              <a:t>Do not need to accommodate when an individual poses a direct threat to the health or safety of others.</a:t>
            </a:r>
          </a:p>
          <a:p>
            <a:r>
              <a:rPr lang="en-US" dirty="0">
                <a:solidFill>
                  <a:srgbClr val="002060"/>
                </a:solidFill>
              </a:rPr>
              <a:t>I</a:t>
            </a:r>
            <a:r>
              <a:rPr lang="en-US" dirty="0" smtClean="0">
                <a:solidFill>
                  <a:srgbClr val="002060"/>
                </a:solidFill>
              </a:rPr>
              <a:t>n determining whether an individual poses a direct threat to the health or safety of others, a public entity must make an individualized assessment, based on reasonable judgment that relies on current medical knowledge or on the best available objective evidence, to ascertain: the nature, duration, and severity of the risk; the probability that the potential injury will actually occur; and whether reasonable modifications of policies, practices, or procedures or the provision of auxiliary aids or services will mitigate the risk.</a:t>
            </a:r>
          </a:p>
          <a:p>
            <a:endParaRPr lang="en-US" dirty="0">
              <a:solidFill>
                <a:srgbClr val="002060"/>
              </a:solidFill>
            </a:endParaRPr>
          </a:p>
        </p:txBody>
      </p:sp>
    </p:spTree>
    <p:extLst>
      <p:ext uri="{BB962C8B-B14F-4D97-AF65-F5344CB8AC3E}">
        <p14:creationId xmlns:p14="http://schemas.microsoft.com/office/powerpoint/2010/main" val="250877152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Legal Obligations to Employees</a:t>
            </a:r>
            <a:endParaRPr lang="en-US" dirty="0">
              <a:solidFill>
                <a:srgbClr val="002060"/>
              </a:solidFill>
            </a:endParaRPr>
          </a:p>
        </p:txBody>
      </p:sp>
      <p:sp>
        <p:nvSpPr>
          <p:cNvPr id="3" name="Content Placeholder 2"/>
          <p:cNvSpPr>
            <a:spLocks noGrp="1"/>
          </p:cNvSpPr>
          <p:nvPr>
            <p:ph idx="1"/>
          </p:nvPr>
        </p:nvSpPr>
        <p:spPr/>
        <p:txBody>
          <a:bodyPr/>
          <a:lstStyle/>
          <a:p>
            <a:pPr marL="0" indent="0">
              <a:buNone/>
            </a:pPr>
            <a:r>
              <a:rPr lang="en-US" dirty="0" smtClean="0">
                <a:solidFill>
                  <a:srgbClr val="002060"/>
                </a:solidFill>
              </a:rPr>
              <a:t>Training and placement leads to employment, so the employment laws are important.</a:t>
            </a:r>
            <a:endParaRPr lang="en-US" dirty="0">
              <a:solidFill>
                <a:srgbClr val="002060"/>
              </a:solidFill>
            </a:endParaRPr>
          </a:p>
        </p:txBody>
      </p:sp>
      <p:sp>
        <p:nvSpPr>
          <p:cNvPr id="4" name="TextBox 3"/>
          <p:cNvSpPr txBox="1"/>
          <p:nvPr/>
        </p:nvSpPr>
        <p:spPr>
          <a:xfrm>
            <a:off x="10487025" y="6176962"/>
            <a:ext cx="418704" cy="369332"/>
          </a:xfrm>
          <a:prstGeom prst="rect">
            <a:avLst/>
          </a:prstGeom>
          <a:noFill/>
        </p:spPr>
        <p:txBody>
          <a:bodyPr wrap="none" rtlCol="0">
            <a:spAutoFit/>
          </a:bodyPr>
          <a:lstStyle/>
          <a:p>
            <a:fld id="{E24E767A-775D-4BCD-A1BD-FD2E94BCCBB6}" type="slidenum">
              <a:rPr lang="en-US" smtClean="0"/>
              <a:t>66</a:t>
            </a:fld>
            <a:endParaRPr lang="en-US" dirty="0"/>
          </a:p>
        </p:txBody>
      </p:sp>
    </p:spTree>
    <p:extLst>
      <p:ext uri="{BB962C8B-B14F-4D97-AF65-F5344CB8AC3E}">
        <p14:creationId xmlns:p14="http://schemas.microsoft.com/office/powerpoint/2010/main" val="159493945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rgbClr val="002060"/>
                </a:solidFill>
              </a:rPr>
              <a:t>What Do Employment Disability Laws Require?</a:t>
            </a:r>
            <a:endParaRPr lang="en-US" sz="4000" dirty="0">
              <a:solidFill>
                <a:srgbClr val="002060"/>
              </a:solidFill>
            </a:endParaRPr>
          </a:p>
        </p:txBody>
      </p:sp>
      <p:sp>
        <p:nvSpPr>
          <p:cNvPr id="3" name="Content Placeholder 2"/>
          <p:cNvSpPr>
            <a:spLocks noGrp="1"/>
          </p:cNvSpPr>
          <p:nvPr>
            <p:ph idx="1"/>
          </p:nvPr>
        </p:nvSpPr>
        <p:spPr/>
        <p:txBody>
          <a:bodyPr>
            <a:normAutofit fontScale="92500" lnSpcReduction="20000"/>
          </a:bodyPr>
          <a:lstStyle/>
          <a:p>
            <a:pPr marL="228600" lvl="1">
              <a:spcBef>
                <a:spcPts val="1000"/>
              </a:spcBef>
            </a:pPr>
            <a:r>
              <a:rPr lang="en-US" sz="3200" dirty="0">
                <a:solidFill>
                  <a:srgbClr val="002060"/>
                </a:solidFill>
              </a:rPr>
              <a:t>Employers may not discriminate against otherwise qualified applicants or current employees who have physical or psychological disabilities in any aspect of the employment relationship, including the application procedure, hiring, advancement, discharge, compensation, training, or any other term, condition or privilege of employment.  This includes the provision of health insurance and other benefits</a:t>
            </a:r>
            <a:r>
              <a:rPr lang="en-US" sz="3200" dirty="0" smtClean="0">
                <a:solidFill>
                  <a:srgbClr val="002060"/>
                </a:solidFill>
              </a:rPr>
              <a:t>.</a:t>
            </a:r>
          </a:p>
          <a:p>
            <a:pPr marL="228600" lvl="1">
              <a:spcBef>
                <a:spcPts val="1000"/>
              </a:spcBef>
            </a:pPr>
            <a:r>
              <a:rPr lang="en-US" sz="3200" dirty="0">
                <a:solidFill>
                  <a:srgbClr val="002060"/>
                </a:solidFill>
              </a:rPr>
              <a:t>Employers must provide reasonable accommodations for applicants and employees, both in the hiring process and with regard to all other aspects of employment.</a:t>
            </a:r>
          </a:p>
          <a:p>
            <a:pPr marL="228600" lvl="1">
              <a:spcBef>
                <a:spcPts val="1000"/>
              </a:spcBef>
            </a:pPr>
            <a:endParaRPr lang="en-US" sz="3200" dirty="0"/>
          </a:p>
          <a:p>
            <a:endParaRPr lang="en-US" dirty="0"/>
          </a:p>
        </p:txBody>
      </p:sp>
      <p:sp>
        <p:nvSpPr>
          <p:cNvPr id="4" name="TextBox 3"/>
          <p:cNvSpPr txBox="1"/>
          <p:nvPr/>
        </p:nvSpPr>
        <p:spPr>
          <a:xfrm>
            <a:off x="10487025" y="6176962"/>
            <a:ext cx="418704" cy="369332"/>
          </a:xfrm>
          <a:prstGeom prst="rect">
            <a:avLst/>
          </a:prstGeom>
          <a:noFill/>
        </p:spPr>
        <p:txBody>
          <a:bodyPr wrap="none" rtlCol="0">
            <a:spAutoFit/>
          </a:bodyPr>
          <a:lstStyle/>
          <a:p>
            <a:fld id="{DE44115C-34D3-4381-8EF2-3AF6F78F03AC}" type="slidenum">
              <a:rPr lang="en-US" smtClean="0"/>
              <a:t>67</a:t>
            </a:fld>
            <a:endParaRPr lang="en-US" dirty="0"/>
          </a:p>
        </p:txBody>
      </p:sp>
    </p:spTree>
    <p:extLst>
      <p:ext uri="{BB962C8B-B14F-4D97-AF65-F5344CB8AC3E}">
        <p14:creationId xmlns:p14="http://schemas.microsoft.com/office/powerpoint/2010/main" val="1087643434"/>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rgbClr val="002060"/>
                </a:solidFill>
              </a:rPr>
              <a:t>Reasonable Accommodation Requirements</a:t>
            </a:r>
            <a:endParaRPr lang="en-US" sz="4000" dirty="0">
              <a:solidFill>
                <a:srgbClr val="002060"/>
              </a:solidFill>
            </a:endParaRPr>
          </a:p>
        </p:txBody>
      </p:sp>
      <p:sp>
        <p:nvSpPr>
          <p:cNvPr id="3" name="Content Placeholder 2"/>
          <p:cNvSpPr>
            <a:spLocks noGrp="1"/>
          </p:cNvSpPr>
          <p:nvPr>
            <p:ph idx="1"/>
          </p:nvPr>
        </p:nvSpPr>
        <p:spPr/>
        <p:txBody>
          <a:bodyPr>
            <a:normAutofit fontScale="77500" lnSpcReduction="20000"/>
          </a:bodyPr>
          <a:lstStyle/>
          <a:p>
            <a:pPr lvl="0"/>
            <a:r>
              <a:rPr lang="en-US" dirty="0">
                <a:solidFill>
                  <a:srgbClr val="002060"/>
                </a:solidFill>
              </a:rPr>
              <a:t>A reasonable accommodation is a change in work environment or the way in which things are customarily done that allows </a:t>
            </a:r>
            <a:r>
              <a:rPr lang="en-US" dirty="0" smtClean="0">
                <a:solidFill>
                  <a:srgbClr val="002060"/>
                </a:solidFill>
              </a:rPr>
              <a:t>an employee with a disability </a:t>
            </a:r>
            <a:r>
              <a:rPr lang="en-US" dirty="0">
                <a:solidFill>
                  <a:srgbClr val="002060"/>
                </a:solidFill>
              </a:rPr>
              <a:t>the opportunity to successfully perform his/her position and to enjoy equal employment opportunities</a:t>
            </a:r>
            <a:r>
              <a:rPr lang="en-US" dirty="0" smtClean="0">
                <a:solidFill>
                  <a:srgbClr val="002060"/>
                </a:solidFill>
              </a:rPr>
              <a:t>.</a:t>
            </a:r>
          </a:p>
          <a:p>
            <a:r>
              <a:rPr lang="en-US" dirty="0">
                <a:solidFill>
                  <a:srgbClr val="002060"/>
                </a:solidFill>
              </a:rPr>
              <a:t>An accommodation is reasonable if it is effective and does not cause undue hardship or a direct threat to </a:t>
            </a:r>
            <a:r>
              <a:rPr lang="en-US" dirty="0" smtClean="0">
                <a:solidFill>
                  <a:srgbClr val="002060"/>
                </a:solidFill>
              </a:rPr>
              <a:t>the individual or others.</a:t>
            </a:r>
          </a:p>
          <a:p>
            <a:pPr lvl="0"/>
            <a:r>
              <a:rPr lang="en-US" dirty="0">
                <a:solidFill>
                  <a:srgbClr val="002060"/>
                </a:solidFill>
              </a:rPr>
              <a:t>The employer may choose among reasonable accommodations as long as the chosen accommodation is effective</a:t>
            </a:r>
            <a:r>
              <a:rPr lang="en-US" dirty="0" smtClean="0"/>
              <a:t>.  </a:t>
            </a:r>
            <a:endParaRPr lang="en-US" dirty="0"/>
          </a:p>
          <a:p>
            <a:pPr lvl="0"/>
            <a:endParaRPr lang="en-US" dirty="0"/>
          </a:p>
          <a:p>
            <a:endParaRPr lang="en-US" dirty="0"/>
          </a:p>
        </p:txBody>
      </p:sp>
      <p:sp>
        <p:nvSpPr>
          <p:cNvPr id="4" name="TextBox 3"/>
          <p:cNvSpPr txBox="1"/>
          <p:nvPr/>
        </p:nvSpPr>
        <p:spPr>
          <a:xfrm>
            <a:off x="10501313" y="6176962"/>
            <a:ext cx="418704" cy="369332"/>
          </a:xfrm>
          <a:prstGeom prst="rect">
            <a:avLst/>
          </a:prstGeom>
          <a:noFill/>
        </p:spPr>
        <p:txBody>
          <a:bodyPr wrap="none" rtlCol="0">
            <a:spAutoFit/>
          </a:bodyPr>
          <a:lstStyle/>
          <a:p>
            <a:fld id="{B5D42470-7D07-43AF-9519-0FA735B9CB92}" type="slidenum">
              <a:rPr lang="en-US" smtClean="0"/>
              <a:t>68</a:t>
            </a:fld>
            <a:endParaRPr lang="en-US" dirty="0"/>
          </a:p>
        </p:txBody>
      </p:sp>
    </p:spTree>
    <p:extLst>
      <p:ext uri="{BB962C8B-B14F-4D97-AF65-F5344CB8AC3E}">
        <p14:creationId xmlns:p14="http://schemas.microsoft.com/office/powerpoint/2010/main" val="55403012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dirty="0" smtClean="0">
                <a:solidFill>
                  <a:srgbClr val="002060"/>
                </a:solidFill>
              </a:rPr>
              <a:t>Perceived Disabled</a:t>
            </a:r>
          </a:p>
        </p:txBody>
      </p:sp>
      <p:sp>
        <p:nvSpPr>
          <p:cNvPr id="22531" name="Rectangle 3"/>
          <p:cNvSpPr>
            <a:spLocks noGrp="1" noChangeArrowheads="1"/>
          </p:cNvSpPr>
          <p:nvPr>
            <p:ph type="body" idx="1"/>
          </p:nvPr>
        </p:nvSpPr>
        <p:spPr/>
        <p:txBody>
          <a:bodyPr>
            <a:normAutofit fontScale="92500" lnSpcReduction="10000"/>
          </a:bodyPr>
          <a:lstStyle/>
          <a:p>
            <a:pPr eaLnBrk="1" hangingPunct="1"/>
            <a:r>
              <a:rPr lang="en-US" dirty="0" smtClean="0">
                <a:solidFill>
                  <a:srgbClr val="002060"/>
                </a:solidFill>
              </a:rPr>
              <a:t>Don’t label (psych-speak/diagnostic terms)</a:t>
            </a:r>
          </a:p>
          <a:p>
            <a:pPr eaLnBrk="1" hangingPunct="1"/>
            <a:endParaRPr lang="en-US" dirty="0" smtClean="0">
              <a:solidFill>
                <a:srgbClr val="002060"/>
              </a:solidFill>
            </a:endParaRPr>
          </a:p>
          <a:p>
            <a:pPr eaLnBrk="1" hangingPunct="1"/>
            <a:r>
              <a:rPr lang="en-US" dirty="0" smtClean="0">
                <a:solidFill>
                  <a:srgbClr val="002060"/>
                </a:solidFill>
              </a:rPr>
              <a:t>Don’t speculate</a:t>
            </a:r>
          </a:p>
          <a:p>
            <a:pPr eaLnBrk="1" hangingPunct="1"/>
            <a:endParaRPr lang="en-US" dirty="0" smtClean="0">
              <a:solidFill>
                <a:srgbClr val="002060"/>
              </a:solidFill>
            </a:endParaRPr>
          </a:p>
          <a:p>
            <a:pPr eaLnBrk="1" hangingPunct="1"/>
            <a:r>
              <a:rPr lang="en-US" dirty="0" smtClean="0">
                <a:solidFill>
                  <a:srgbClr val="002060"/>
                </a:solidFill>
              </a:rPr>
              <a:t>Don’t interrogate</a:t>
            </a:r>
          </a:p>
          <a:p>
            <a:pPr eaLnBrk="1" hangingPunct="1"/>
            <a:endParaRPr lang="en-US" dirty="0" smtClean="0">
              <a:solidFill>
                <a:srgbClr val="002060"/>
              </a:solidFill>
            </a:endParaRPr>
          </a:p>
          <a:p>
            <a:pPr eaLnBrk="1" hangingPunct="1"/>
            <a:r>
              <a:rPr lang="en-US" dirty="0" smtClean="0">
                <a:solidFill>
                  <a:srgbClr val="002060"/>
                </a:solidFill>
              </a:rPr>
              <a:t>Stereotyping is a form of </a:t>
            </a:r>
            <a:r>
              <a:rPr lang="en-US" u="sng" dirty="0" smtClean="0">
                <a:solidFill>
                  <a:srgbClr val="002060"/>
                </a:solidFill>
              </a:rPr>
              <a:t>overt</a:t>
            </a:r>
            <a:r>
              <a:rPr lang="en-US" dirty="0" smtClean="0">
                <a:solidFill>
                  <a:srgbClr val="002060"/>
                </a:solidFill>
              </a:rPr>
              <a:t> discrimination</a:t>
            </a:r>
          </a:p>
        </p:txBody>
      </p:sp>
      <p:sp>
        <p:nvSpPr>
          <p:cNvPr id="2" name="Slide Number Placeholder 1"/>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69</a:t>
            </a:fld>
            <a:endParaRPr lang="en-US" dirty="0"/>
          </a:p>
        </p:txBody>
      </p:sp>
    </p:spTree>
    <p:extLst>
      <p:ext uri="{BB962C8B-B14F-4D97-AF65-F5344CB8AC3E}">
        <p14:creationId xmlns:p14="http://schemas.microsoft.com/office/powerpoint/2010/main" val="303789889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solidFill>
                  <a:srgbClr val="002060"/>
                </a:solidFill>
              </a:rPr>
              <a:t/>
            </a:r>
            <a:br>
              <a:rPr lang="en-US" sz="4400" dirty="0" smtClean="0">
                <a:solidFill>
                  <a:srgbClr val="002060"/>
                </a:solidFill>
              </a:rPr>
            </a:br>
            <a:r>
              <a:rPr lang="en-US" sz="4400" dirty="0" smtClean="0">
                <a:solidFill>
                  <a:srgbClr val="002060"/>
                </a:solidFill>
              </a:rPr>
              <a:t>Rehabilitation </a:t>
            </a:r>
            <a:r>
              <a:rPr lang="en-US" sz="4400" dirty="0">
                <a:solidFill>
                  <a:srgbClr val="002060"/>
                </a:solidFill>
              </a:rPr>
              <a:t>Act of 1973 (“Section 504”)(20 U.S.C. §794; 34 CFR 104</a:t>
            </a:r>
            <a:r>
              <a:rPr lang="en-US" sz="4400" dirty="0" smtClean="0">
                <a:solidFill>
                  <a:srgbClr val="002060"/>
                </a:solidFill>
              </a:rPr>
              <a:t>)</a:t>
            </a:r>
            <a:r>
              <a:rPr lang="en-US" sz="4400" dirty="0">
                <a:solidFill>
                  <a:srgbClr val="002060"/>
                </a:solidFill>
              </a:rPr>
              <a:t/>
            </a:r>
            <a:br>
              <a:rPr lang="en-US" sz="4400" dirty="0">
                <a:solidFill>
                  <a:srgbClr val="002060"/>
                </a:solidFill>
              </a:rPr>
            </a:br>
            <a:endParaRPr lang="en-US" sz="4500" dirty="0">
              <a:solidFill>
                <a:srgbClr val="002060"/>
              </a:solidFill>
            </a:endParaRPr>
          </a:p>
        </p:txBody>
      </p:sp>
      <p:sp>
        <p:nvSpPr>
          <p:cNvPr id="3" name="Content Placeholder 2"/>
          <p:cNvSpPr>
            <a:spLocks noGrp="1"/>
          </p:cNvSpPr>
          <p:nvPr>
            <p:ph idx="1"/>
          </p:nvPr>
        </p:nvSpPr>
        <p:spPr>
          <a:xfrm>
            <a:off x="1042332" y="2516696"/>
            <a:ext cx="8153400" cy="3884103"/>
          </a:xfrm>
        </p:spPr>
        <p:txBody>
          <a:bodyPr>
            <a:normAutofit/>
          </a:bodyPr>
          <a:lstStyle/>
          <a:p>
            <a:r>
              <a:rPr lang="en-US" dirty="0" smtClean="0">
                <a:solidFill>
                  <a:srgbClr val="002060"/>
                </a:solidFill>
              </a:rPr>
              <a:t>“Otherwise qualified” means an individual who is able to meet essential eligibility requirements for receipt of services or benefits </a:t>
            </a:r>
            <a:r>
              <a:rPr lang="en-US" b="1" dirty="0" smtClean="0">
                <a:solidFill>
                  <a:srgbClr val="002060"/>
                </a:solidFill>
              </a:rPr>
              <a:t>with or without </a:t>
            </a:r>
            <a:r>
              <a:rPr lang="en-US" dirty="0" smtClean="0">
                <a:solidFill>
                  <a:srgbClr val="002060"/>
                </a:solidFill>
              </a:rPr>
              <a:t>reasonable modifications to rules, practices, or policies.</a:t>
            </a:r>
          </a:p>
        </p:txBody>
      </p:sp>
      <p:sp>
        <p:nvSpPr>
          <p:cNvPr id="4" name="Slide Number Placeholder 3"/>
          <p:cNvSpPr>
            <a:spLocks noGrp="1"/>
          </p:cNvSpPr>
          <p:nvPr>
            <p:ph type="sldNum" sz="quarter" idx="4294967295"/>
          </p:nvPr>
        </p:nvSpPr>
        <p:spPr>
          <a:xfrm>
            <a:off x="8539162" y="6213682"/>
            <a:ext cx="2133600" cy="365125"/>
          </a:xfrm>
          <a:prstGeom prst="rect">
            <a:avLst/>
          </a:prstGeom>
        </p:spPr>
        <p:txBody>
          <a:bodyPr/>
          <a:lstStyle/>
          <a:p>
            <a:fld id="{43BD92DA-4E12-4693-BC1A-4DCBF410BA21}" type="slidenum">
              <a:rPr lang="en-US" smtClean="0"/>
              <a:pPr/>
              <a:t>7</a:t>
            </a:fld>
            <a:endParaRPr lang="en-US" dirty="0"/>
          </a:p>
        </p:txBody>
      </p:sp>
    </p:spTree>
    <p:extLst>
      <p:ext uri="{BB962C8B-B14F-4D97-AF65-F5344CB8AC3E}">
        <p14:creationId xmlns:p14="http://schemas.microsoft.com/office/powerpoint/2010/main" val="88047053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Major Life Activities</a:t>
            </a:r>
            <a:endParaRPr lang="en-US"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r>
              <a:rPr lang="en-US" dirty="0" smtClean="0">
                <a:solidFill>
                  <a:srgbClr val="002060"/>
                </a:solidFill>
              </a:rPr>
              <a:t>Same list as Title II</a:t>
            </a:r>
          </a:p>
          <a:p>
            <a:r>
              <a:rPr lang="en-US" dirty="0" smtClean="0">
                <a:solidFill>
                  <a:srgbClr val="002060"/>
                </a:solidFill>
              </a:rPr>
              <a:t>An </a:t>
            </a:r>
            <a:r>
              <a:rPr lang="en-US" dirty="0">
                <a:solidFill>
                  <a:srgbClr val="002060"/>
                </a:solidFill>
              </a:rPr>
              <a:t>employee who can show a limitation in one of these functions need NOT show a limitation as to “daily living activities.”  </a:t>
            </a:r>
          </a:p>
          <a:p>
            <a:r>
              <a:rPr lang="en-US" dirty="0">
                <a:solidFill>
                  <a:srgbClr val="002060"/>
                </a:solidFill>
              </a:rPr>
              <a:t>Because of the broader definition of major life activities, fewer employees will have to make the argument that they are substantially limited in the major life activity of “working.”  </a:t>
            </a:r>
          </a:p>
          <a:p>
            <a:endParaRPr lang="en-US" dirty="0"/>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70</a:t>
            </a:fld>
            <a:endParaRPr lang="en-US" dirty="0"/>
          </a:p>
        </p:txBody>
      </p:sp>
    </p:spTree>
    <p:extLst>
      <p:ext uri="{BB962C8B-B14F-4D97-AF65-F5344CB8AC3E}">
        <p14:creationId xmlns:p14="http://schemas.microsoft.com/office/powerpoint/2010/main" val="147890160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rgbClr val="002060"/>
                </a:solidFill>
              </a:rPr>
              <a:t>“Substantially Limited” in a</a:t>
            </a:r>
            <a:br>
              <a:rPr lang="en-US" sz="4000" dirty="0">
                <a:solidFill>
                  <a:srgbClr val="002060"/>
                </a:solidFill>
              </a:rPr>
            </a:br>
            <a:r>
              <a:rPr lang="en-US" sz="4000" dirty="0">
                <a:solidFill>
                  <a:srgbClr val="002060"/>
                </a:solidFill>
              </a:rPr>
              <a:t>Major Life </a:t>
            </a:r>
            <a:r>
              <a:rPr lang="en-US" sz="4000" dirty="0" smtClean="0">
                <a:solidFill>
                  <a:srgbClr val="002060"/>
                </a:solidFill>
              </a:rPr>
              <a:t>Activity</a:t>
            </a:r>
            <a:endParaRPr lang="en-US" sz="4000" dirty="0">
              <a:solidFill>
                <a:srgbClr val="002060"/>
              </a:solidFill>
            </a:endParaRPr>
          </a:p>
        </p:txBody>
      </p:sp>
      <p:sp>
        <p:nvSpPr>
          <p:cNvPr id="3" name="Content Placeholder 2"/>
          <p:cNvSpPr>
            <a:spLocks noGrp="1"/>
          </p:cNvSpPr>
          <p:nvPr>
            <p:ph idx="1"/>
          </p:nvPr>
        </p:nvSpPr>
        <p:spPr>
          <a:xfrm>
            <a:off x="1065402" y="2483141"/>
            <a:ext cx="9145398" cy="3643023"/>
          </a:xfrm>
        </p:spPr>
        <p:txBody>
          <a:bodyPr>
            <a:normAutofit fontScale="77500" lnSpcReduction="20000"/>
          </a:bodyPr>
          <a:lstStyle/>
          <a:p>
            <a:r>
              <a:rPr lang="en-US" dirty="0">
                <a:solidFill>
                  <a:srgbClr val="002060"/>
                </a:solidFill>
              </a:rPr>
              <a:t>The condition under which the individual performs the major life activity; and/or  the duration of time it takes the individual to perform the major life activity.  </a:t>
            </a:r>
          </a:p>
          <a:p>
            <a:r>
              <a:rPr lang="en-US" dirty="0">
                <a:solidFill>
                  <a:srgbClr val="002060"/>
                </a:solidFill>
              </a:rPr>
              <a:t>The difficulty, effort, or time required to perform a major life activity; </a:t>
            </a:r>
          </a:p>
          <a:p>
            <a:r>
              <a:rPr lang="en-US" dirty="0">
                <a:solidFill>
                  <a:srgbClr val="002060"/>
                </a:solidFill>
              </a:rPr>
              <a:t>The pain experienced when performing a major life activity; </a:t>
            </a:r>
          </a:p>
          <a:p>
            <a:r>
              <a:rPr lang="en-US" dirty="0">
                <a:solidFill>
                  <a:srgbClr val="002060"/>
                </a:solidFill>
              </a:rPr>
              <a:t>The length of time a major life activity can be performed; and/or </a:t>
            </a:r>
          </a:p>
          <a:p>
            <a:r>
              <a:rPr lang="en-US" dirty="0">
                <a:solidFill>
                  <a:srgbClr val="002060"/>
                </a:solidFill>
              </a:rPr>
              <a:t>The way an impairment affects the operation of a major bodily function.  </a:t>
            </a:r>
          </a:p>
          <a:p>
            <a:pPr marL="0" indent="0">
              <a:buNone/>
            </a:pPr>
            <a:endParaRPr lang="en-US" dirty="0"/>
          </a:p>
          <a:p>
            <a:pPr marL="0" indent="0">
              <a:buNone/>
            </a:pPr>
            <a:endParaRPr lang="en-US" dirty="0"/>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71</a:t>
            </a:fld>
            <a:endParaRPr lang="en-US" dirty="0"/>
          </a:p>
        </p:txBody>
      </p:sp>
    </p:spTree>
    <p:extLst>
      <p:ext uri="{BB962C8B-B14F-4D97-AF65-F5344CB8AC3E}">
        <p14:creationId xmlns:p14="http://schemas.microsoft.com/office/powerpoint/2010/main" val="317335819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8351" y="1224793"/>
            <a:ext cx="9032449" cy="1048624"/>
          </a:xfrm>
        </p:spPr>
        <p:txBody>
          <a:bodyPr>
            <a:normAutofit fontScale="90000"/>
          </a:bodyPr>
          <a:lstStyle/>
          <a:p>
            <a:r>
              <a:rPr lang="en-US" dirty="0" smtClean="0">
                <a:solidFill>
                  <a:srgbClr val="002060"/>
                </a:solidFill>
              </a:rPr>
              <a:t>Wisconsin Fair Employment Act Definition of Disability</a:t>
            </a:r>
            <a:endParaRPr lang="en-US" dirty="0">
              <a:solidFill>
                <a:srgbClr val="002060"/>
              </a:solidFill>
            </a:endParaRPr>
          </a:p>
        </p:txBody>
      </p:sp>
      <p:sp>
        <p:nvSpPr>
          <p:cNvPr id="3" name="Content Placeholder 2"/>
          <p:cNvSpPr>
            <a:spLocks noGrp="1"/>
          </p:cNvSpPr>
          <p:nvPr>
            <p:ph idx="1"/>
          </p:nvPr>
        </p:nvSpPr>
        <p:spPr>
          <a:xfrm>
            <a:off x="1300899" y="2500313"/>
            <a:ext cx="8725344" cy="4221163"/>
          </a:xfrm>
        </p:spPr>
        <p:txBody>
          <a:bodyPr>
            <a:normAutofit fontScale="92500" lnSpcReduction="20000"/>
          </a:bodyPr>
          <a:lstStyle/>
          <a:p>
            <a:r>
              <a:rPr lang="en-US" dirty="0">
                <a:solidFill>
                  <a:srgbClr val="002060"/>
                </a:solidFill>
              </a:rPr>
              <a:t>Wisconsin courts have held that an impairment that “makes achievement unusually difficult” refers to a substantial limitation on a major life activity.  </a:t>
            </a:r>
          </a:p>
          <a:p>
            <a:r>
              <a:rPr lang="en-US" dirty="0">
                <a:solidFill>
                  <a:srgbClr val="002060"/>
                </a:solidFill>
              </a:rPr>
              <a:t>Wisconsin agencies and courts have interpreted the phrase “limits the capacity to work” to protect employees who can show that their impairments limit their capacity to perform the specific job at issue.  This means that more people are considered disabled under state law.  </a:t>
            </a:r>
          </a:p>
          <a:p>
            <a:pPr marL="0" indent="0">
              <a:buNone/>
            </a:pPr>
            <a:endParaRPr lang="en-US" dirty="0"/>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72</a:t>
            </a:fld>
            <a:endParaRPr lang="en-US" dirty="0"/>
          </a:p>
        </p:txBody>
      </p:sp>
    </p:spTree>
    <p:extLst>
      <p:ext uri="{BB962C8B-B14F-4D97-AF65-F5344CB8AC3E}">
        <p14:creationId xmlns:p14="http://schemas.microsoft.com/office/powerpoint/2010/main" val="283310949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Complying With the Law</a:t>
            </a:r>
            <a:endParaRPr lang="en-US" dirty="0">
              <a:solidFill>
                <a:srgbClr val="002060"/>
              </a:solidFill>
            </a:endParaRPr>
          </a:p>
        </p:txBody>
      </p:sp>
      <p:sp>
        <p:nvSpPr>
          <p:cNvPr id="3" name="Content Placeholder 2"/>
          <p:cNvSpPr>
            <a:spLocks noGrp="1"/>
          </p:cNvSpPr>
          <p:nvPr>
            <p:ph idx="1"/>
          </p:nvPr>
        </p:nvSpPr>
        <p:spPr>
          <a:xfrm>
            <a:off x="838200" y="2435082"/>
            <a:ext cx="9986319" cy="3730325"/>
          </a:xfrm>
        </p:spPr>
        <p:txBody>
          <a:bodyPr>
            <a:normAutofit lnSpcReduction="10000"/>
          </a:bodyPr>
          <a:lstStyle/>
          <a:p>
            <a:r>
              <a:rPr lang="en-US" dirty="0" smtClean="0">
                <a:solidFill>
                  <a:srgbClr val="002060"/>
                </a:solidFill>
              </a:rPr>
              <a:t>Disability accommodation</a:t>
            </a:r>
          </a:p>
          <a:p>
            <a:endParaRPr lang="en-US" dirty="0">
              <a:solidFill>
                <a:srgbClr val="002060"/>
              </a:solidFill>
            </a:endParaRPr>
          </a:p>
          <a:p>
            <a:r>
              <a:rPr lang="en-US" dirty="0">
                <a:solidFill>
                  <a:srgbClr val="002060"/>
                </a:solidFill>
              </a:rPr>
              <a:t>Recognizing Requests for Accommodation</a:t>
            </a:r>
          </a:p>
          <a:p>
            <a:pPr>
              <a:buNone/>
            </a:pPr>
            <a:r>
              <a:rPr lang="en-US" dirty="0">
                <a:solidFill>
                  <a:srgbClr val="002060"/>
                </a:solidFill>
              </a:rPr>
              <a:t> </a:t>
            </a:r>
          </a:p>
          <a:p>
            <a:r>
              <a:rPr lang="en-US" dirty="0">
                <a:solidFill>
                  <a:srgbClr val="002060"/>
                </a:solidFill>
              </a:rPr>
              <a:t>Pursuing the Interactive Process — determining whether an employee has a disability — addressing reasonable accommodations.  </a:t>
            </a:r>
          </a:p>
          <a:p>
            <a:endParaRPr lang="en-US" dirty="0"/>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73</a:t>
            </a:fld>
            <a:endParaRPr lang="en-US" dirty="0"/>
          </a:p>
        </p:txBody>
      </p:sp>
    </p:spTree>
    <p:extLst>
      <p:ext uri="{BB962C8B-B14F-4D97-AF65-F5344CB8AC3E}">
        <p14:creationId xmlns:p14="http://schemas.microsoft.com/office/powerpoint/2010/main" val="200389613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The Requirement to Accommodate</a:t>
            </a:r>
            <a:endParaRPr lang="en-US" dirty="0">
              <a:solidFill>
                <a:srgbClr val="00206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solidFill>
                  <a:srgbClr val="002060"/>
                </a:solidFill>
              </a:rPr>
              <a:t>The laws require:</a:t>
            </a:r>
          </a:p>
          <a:p>
            <a:pPr marL="0" indent="0">
              <a:buNone/>
            </a:pPr>
            <a:endParaRPr lang="en-US" dirty="0">
              <a:solidFill>
                <a:srgbClr val="002060"/>
              </a:solidFill>
            </a:endParaRPr>
          </a:p>
          <a:p>
            <a:pPr marL="514350" indent="-514350">
              <a:buAutoNum type="arabicPeriod"/>
            </a:pPr>
            <a:r>
              <a:rPr lang="en-US" dirty="0" smtClean="0">
                <a:solidFill>
                  <a:srgbClr val="002060"/>
                </a:solidFill>
              </a:rPr>
              <a:t>No discrimination based upon disability or perceived disability</a:t>
            </a:r>
          </a:p>
          <a:p>
            <a:pPr marL="514350" indent="-514350">
              <a:buAutoNum type="arabicPeriod"/>
            </a:pPr>
            <a:endParaRPr lang="en-US" dirty="0">
              <a:solidFill>
                <a:srgbClr val="002060"/>
              </a:solidFill>
            </a:endParaRPr>
          </a:p>
          <a:p>
            <a:pPr marL="514350" indent="-514350">
              <a:buAutoNum type="arabicPeriod"/>
            </a:pPr>
            <a:r>
              <a:rPr lang="en-US" dirty="0" smtClean="0">
                <a:solidFill>
                  <a:srgbClr val="002060"/>
                </a:solidFill>
              </a:rPr>
              <a:t>Accommodation if a disability has an effect on the person’s program or employment (not every disability has a program or job-related impact)</a:t>
            </a:r>
            <a:endParaRPr lang="en-US" dirty="0">
              <a:solidFill>
                <a:srgbClr val="002060"/>
              </a:solidFill>
            </a:endParaRP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74</a:t>
            </a:fld>
            <a:endParaRPr lang="en-US" dirty="0"/>
          </a:p>
        </p:txBody>
      </p:sp>
    </p:spTree>
    <p:extLst>
      <p:ext uri="{BB962C8B-B14F-4D97-AF65-F5344CB8AC3E}">
        <p14:creationId xmlns:p14="http://schemas.microsoft.com/office/powerpoint/2010/main" val="397643818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Requests for Accommodation</a:t>
            </a:r>
            <a:endParaRPr lang="en-US" dirty="0">
              <a:solidFill>
                <a:srgbClr val="002060"/>
              </a:solidFill>
            </a:endParaRPr>
          </a:p>
        </p:txBody>
      </p:sp>
      <p:sp>
        <p:nvSpPr>
          <p:cNvPr id="3" name="Content Placeholder 2"/>
          <p:cNvSpPr>
            <a:spLocks noGrp="1"/>
          </p:cNvSpPr>
          <p:nvPr>
            <p:ph idx="1"/>
          </p:nvPr>
        </p:nvSpPr>
        <p:spPr/>
        <p:txBody>
          <a:bodyPr>
            <a:normAutofit lnSpcReduction="10000"/>
          </a:bodyPr>
          <a:lstStyle/>
          <a:p>
            <a:r>
              <a:rPr lang="en-US" dirty="0">
                <a:solidFill>
                  <a:srgbClr val="002060"/>
                </a:solidFill>
              </a:rPr>
              <a:t>Requests need not be in </a:t>
            </a:r>
            <a:r>
              <a:rPr lang="en-US" dirty="0" smtClean="0">
                <a:solidFill>
                  <a:srgbClr val="002060"/>
                </a:solidFill>
              </a:rPr>
              <a:t>writing.</a:t>
            </a:r>
            <a:endParaRPr lang="en-US" dirty="0">
              <a:solidFill>
                <a:srgbClr val="002060"/>
              </a:solidFill>
            </a:endParaRPr>
          </a:p>
          <a:p>
            <a:r>
              <a:rPr lang="en-US" dirty="0">
                <a:solidFill>
                  <a:srgbClr val="002060"/>
                </a:solidFill>
              </a:rPr>
              <a:t>Employee need not mention disability laws or use term “reasonable accommodation.”  </a:t>
            </a:r>
          </a:p>
          <a:p>
            <a:r>
              <a:rPr lang="en-US" dirty="0">
                <a:solidFill>
                  <a:srgbClr val="002060"/>
                </a:solidFill>
              </a:rPr>
              <a:t>Employers should not proactively ask whether an accommodation is needed.  </a:t>
            </a:r>
          </a:p>
          <a:p>
            <a:r>
              <a:rPr lang="en-US" dirty="0">
                <a:solidFill>
                  <a:srgbClr val="002060"/>
                </a:solidFill>
              </a:rPr>
              <a:t>Do not confuse requests for accommodation with requests for FMLA leave.  </a:t>
            </a:r>
          </a:p>
          <a:p>
            <a:pPr marL="0" indent="0">
              <a:buNone/>
            </a:pPr>
            <a:endParaRPr lang="en-US" dirty="0"/>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75</a:t>
            </a:fld>
            <a:endParaRPr lang="en-US" dirty="0"/>
          </a:p>
        </p:txBody>
      </p:sp>
    </p:spTree>
    <p:extLst>
      <p:ext uri="{BB962C8B-B14F-4D97-AF65-F5344CB8AC3E}">
        <p14:creationId xmlns:p14="http://schemas.microsoft.com/office/powerpoint/2010/main" val="305797232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Requests for Accommodation</a:t>
            </a:r>
            <a:endParaRPr lang="en-US"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a:solidFill>
                  <a:srgbClr val="002060"/>
                </a:solidFill>
              </a:rPr>
              <a:t>What is sufficient to give knowledge of a disability and be a “request for a reasonable accommodation”</a:t>
            </a:r>
          </a:p>
          <a:p>
            <a:pPr marL="0" indent="0">
              <a:buNone/>
            </a:pPr>
            <a:endParaRPr lang="en-US" dirty="0">
              <a:solidFill>
                <a:srgbClr val="002060"/>
              </a:solidFill>
            </a:endParaRPr>
          </a:p>
          <a:p>
            <a:r>
              <a:rPr lang="en-US" dirty="0">
                <a:solidFill>
                  <a:srgbClr val="002060"/>
                </a:solidFill>
              </a:rPr>
              <a:t>Any mention of mental or medical condition regarding performance, behavior, traits or symptoms, etc.  </a:t>
            </a:r>
          </a:p>
          <a:p>
            <a:endParaRPr lang="en-US" dirty="0">
              <a:solidFill>
                <a:srgbClr val="002060"/>
              </a:solidFill>
            </a:endParaRPr>
          </a:p>
          <a:p>
            <a:r>
              <a:rPr lang="en-US" dirty="0">
                <a:solidFill>
                  <a:srgbClr val="002060"/>
                </a:solidFill>
              </a:rPr>
              <a:t>Take a step back and inform HR</a:t>
            </a:r>
          </a:p>
          <a:p>
            <a:endParaRPr lang="en-US" dirty="0">
              <a:solidFill>
                <a:srgbClr val="002060"/>
              </a:solidFill>
            </a:endParaRPr>
          </a:p>
        </p:txBody>
      </p:sp>
      <p:sp>
        <p:nvSpPr>
          <p:cNvPr id="4" name="TextBox 3"/>
          <p:cNvSpPr txBox="1"/>
          <p:nvPr/>
        </p:nvSpPr>
        <p:spPr>
          <a:xfrm>
            <a:off x="10558463" y="6176962"/>
            <a:ext cx="418704" cy="369332"/>
          </a:xfrm>
          <a:prstGeom prst="rect">
            <a:avLst/>
          </a:prstGeom>
          <a:noFill/>
        </p:spPr>
        <p:txBody>
          <a:bodyPr wrap="none" rtlCol="0">
            <a:spAutoFit/>
          </a:bodyPr>
          <a:lstStyle/>
          <a:p>
            <a:fld id="{720B702C-274D-482F-AC50-26124FBF10DD}" type="slidenum">
              <a:rPr lang="en-US" smtClean="0"/>
              <a:t>76</a:t>
            </a:fld>
            <a:endParaRPr lang="en-US" dirty="0"/>
          </a:p>
        </p:txBody>
      </p:sp>
    </p:spTree>
    <p:extLst>
      <p:ext uri="{BB962C8B-B14F-4D97-AF65-F5344CB8AC3E}">
        <p14:creationId xmlns:p14="http://schemas.microsoft.com/office/powerpoint/2010/main" val="10024009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Disability Process</a:t>
            </a:r>
            <a:endParaRPr lang="en-US" dirty="0">
              <a:solidFill>
                <a:srgbClr val="002060"/>
              </a:solidFill>
            </a:endParaRPr>
          </a:p>
        </p:txBody>
      </p:sp>
      <p:sp>
        <p:nvSpPr>
          <p:cNvPr id="3" name="Content Placeholder 2"/>
          <p:cNvSpPr>
            <a:spLocks noGrp="1"/>
          </p:cNvSpPr>
          <p:nvPr>
            <p:ph idx="1"/>
          </p:nvPr>
        </p:nvSpPr>
        <p:spPr/>
        <p:txBody>
          <a:bodyPr>
            <a:normAutofit fontScale="92500" lnSpcReduction="10000"/>
          </a:bodyPr>
          <a:lstStyle/>
          <a:p>
            <a:pPr>
              <a:spcBef>
                <a:spcPts val="0"/>
              </a:spcBef>
              <a:buNone/>
            </a:pPr>
            <a:r>
              <a:rPr lang="en-US" dirty="0">
                <a:solidFill>
                  <a:srgbClr val="002060"/>
                </a:solidFill>
              </a:rPr>
              <a:t>Step 1.  Awareness of disability (person</a:t>
            </a:r>
          </a:p>
          <a:p>
            <a:pPr>
              <a:spcBef>
                <a:spcPts val="0"/>
              </a:spcBef>
              <a:buNone/>
            </a:pPr>
            <a:r>
              <a:rPr lang="en-US" dirty="0">
                <a:solidFill>
                  <a:srgbClr val="002060"/>
                </a:solidFill>
              </a:rPr>
              <a:t>              provides information and verification)</a:t>
            </a:r>
          </a:p>
          <a:p>
            <a:pPr>
              <a:spcBef>
                <a:spcPts val="0"/>
              </a:spcBef>
              <a:buNone/>
            </a:pPr>
            <a:endParaRPr lang="en-US" dirty="0">
              <a:solidFill>
                <a:srgbClr val="002060"/>
              </a:solidFill>
            </a:endParaRPr>
          </a:p>
          <a:p>
            <a:pPr>
              <a:spcBef>
                <a:spcPts val="0"/>
              </a:spcBef>
              <a:buNone/>
            </a:pPr>
            <a:r>
              <a:rPr lang="en-US" dirty="0">
                <a:solidFill>
                  <a:srgbClr val="002060"/>
                </a:solidFill>
              </a:rPr>
              <a:t>Step 2.  Interactive process (the key)</a:t>
            </a:r>
          </a:p>
          <a:p>
            <a:pPr>
              <a:spcBef>
                <a:spcPts val="0"/>
              </a:spcBef>
              <a:buNone/>
            </a:pPr>
            <a:r>
              <a:rPr lang="en-US" dirty="0">
                <a:solidFill>
                  <a:srgbClr val="002060"/>
                </a:solidFill>
              </a:rPr>
              <a:t>              	*Communicate</a:t>
            </a:r>
          </a:p>
          <a:p>
            <a:pPr>
              <a:spcBef>
                <a:spcPts val="0"/>
              </a:spcBef>
              <a:buNone/>
            </a:pPr>
            <a:r>
              <a:rPr lang="en-US" dirty="0">
                <a:solidFill>
                  <a:srgbClr val="002060"/>
                </a:solidFill>
              </a:rPr>
              <a:t>			*Document</a:t>
            </a:r>
          </a:p>
          <a:p>
            <a:pPr>
              <a:spcBef>
                <a:spcPts val="0"/>
              </a:spcBef>
              <a:buNone/>
            </a:pPr>
            <a:r>
              <a:rPr lang="en-US" dirty="0">
                <a:solidFill>
                  <a:srgbClr val="002060"/>
                </a:solidFill>
              </a:rPr>
              <a:t>			*Individualized assessment</a:t>
            </a:r>
          </a:p>
          <a:p>
            <a:pPr>
              <a:spcBef>
                <a:spcPts val="0"/>
              </a:spcBef>
              <a:buNone/>
            </a:pPr>
            <a:endParaRPr lang="en-US" dirty="0">
              <a:solidFill>
                <a:srgbClr val="002060"/>
              </a:solidFill>
            </a:endParaRPr>
          </a:p>
          <a:p>
            <a:pPr>
              <a:spcBef>
                <a:spcPts val="0"/>
              </a:spcBef>
              <a:buNone/>
            </a:pPr>
            <a:r>
              <a:rPr lang="en-US" dirty="0">
                <a:solidFill>
                  <a:srgbClr val="002060"/>
                </a:solidFill>
              </a:rPr>
              <a:t>Step 3.  Reasonable accommodation</a:t>
            </a:r>
          </a:p>
          <a:p>
            <a:endParaRPr lang="en-US" dirty="0"/>
          </a:p>
        </p:txBody>
      </p:sp>
      <p:sp>
        <p:nvSpPr>
          <p:cNvPr id="4" name="TextBox 3"/>
          <p:cNvSpPr txBox="1"/>
          <p:nvPr/>
        </p:nvSpPr>
        <p:spPr>
          <a:xfrm>
            <a:off x="10458450" y="6176962"/>
            <a:ext cx="418704" cy="369332"/>
          </a:xfrm>
          <a:prstGeom prst="rect">
            <a:avLst/>
          </a:prstGeom>
          <a:noFill/>
        </p:spPr>
        <p:txBody>
          <a:bodyPr wrap="none" rtlCol="0">
            <a:spAutoFit/>
          </a:bodyPr>
          <a:lstStyle/>
          <a:p>
            <a:fld id="{06AAECE2-8C5E-4D64-95E0-DE2EF07B58C0}" type="slidenum">
              <a:rPr lang="en-US" smtClean="0"/>
              <a:t>77</a:t>
            </a:fld>
            <a:endParaRPr lang="en-US" dirty="0"/>
          </a:p>
        </p:txBody>
      </p:sp>
    </p:spTree>
    <p:extLst>
      <p:ext uri="{BB962C8B-B14F-4D97-AF65-F5344CB8AC3E}">
        <p14:creationId xmlns:p14="http://schemas.microsoft.com/office/powerpoint/2010/main" val="125665378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Verification of Disability</a:t>
            </a:r>
            <a:endParaRPr lang="en-US" dirty="0">
              <a:solidFill>
                <a:srgbClr val="002060"/>
              </a:solidFill>
            </a:endParaRPr>
          </a:p>
        </p:txBody>
      </p:sp>
      <p:sp>
        <p:nvSpPr>
          <p:cNvPr id="3" name="Content Placeholder 2"/>
          <p:cNvSpPr>
            <a:spLocks noGrp="1"/>
          </p:cNvSpPr>
          <p:nvPr>
            <p:ph idx="1"/>
          </p:nvPr>
        </p:nvSpPr>
        <p:spPr/>
        <p:txBody>
          <a:bodyPr>
            <a:normAutofit lnSpcReduction="10000"/>
          </a:bodyPr>
          <a:lstStyle/>
          <a:p>
            <a:r>
              <a:rPr lang="en-US" dirty="0">
                <a:solidFill>
                  <a:srgbClr val="002060"/>
                </a:solidFill>
              </a:rPr>
              <a:t>Unless the disability is obvious, the employer can request information from the employee’s health care provider about the nature of the disability, the functional limitations caused by the disability, and what reasonable accommodations might exist.  </a:t>
            </a:r>
          </a:p>
          <a:p>
            <a:r>
              <a:rPr lang="en-US" dirty="0">
                <a:solidFill>
                  <a:srgbClr val="002060"/>
                </a:solidFill>
              </a:rPr>
              <a:t>Employers should avoid sharing personal opinions, histories, or speculations when addressing a possible disability with an employee.  </a:t>
            </a:r>
          </a:p>
          <a:p>
            <a:endParaRPr lang="en-US" dirty="0"/>
          </a:p>
        </p:txBody>
      </p:sp>
      <p:sp>
        <p:nvSpPr>
          <p:cNvPr id="4" name="TextBox 3"/>
          <p:cNvSpPr txBox="1"/>
          <p:nvPr/>
        </p:nvSpPr>
        <p:spPr>
          <a:xfrm>
            <a:off x="10572750" y="6176962"/>
            <a:ext cx="418704" cy="369332"/>
          </a:xfrm>
          <a:prstGeom prst="rect">
            <a:avLst/>
          </a:prstGeom>
          <a:noFill/>
        </p:spPr>
        <p:txBody>
          <a:bodyPr wrap="none" rtlCol="0">
            <a:spAutoFit/>
          </a:bodyPr>
          <a:lstStyle/>
          <a:p>
            <a:fld id="{7B82AE00-116A-48CF-AA39-BBEA7B0D4804}" type="slidenum">
              <a:rPr lang="en-US" smtClean="0"/>
              <a:t>78</a:t>
            </a:fld>
            <a:endParaRPr lang="en-US" dirty="0"/>
          </a:p>
        </p:txBody>
      </p:sp>
    </p:spTree>
    <p:extLst>
      <p:ext uri="{BB962C8B-B14F-4D97-AF65-F5344CB8AC3E}">
        <p14:creationId xmlns:p14="http://schemas.microsoft.com/office/powerpoint/2010/main" val="9038805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Verification and Documentation</a:t>
            </a:r>
            <a:endParaRPr lang="en-US" dirty="0">
              <a:solidFill>
                <a:srgbClr val="002060"/>
              </a:solidFill>
            </a:endParaRPr>
          </a:p>
        </p:txBody>
      </p:sp>
      <p:sp>
        <p:nvSpPr>
          <p:cNvPr id="3" name="Content Placeholder 2"/>
          <p:cNvSpPr>
            <a:spLocks noGrp="1"/>
          </p:cNvSpPr>
          <p:nvPr>
            <p:ph idx="1"/>
          </p:nvPr>
        </p:nvSpPr>
        <p:spPr/>
        <p:txBody>
          <a:bodyPr/>
          <a:lstStyle/>
          <a:p>
            <a:r>
              <a:rPr lang="en-US" dirty="0">
                <a:solidFill>
                  <a:srgbClr val="002060"/>
                </a:solidFill>
              </a:rPr>
              <a:t>An employer may obtain </a:t>
            </a:r>
            <a:r>
              <a:rPr lang="en-US" b="1" dirty="0">
                <a:solidFill>
                  <a:srgbClr val="002060"/>
                </a:solidFill>
              </a:rPr>
              <a:t>reasonable documentation</a:t>
            </a:r>
            <a:r>
              <a:rPr lang="en-US" dirty="0">
                <a:solidFill>
                  <a:srgbClr val="002060"/>
                </a:solidFill>
              </a:rPr>
              <a:t> that an employee has a disability and needs an accommodation.  </a:t>
            </a:r>
          </a:p>
          <a:p>
            <a:endParaRPr lang="en-US" dirty="0">
              <a:solidFill>
                <a:srgbClr val="002060"/>
              </a:solidFill>
            </a:endParaRPr>
          </a:p>
          <a:p>
            <a:r>
              <a:rPr lang="en-US" dirty="0">
                <a:solidFill>
                  <a:srgbClr val="002060"/>
                </a:solidFill>
              </a:rPr>
              <a:t>Employer may require that documentation come from a health care professional.</a:t>
            </a:r>
          </a:p>
          <a:p>
            <a:endParaRPr lang="en-US" dirty="0"/>
          </a:p>
        </p:txBody>
      </p:sp>
      <p:sp>
        <p:nvSpPr>
          <p:cNvPr id="4" name="TextBox 3"/>
          <p:cNvSpPr txBox="1"/>
          <p:nvPr/>
        </p:nvSpPr>
        <p:spPr>
          <a:xfrm>
            <a:off x="10329863" y="6176962"/>
            <a:ext cx="418704" cy="369332"/>
          </a:xfrm>
          <a:prstGeom prst="rect">
            <a:avLst/>
          </a:prstGeom>
          <a:noFill/>
        </p:spPr>
        <p:txBody>
          <a:bodyPr wrap="none" rtlCol="0">
            <a:spAutoFit/>
          </a:bodyPr>
          <a:lstStyle/>
          <a:p>
            <a:fld id="{479352BA-43DA-4008-B798-D4BABD82B582}" type="slidenum">
              <a:rPr lang="en-US" smtClean="0"/>
              <a:t>79</a:t>
            </a:fld>
            <a:endParaRPr lang="en-US" dirty="0"/>
          </a:p>
        </p:txBody>
      </p:sp>
    </p:spTree>
    <p:extLst>
      <p:ext uri="{BB962C8B-B14F-4D97-AF65-F5344CB8AC3E}">
        <p14:creationId xmlns:p14="http://schemas.microsoft.com/office/powerpoint/2010/main" val="681202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Disability</a:t>
            </a:r>
            <a:endParaRPr lang="en-US" dirty="0">
              <a:solidFill>
                <a:srgbClr val="00206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u="sng" dirty="0" smtClean="0">
                <a:solidFill>
                  <a:srgbClr val="002060"/>
                </a:solidFill>
              </a:rPr>
              <a:t>Definition Of Disability Under Section 504 and ADA</a:t>
            </a:r>
          </a:p>
          <a:p>
            <a:pPr marL="0" indent="0">
              <a:buNone/>
            </a:pPr>
            <a:r>
              <a:rPr lang="en-US" dirty="0">
                <a:solidFill>
                  <a:srgbClr val="002060"/>
                </a:solidFill>
              </a:rPr>
              <a:t> </a:t>
            </a:r>
            <a:endParaRPr lang="en-US" dirty="0" smtClean="0">
              <a:solidFill>
                <a:srgbClr val="002060"/>
              </a:solidFill>
            </a:endParaRPr>
          </a:p>
          <a:p>
            <a:pPr marL="457200" indent="-457200">
              <a:buFont typeface="Arial" panose="020B0604020202020204" pitchFamily="34" charset="0"/>
              <a:buChar char="•"/>
            </a:pPr>
            <a:r>
              <a:rPr lang="en-US" dirty="0" smtClean="0">
                <a:solidFill>
                  <a:srgbClr val="002060"/>
                </a:solidFill>
              </a:rPr>
              <a:t>Physical </a:t>
            </a:r>
            <a:r>
              <a:rPr lang="en-US" dirty="0">
                <a:solidFill>
                  <a:srgbClr val="002060"/>
                </a:solidFill>
              </a:rPr>
              <a:t>or mental impairment which substantially limits one or more major life </a:t>
            </a:r>
            <a:r>
              <a:rPr lang="en-US" dirty="0" smtClean="0">
                <a:solidFill>
                  <a:srgbClr val="002060"/>
                </a:solidFill>
              </a:rPr>
              <a:t>activities (“actual impairment”); </a:t>
            </a:r>
          </a:p>
          <a:p>
            <a:pPr marL="457200" indent="-457200">
              <a:buFont typeface="Arial" panose="020B0604020202020204" pitchFamily="34" charset="0"/>
              <a:buChar char="•"/>
            </a:pPr>
            <a:r>
              <a:rPr lang="en-US" dirty="0" smtClean="0">
                <a:solidFill>
                  <a:srgbClr val="002060"/>
                </a:solidFill>
              </a:rPr>
              <a:t>Has </a:t>
            </a:r>
            <a:r>
              <a:rPr lang="en-US" dirty="0">
                <a:solidFill>
                  <a:srgbClr val="002060"/>
                </a:solidFill>
              </a:rPr>
              <a:t>a record of such </a:t>
            </a:r>
            <a:r>
              <a:rPr lang="en-US" dirty="0" smtClean="0">
                <a:solidFill>
                  <a:srgbClr val="002060"/>
                </a:solidFill>
              </a:rPr>
              <a:t>impairment; or </a:t>
            </a:r>
          </a:p>
          <a:p>
            <a:pPr marL="457200" indent="-457200">
              <a:buFont typeface="Arial" panose="020B0604020202020204" pitchFamily="34" charset="0"/>
              <a:buChar char="•"/>
            </a:pPr>
            <a:r>
              <a:rPr lang="en-US" dirty="0" smtClean="0">
                <a:solidFill>
                  <a:srgbClr val="002060"/>
                </a:solidFill>
              </a:rPr>
              <a:t>Is </a:t>
            </a:r>
            <a:r>
              <a:rPr lang="en-US" dirty="0">
                <a:solidFill>
                  <a:srgbClr val="002060"/>
                </a:solidFill>
              </a:rPr>
              <a:t>regarded as having such impairment.</a:t>
            </a:r>
          </a:p>
          <a:p>
            <a:pPr marL="0" indent="0">
              <a:buNone/>
            </a:pPr>
            <a:r>
              <a:rPr lang="en-US" dirty="0">
                <a:solidFill>
                  <a:srgbClr val="002060"/>
                </a:solidFill>
              </a:rPr>
              <a:t> </a:t>
            </a:r>
          </a:p>
          <a:p>
            <a:endParaRPr lang="en-US" dirty="0">
              <a:solidFill>
                <a:srgbClr val="002060"/>
              </a:solidFill>
            </a:endParaRPr>
          </a:p>
        </p:txBody>
      </p:sp>
      <p:sp>
        <p:nvSpPr>
          <p:cNvPr id="4" name="Slide Number Placeholder 3"/>
          <p:cNvSpPr>
            <a:spLocks noGrp="1"/>
          </p:cNvSpPr>
          <p:nvPr>
            <p:ph type="sldNum" sz="quarter" idx="4294967295"/>
          </p:nvPr>
        </p:nvSpPr>
        <p:spPr>
          <a:xfrm>
            <a:off x="8382000" y="6324601"/>
            <a:ext cx="2133600" cy="365125"/>
          </a:xfrm>
          <a:prstGeom prst="rect">
            <a:avLst/>
          </a:prstGeom>
        </p:spPr>
        <p:txBody>
          <a:bodyPr/>
          <a:lstStyle/>
          <a:p>
            <a:fld id="{43BD92DA-4E12-4693-BC1A-4DCBF410BA21}" type="slidenum">
              <a:rPr lang="en-US" smtClean="0"/>
              <a:pPr/>
              <a:t>8</a:t>
            </a:fld>
            <a:endParaRPr lang="en-US" dirty="0"/>
          </a:p>
        </p:txBody>
      </p:sp>
    </p:spTree>
    <p:extLst>
      <p:ext uri="{BB962C8B-B14F-4D97-AF65-F5344CB8AC3E}">
        <p14:creationId xmlns:p14="http://schemas.microsoft.com/office/powerpoint/2010/main" val="369655065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Documenting Disabilities</a:t>
            </a:r>
            <a:endParaRPr lang="en-US" dirty="0">
              <a:solidFill>
                <a:srgbClr val="002060"/>
              </a:solidFill>
            </a:endParaRPr>
          </a:p>
        </p:txBody>
      </p:sp>
      <p:sp>
        <p:nvSpPr>
          <p:cNvPr id="3" name="Content Placeholder 2"/>
          <p:cNvSpPr>
            <a:spLocks noGrp="1"/>
          </p:cNvSpPr>
          <p:nvPr>
            <p:ph idx="1"/>
          </p:nvPr>
        </p:nvSpPr>
        <p:spPr/>
        <p:txBody>
          <a:bodyPr>
            <a:normAutofit fontScale="92500" lnSpcReduction="20000"/>
          </a:bodyPr>
          <a:lstStyle/>
          <a:p>
            <a:pPr>
              <a:buNone/>
            </a:pPr>
            <a:r>
              <a:rPr lang="en-US" dirty="0">
                <a:solidFill>
                  <a:srgbClr val="002060"/>
                </a:solidFill>
              </a:rPr>
              <a:t>Documentation must be </a:t>
            </a:r>
            <a:r>
              <a:rPr lang="en-US" b="1" dirty="0">
                <a:solidFill>
                  <a:srgbClr val="002060"/>
                </a:solidFill>
              </a:rPr>
              <a:t>sufficient</a:t>
            </a:r>
            <a:r>
              <a:rPr lang="en-US" dirty="0">
                <a:solidFill>
                  <a:srgbClr val="002060"/>
                </a:solidFill>
              </a:rPr>
              <a:t>, but </a:t>
            </a:r>
          </a:p>
          <a:p>
            <a:pPr>
              <a:buNone/>
            </a:pPr>
            <a:r>
              <a:rPr lang="en-US" b="1" dirty="0">
                <a:solidFill>
                  <a:srgbClr val="002060"/>
                </a:solidFill>
              </a:rPr>
              <a:t>Reasonable</a:t>
            </a:r>
            <a:r>
              <a:rPr lang="en-US" dirty="0">
                <a:solidFill>
                  <a:srgbClr val="002060"/>
                </a:solidFill>
              </a:rPr>
              <a:t>.</a:t>
            </a:r>
          </a:p>
          <a:p>
            <a:pPr>
              <a:buNone/>
            </a:pPr>
            <a:r>
              <a:rPr lang="en-US" dirty="0">
                <a:solidFill>
                  <a:srgbClr val="002060"/>
                </a:solidFill>
              </a:rPr>
              <a:t>  -</a:t>
            </a:r>
            <a:r>
              <a:rPr lang="en-US" b="1" dirty="0">
                <a:solidFill>
                  <a:srgbClr val="002060"/>
                </a:solidFill>
              </a:rPr>
              <a:t>Sufficient:</a:t>
            </a:r>
            <a:r>
              <a:rPr lang="en-US" dirty="0">
                <a:solidFill>
                  <a:srgbClr val="002060"/>
                </a:solidFill>
              </a:rPr>
              <a:t>  Means that the documentation establishes the existence of an impairment and the degree to which the impairment limits major life activities.  </a:t>
            </a:r>
          </a:p>
          <a:p>
            <a:pPr>
              <a:buNone/>
            </a:pPr>
            <a:r>
              <a:rPr lang="en-US" dirty="0">
                <a:solidFill>
                  <a:srgbClr val="002060"/>
                </a:solidFill>
              </a:rPr>
              <a:t>  -</a:t>
            </a:r>
            <a:r>
              <a:rPr lang="en-US" b="1" dirty="0">
                <a:solidFill>
                  <a:srgbClr val="002060"/>
                </a:solidFill>
              </a:rPr>
              <a:t>Reasonable:</a:t>
            </a:r>
            <a:r>
              <a:rPr lang="en-US" dirty="0">
                <a:solidFill>
                  <a:srgbClr val="002060"/>
                </a:solidFill>
              </a:rPr>
              <a:t>  Means that the employer is entitled to no more information than is necessary to determine that the employee has a disability and needs accommodation.</a:t>
            </a:r>
          </a:p>
          <a:p>
            <a:endParaRPr lang="en-US" dirty="0"/>
          </a:p>
        </p:txBody>
      </p:sp>
      <p:sp>
        <p:nvSpPr>
          <p:cNvPr id="4" name="TextBox 3"/>
          <p:cNvSpPr txBox="1"/>
          <p:nvPr/>
        </p:nvSpPr>
        <p:spPr>
          <a:xfrm>
            <a:off x="10444163" y="6176962"/>
            <a:ext cx="418704" cy="369332"/>
          </a:xfrm>
          <a:prstGeom prst="rect">
            <a:avLst/>
          </a:prstGeom>
          <a:noFill/>
        </p:spPr>
        <p:txBody>
          <a:bodyPr wrap="none" rtlCol="0">
            <a:spAutoFit/>
          </a:bodyPr>
          <a:lstStyle/>
          <a:p>
            <a:fld id="{2E0CB2EA-2227-45E8-AB96-68E112475967}" type="slidenum">
              <a:rPr lang="en-US" smtClean="0"/>
              <a:t>80</a:t>
            </a:fld>
            <a:endParaRPr lang="en-US" dirty="0"/>
          </a:p>
        </p:txBody>
      </p:sp>
    </p:spTree>
    <p:extLst>
      <p:ext uri="{BB962C8B-B14F-4D97-AF65-F5344CB8AC3E}">
        <p14:creationId xmlns:p14="http://schemas.microsoft.com/office/powerpoint/2010/main" val="255452216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4973" y="729842"/>
            <a:ext cx="9305827" cy="1175158"/>
          </a:xfrm>
        </p:spPr>
        <p:txBody>
          <a:bodyPr>
            <a:normAutofit fontScale="90000"/>
          </a:bodyPr>
          <a:lstStyle/>
          <a:p>
            <a:r>
              <a:rPr lang="en-US" dirty="0" smtClean="0">
                <a:solidFill>
                  <a:srgbClr val="002060"/>
                </a:solidFill>
              </a:rPr>
              <a:t>Determining Accommodations</a:t>
            </a:r>
            <a:br>
              <a:rPr lang="en-US" dirty="0" smtClean="0">
                <a:solidFill>
                  <a:srgbClr val="002060"/>
                </a:solidFill>
              </a:rPr>
            </a:br>
            <a:r>
              <a:rPr lang="en-US" dirty="0" smtClean="0">
                <a:solidFill>
                  <a:srgbClr val="002060"/>
                </a:solidFill>
              </a:rPr>
              <a:t>in the Workplace</a:t>
            </a:r>
            <a:endParaRPr lang="en-US" dirty="0">
              <a:solidFill>
                <a:srgbClr val="002060"/>
              </a:solidFill>
            </a:endParaRPr>
          </a:p>
        </p:txBody>
      </p:sp>
      <p:sp>
        <p:nvSpPr>
          <p:cNvPr id="3" name="Content Placeholder 2"/>
          <p:cNvSpPr>
            <a:spLocks noGrp="1"/>
          </p:cNvSpPr>
          <p:nvPr>
            <p:ph idx="1"/>
          </p:nvPr>
        </p:nvSpPr>
        <p:spPr>
          <a:xfrm>
            <a:off x="904973" y="1905001"/>
            <a:ext cx="9305827" cy="4221163"/>
          </a:xfrm>
        </p:spPr>
        <p:txBody>
          <a:bodyPr>
            <a:normAutofit/>
          </a:bodyPr>
          <a:lstStyle/>
          <a:p>
            <a:r>
              <a:rPr lang="en-US" dirty="0">
                <a:solidFill>
                  <a:srgbClr val="002060"/>
                </a:solidFill>
              </a:rPr>
              <a:t>An accommodation is a change in work environment or the way in which things are customarily done that allows the individual to successfully perform his/her position and to enjoy equal employment opportunities.  </a:t>
            </a:r>
          </a:p>
          <a:p>
            <a:r>
              <a:rPr lang="en-US" dirty="0">
                <a:solidFill>
                  <a:srgbClr val="002060"/>
                </a:solidFill>
              </a:rPr>
              <a:t>An accommodation is reasonable if it is effective and does not cause the employer undue hardship.  </a:t>
            </a:r>
          </a:p>
          <a:p>
            <a:pPr marL="0" indent="0">
              <a:buNone/>
            </a:pPr>
            <a:endParaRPr lang="en-US" dirty="0"/>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81</a:t>
            </a:fld>
            <a:endParaRPr lang="en-US" dirty="0"/>
          </a:p>
        </p:txBody>
      </p:sp>
    </p:spTree>
    <p:extLst>
      <p:ext uri="{BB962C8B-B14F-4D97-AF65-F5344CB8AC3E}">
        <p14:creationId xmlns:p14="http://schemas.microsoft.com/office/powerpoint/2010/main" val="210259683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Reasonable Accommodation</a:t>
            </a:r>
            <a:r>
              <a:rPr lang="en-US" dirty="0" smtClean="0"/>
              <a:t>	</a:t>
            </a:r>
            <a:endParaRPr lang="en-US" dirty="0"/>
          </a:p>
        </p:txBody>
      </p:sp>
      <p:sp>
        <p:nvSpPr>
          <p:cNvPr id="3" name="Content Placeholder 2"/>
          <p:cNvSpPr>
            <a:spLocks noGrp="1"/>
          </p:cNvSpPr>
          <p:nvPr>
            <p:ph idx="1"/>
          </p:nvPr>
        </p:nvSpPr>
        <p:spPr/>
        <p:txBody>
          <a:bodyPr/>
          <a:lstStyle/>
          <a:p>
            <a:r>
              <a:rPr lang="en-US" u="sng" dirty="0">
                <a:solidFill>
                  <a:srgbClr val="002060"/>
                </a:solidFill>
              </a:rPr>
              <a:t>Individualized</a:t>
            </a:r>
            <a:r>
              <a:rPr lang="en-US" dirty="0">
                <a:solidFill>
                  <a:srgbClr val="002060"/>
                </a:solidFill>
              </a:rPr>
              <a:t> assessment</a:t>
            </a:r>
          </a:p>
          <a:p>
            <a:endParaRPr lang="en-US" u="sng" dirty="0">
              <a:solidFill>
                <a:srgbClr val="002060"/>
              </a:solidFill>
            </a:endParaRPr>
          </a:p>
          <a:p>
            <a:r>
              <a:rPr lang="en-US" dirty="0">
                <a:solidFill>
                  <a:srgbClr val="002060"/>
                </a:solidFill>
              </a:rPr>
              <a:t>Job-related and consistent with business necessity</a:t>
            </a:r>
          </a:p>
          <a:p>
            <a:endParaRPr lang="en-US" dirty="0">
              <a:solidFill>
                <a:srgbClr val="002060"/>
              </a:solidFill>
            </a:endParaRPr>
          </a:p>
          <a:p>
            <a:r>
              <a:rPr lang="en-US" dirty="0">
                <a:solidFill>
                  <a:srgbClr val="002060"/>
                </a:solidFill>
              </a:rPr>
              <a:t>No checklists</a:t>
            </a:r>
          </a:p>
          <a:p>
            <a:endParaRPr lang="en-US" dirty="0"/>
          </a:p>
        </p:txBody>
      </p:sp>
      <p:sp>
        <p:nvSpPr>
          <p:cNvPr id="4" name="TextBox 3"/>
          <p:cNvSpPr txBox="1"/>
          <p:nvPr/>
        </p:nvSpPr>
        <p:spPr>
          <a:xfrm>
            <a:off x="10344150" y="6176962"/>
            <a:ext cx="418704" cy="369332"/>
          </a:xfrm>
          <a:prstGeom prst="rect">
            <a:avLst/>
          </a:prstGeom>
          <a:noFill/>
        </p:spPr>
        <p:txBody>
          <a:bodyPr wrap="none" rtlCol="0">
            <a:spAutoFit/>
          </a:bodyPr>
          <a:lstStyle/>
          <a:p>
            <a:fld id="{9E24F1AC-7A74-46EB-BBD0-527CEEB2E82B}" type="slidenum">
              <a:rPr lang="en-US" smtClean="0"/>
              <a:t>82</a:t>
            </a:fld>
            <a:endParaRPr lang="en-US" dirty="0"/>
          </a:p>
        </p:txBody>
      </p:sp>
    </p:spTree>
    <p:extLst>
      <p:ext uri="{BB962C8B-B14F-4D97-AF65-F5344CB8AC3E}">
        <p14:creationId xmlns:p14="http://schemas.microsoft.com/office/powerpoint/2010/main" val="22507273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Reasonable Accommodation</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Physical</a:t>
            </a:r>
          </a:p>
          <a:p>
            <a:endParaRPr lang="en-US" dirty="0">
              <a:solidFill>
                <a:srgbClr val="002060"/>
              </a:solidFill>
            </a:endParaRPr>
          </a:p>
          <a:p>
            <a:r>
              <a:rPr lang="en-US" dirty="0" smtClean="0">
                <a:solidFill>
                  <a:srgbClr val="002060"/>
                </a:solidFill>
              </a:rPr>
              <a:t>Duties or work practices alteration</a:t>
            </a:r>
          </a:p>
          <a:p>
            <a:endParaRPr lang="en-US" dirty="0">
              <a:solidFill>
                <a:srgbClr val="002060"/>
              </a:solidFill>
            </a:endParaRPr>
          </a:p>
          <a:p>
            <a:r>
              <a:rPr lang="en-US" dirty="0" smtClean="0">
                <a:solidFill>
                  <a:srgbClr val="002060"/>
                </a:solidFill>
              </a:rPr>
              <a:t>Treatment or counseling (including leave and/or forbearance)</a:t>
            </a:r>
            <a:endParaRPr lang="en-US" dirty="0">
              <a:solidFill>
                <a:srgbClr val="002060"/>
              </a:solidFill>
            </a:endParaRP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83</a:t>
            </a:fld>
            <a:endParaRPr lang="en-US" dirty="0"/>
          </a:p>
        </p:txBody>
      </p:sp>
    </p:spTree>
    <p:extLst>
      <p:ext uri="{BB962C8B-B14F-4D97-AF65-F5344CB8AC3E}">
        <p14:creationId xmlns:p14="http://schemas.microsoft.com/office/powerpoint/2010/main" val="163454743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Qualified Person With a Disability</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solidFill>
                  <a:srgbClr val="002060"/>
                </a:solidFill>
              </a:rPr>
              <a:t>Must meet standards and reasonable rules</a:t>
            </a:r>
          </a:p>
          <a:p>
            <a:endParaRPr lang="en-US" dirty="0">
              <a:solidFill>
                <a:srgbClr val="002060"/>
              </a:solidFill>
            </a:endParaRPr>
          </a:p>
          <a:p>
            <a:r>
              <a:rPr lang="en-US" dirty="0" smtClean="0">
                <a:solidFill>
                  <a:srgbClr val="002060"/>
                </a:solidFill>
              </a:rPr>
              <a:t>Essential function </a:t>
            </a:r>
          </a:p>
          <a:p>
            <a:pPr marL="0" indent="0">
              <a:buNone/>
            </a:pPr>
            <a:r>
              <a:rPr lang="en-US" dirty="0">
                <a:solidFill>
                  <a:srgbClr val="002060"/>
                </a:solidFill>
              </a:rPr>
              <a:t> </a:t>
            </a:r>
            <a:r>
              <a:rPr lang="en-US" dirty="0" smtClean="0">
                <a:solidFill>
                  <a:srgbClr val="002060"/>
                </a:solidFill>
              </a:rPr>
              <a:t>          or</a:t>
            </a:r>
          </a:p>
          <a:p>
            <a:pPr marL="0" indent="0">
              <a:buNone/>
            </a:pPr>
            <a:r>
              <a:rPr lang="en-US" dirty="0">
                <a:solidFill>
                  <a:srgbClr val="002060"/>
                </a:solidFill>
              </a:rPr>
              <a:t> </a:t>
            </a:r>
            <a:r>
              <a:rPr lang="en-US" dirty="0" smtClean="0">
                <a:solidFill>
                  <a:srgbClr val="002060"/>
                </a:solidFill>
              </a:rPr>
              <a:t>   “Bottom Line” (Wisconsin FEA)</a:t>
            </a:r>
            <a:endParaRPr lang="en-US" dirty="0">
              <a:solidFill>
                <a:srgbClr val="002060"/>
              </a:solidFill>
            </a:endParaRP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84</a:t>
            </a:fld>
            <a:endParaRPr lang="en-US" dirty="0"/>
          </a:p>
        </p:txBody>
      </p:sp>
    </p:spTree>
    <p:extLst>
      <p:ext uri="{BB962C8B-B14F-4D97-AF65-F5344CB8AC3E}">
        <p14:creationId xmlns:p14="http://schemas.microsoft.com/office/powerpoint/2010/main" val="179888553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Reasonable Accommodations</a:t>
            </a:r>
            <a:endParaRPr lang="en-US" dirty="0">
              <a:solidFill>
                <a:srgbClr val="002060"/>
              </a:solidFill>
            </a:endParaRPr>
          </a:p>
        </p:txBody>
      </p:sp>
      <p:sp>
        <p:nvSpPr>
          <p:cNvPr id="3" name="Content Placeholder 2"/>
          <p:cNvSpPr>
            <a:spLocks noGrp="1"/>
          </p:cNvSpPr>
          <p:nvPr>
            <p:ph idx="1"/>
          </p:nvPr>
        </p:nvSpPr>
        <p:spPr/>
        <p:txBody>
          <a:bodyPr>
            <a:normAutofit/>
          </a:bodyPr>
          <a:lstStyle/>
          <a:p>
            <a:r>
              <a:rPr lang="en-US" dirty="0" smtClean="0">
                <a:solidFill>
                  <a:srgbClr val="002060"/>
                </a:solidFill>
              </a:rPr>
              <a:t>The </a:t>
            </a:r>
            <a:r>
              <a:rPr lang="en-US" dirty="0">
                <a:solidFill>
                  <a:srgbClr val="002060"/>
                </a:solidFill>
              </a:rPr>
              <a:t>employer may choose among reasonable accommodations as long as the chosen accommodation is effective.  </a:t>
            </a:r>
          </a:p>
          <a:p>
            <a:pPr marL="0" indent="0">
              <a:buNone/>
            </a:pPr>
            <a:endParaRPr lang="en-US" dirty="0"/>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85</a:t>
            </a:fld>
            <a:endParaRPr lang="en-US" dirty="0"/>
          </a:p>
        </p:txBody>
      </p:sp>
    </p:spTree>
    <p:extLst>
      <p:ext uri="{BB962C8B-B14F-4D97-AF65-F5344CB8AC3E}">
        <p14:creationId xmlns:p14="http://schemas.microsoft.com/office/powerpoint/2010/main" val="233837346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777" y="855677"/>
            <a:ext cx="9023023" cy="1149292"/>
          </a:xfrm>
        </p:spPr>
        <p:txBody>
          <a:bodyPr>
            <a:normAutofit fontScale="90000"/>
          </a:bodyPr>
          <a:lstStyle/>
          <a:p>
            <a:r>
              <a:rPr lang="en-US" dirty="0" smtClean="0">
                <a:solidFill>
                  <a:srgbClr val="002060"/>
                </a:solidFill>
              </a:rPr>
              <a:t>Accommodations That </a:t>
            </a:r>
            <a:br>
              <a:rPr lang="en-US" dirty="0" smtClean="0">
                <a:solidFill>
                  <a:srgbClr val="002060"/>
                </a:solidFill>
              </a:rPr>
            </a:br>
            <a:r>
              <a:rPr lang="en-US" dirty="0" smtClean="0">
                <a:solidFill>
                  <a:srgbClr val="002060"/>
                </a:solidFill>
              </a:rPr>
              <a:t>Might be Required</a:t>
            </a:r>
            <a:endParaRPr lang="en-US" dirty="0">
              <a:solidFill>
                <a:srgbClr val="002060"/>
              </a:solidFill>
            </a:endParaRPr>
          </a:p>
        </p:txBody>
      </p:sp>
      <p:sp>
        <p:nvSpPr>
          <p:cNvPr id="3" name="Content Placeholder 2"/>
          <p:cNvSpPr>
            <a:spLocks noGrp="1"/>
          </p:cNvSpPr>
          <p:nvPr>
            <p:ph idx="1"/>
          </p:nvPr>
        </p:nvSpPr>
        <p:spPr>
          <a:xfrm>
            <a:off x="1093509" y="2114026"/>
            <a:ext cx="9117291" cy="4012138"/>
          </a:xfrm>
        </p:spPr>
        <p:txBody>
          <a:bodyPr>
            <a:normAutofit fontScale="70000" lnSpcReduction="20000"/>
          </a:bodyPr>
          <a:lstStyle/>
          <a:p>
            <a:r>
              <a:rPr lang="en-US" dirty="0">
                <a:solidFill>
                  <a:srgbClr val="002060"/>
                </a:solidFill>
              </a:rPr>
              <a:t>Making existing facilities accessible; </a:t>
            </a:r>
          </a:p>
          <a:p>
            <a:r>
              <a:rPr lang="en-US" dirty="0">
                <a:solidFill>
                  <a:srgbClr val="002060"/>
                </a:solidFill>
              </a:rPr>
              <a:t>Job restructuring/reallocation of certain job functions; </a:t>
            </a:r>
          </a:p>
          <a:p>
            <a:r>
              <a:rPr lang="en-US" dirty="0">
                <a:solidFill>
                  <a:srgbClr val="002060"/>
                </a:solidFill>
              </a:rPr>
              <a:t>Part-time or modified work schedules; </a:t>
            </a:r>
          </a:p>
          <a:p>
            <a:r>
              <a:rPr lang="en-US" dirty="0">
                <a:solidFill>
                  <a:srgbClr val="002060"/>
                </a:solidFill>
              </a:rPr>
              <a:t>Acquiring or modifying equipment; </a:t>
            </a:r>
          </a:p>
          <a:p>
            <a:r>
              <a:rPr lang="en-US" dirty="0">
                <a:solidFill>
                  <a:srgbClr val="002060"/>
                </a:solidFill>
              </a:rPr>
              <a:t>Changing tests, training materials, or policies; </a:t>
            </a:r>
          </a:p>
          <a:p>
            <a:r>
              <a:rPr lang="en-US" dirty="0">
                <a:solidFill>
                  <a:srgbClr val="002060"/>
                </a:solidFill>
              </a:rPr>
              <a:t>Providing qualified readers or interpreters; </a:t>
            </a:r>
          </a:p>
          <a:p>
            <a:r>
              <a:rPr lang="en-US" dirty="0">
                <a:solidFill>
                  <a:srgbClr val="002060"/>
                </a:solidFill>
              </a:rPr>
              <a:t>Possible reassignment to a vacant position; </a:t>
            </a:r>
          </a:p>
          <a:p>
            <a:r>
              <a:rPr lang="en-US" dirty="0">
                <a:solidFill>
                  <a:srgbClr val="002060"/>
                </a:solidFill>
              </a:rPr>
              <a:t>Extended, unpaid leave of absence; </a:t>
            </a:r>
          </a:p>
          <a:p>
            <a:r>
              <a:rPr lang="en-US" dirty="0">
                <a:solidFill>
                  <a:srgbClr val="002060"/>
                </a:solidFill>
              </a:rPr>
              <a:t>Temporary “forbearance” regarding performance; and/or</a:t>
            </a:r>
          </a:p>
          <a:p>
            <a:r>
              <a:rPr lang="en-US" dirty="0">
                <a:solidFill>
                  <a:srgbClr val="002060"/>
                </a:solidFill>
              </a:rPr>
              <a:t>Work at home requests.  </a:t>
            </a:r>
          </a:p>
          <a:p>
            <a:endParaRPr lang="en-US" dirty="0"/>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86</a:t>
            </a:fld>
            <a:endParaRPr lang="en-US" dirty="0"/>
          </a:p>
        </p:txBody>
      </p:sp>
    </p:spTree>
    <p:extLst>
      <p:ext uri="{BB962C8B-B14F-4D97-AF65-F5344CB8AC3E}">
        <p14:creationId xmlns:p14="http://schemas.microsoft.com/office/powerpoint/2010/main" val="299079942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2060"/>
                </a:solidFill>
              </a:rPr>
              <a:t>What is Hardship?</a:t>
            </a:r>
            <a:endParaRPr lang="en-US" dirty="0">
              <a:solidFill>
                <a:srgbClr val="002060"/>
              </a:solidFill>
            </a:endParaRPr>
          </a:p>
        </p:txBody>
      </p:sp>
      <p:sp>
        <p:nvSpPr>
          <p:cNvPr id="3" name="Content Placeholder 2"/>
          <p:cNvSpPr>
            <a:spLocks noGrp="1"/>
          </p:cNvSpPr>
          <p:nvPr>
            <p:ph idx="1"/>
          </p:nvPr>
        </p:nvSpPr>
        <p:spPr>
          <a:xfrm>
            <a:off x="1981200" y="2206305"/>
            <a:ext cx="8229600" cy="3919859"/>
          </a:xfrm>
        </p:spPr>
        <p:txBody>
          <a:bodyPr/>
          <a:lstStyle/>
          <a:p>
            <a:r>
              <a:rPr lang="en-US" dirty="0" smtClean="0">
                <a:solidFill>
                  <a:srgbClr val="002060"/>
                </a:solidFill>
              </a:rPr>
              <a:t>Expense</a:t>
            </a:r>
          </a:p>
          <a:p>
            <a:r>
              <a:rPr lang="en-US" dirty="0" smtClean="0">
                <a:solidFill>
                  <a:srgbClr val="002060"/>
                </a:solidFill>
              </a:rPr>
              <a:t>Impact on others</a:t>
            </a:r>
          </a:p>
          <a:p>
            <a:r>
              <a:rPr lang="en-US" dirty="0" smtClean="0">
                <a:solidFill>
                  <a:srgbClr val="002060"/>
                </a:solidFill>
              </a:rPr>
              <a:t>Seriousness of consequences</a:t>
            </a:r>
          </a:p>
          <a:p>
            <a:r>
              <a:rPr lang="en-US" dirty="0" smtClean="0">
                <a:solidFill>
                  <a:srgbClr val="002060"/>
                </a:solidFill>
              </a:rPr>
              <a:t>Conflicting rights of others</a:t>
            </a:r>
          </a:p>
          <a:p>
            <a:r>
              <a:rPr lang="en-US" dirty="0" smtClean="0">
                <a:solidFill>
                  <a:srgbClr val="002060"/>
                </a:solidFill>
              </a:rPr>
              <a:t>Not required to create new job</a:t>
            </a:r>
          </a:p>
          <a:p>
            <a:r>
              <a:rPr lang="en-US" dirty="0" smtClean="0">
                <a:solidFill>
                  <a:srgbClr val="002060"/>
                </a:solidFill>
              </a:rPr>
              <a:t>Safety/direct threat</a:t>
            </a:r>
            <a:endParaRPr lang="en-US" dirty="0">
              <a:solidFill>
                <a:srgbClr val="002060"/>
              </a:solidFill>
            </a:endParaRP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87</a:t>
            </a:fld>
            <a:endParaRPr lang="en-US" dirty="0"/>
          </a:p>
        </p:txBody>
      </p:sp>
    </p:spTree>
    <p:extLst>
      <p:ext uri="{BB962C8B-B14F-4D97-AF65-F5344CB8AC3E}">
        <p14:creationId xmlns:p14="http://schemas.microsoft.com/office/powerpoint/2010/main" val="279032612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Accommodations That Will </a:t>
            </a:r>
            <a:br>
              <a:rPr lang="en-US" dirty="0" smtClean="0">
                <a:solidFill>
                  <a:srgbClr val="002060"/>
                </a:solidFill>
              </a:rPr>
            </a:br>
            <a:r>
              <a:rPr lang="en-US" dirty="0" smtClean="0">
                <a:solidFill>
                  <a:srgbClr val="002060"/>
                </a:solidFill>
              </a:rPr>
              <a:t>Generally Not be Required</a:t>
            </a:r>
            <a:endParaRPr lang="en-US" dirty="0">
              <a:solidFill>
                <a:srgbClr val="002060"/>
              </a:solidFill>
            </a:endParaRPr>
          </a:p>
        </p:txBody>
      </p:sp>
      <p:sp>
        <p:nvSpPr>
          <p:cNvPr id="3" name="Content Placeholder 2"/>
          <p:cNvSpPr>
            <a:spLocks noGrp="1"/>
          </p:cNvSpPr>
          <p:nvPr>
            <p:ph idx="1"/>
          </p:nvPr>
        </p:nvSpPr>
        <p:spPr>
          <a:xfrm>
            <a:off x="1981200" y="2936147"/>
            <a:ext cx="8229600" cy="3190017"/>
          </a:xfrm>
        </p:spPr>
        <p:txBody>
          <a:bodyPr/>
          <a:lstStyle/>
          <a:p>
            <a:r>
              <a:rPr lang="en-US" dirty="0">
                <a:solidFill>
                  <a:srgbClr val="002060"/>
                </a:solidFill>
              </a:rPr>
              <a:t>Longer-term lowering of job standards; </a:t>
            </a:r>
          </a:p>
          <a:p>
            <a:r>
              <a:rPr lang="en-US" dirty="0">
                <a:solidFill>
                  <a:srgbClr val="002060"/>
                </a:solidFill>
              </a:rPr>
              <a:t>Bumping another employee out of a job; </a:t>
            </a:r>
          </a:p>
          <a:p>
            <a:r>
              <a:rPr lang="en-US" dirty="0">
                <a:solidFill>
                  <a:srgbClr val="002060"/>
                </a:solidFill>
              </a:rPr>
              <a:t>Repeatedly excusing prohibited behavior on the job; and/or </a:t>
            </a:r>
          </a:p>
          <a:p>
            <a:r>
              <a:rPr lang="en-US" dirty="0">
                <a:solidFill>
                  <a:srgbClr val="002060"/>
                </a:solidFill>
              </a:rPr>
              <a:t>Indefinite leaves of absence.  </a:t>
            </a:r>
          </a:p>
          <a:p>
            <a:pPr marL="0" indent="0">
              <a:buNone/>
            </a:pPr>
            <a:endParaRPr lang="en-US" dirty="0"/>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88</a:t>
            </a:fld>
            <a:endParaRPr lang="en-US" dirty="0"/>
          </a:p>
        </p:txBody>
      </p:sp>
    </p:spTree>
    <p:extLst>
      <p:ext uri="{BB962C8B-B14F-4D97-AF65-F5344CB8AC3E}">
        <p14:creationId xmlns:p14="http://schemas.microsoft.com/office/powerpoint/2010/main" val="57660205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2619" y="679507"/>
            <a:ext cx="8938181" cy="939567"/>
          </a:xfrm>
        </p:spPr>
        <p:txBody>
          <a:bodyPr>
            <a:normAutofit/>
          </a:bodyPr>
          <a:lstStyle/>
          <a:p>
            <a:r>
              <a:rPr lang="en-US" sz="4000" dirty="0">
                <a:solidFill>
                  <a:srgbClr val="002060"/>
                </a:solidFill>
              </a:rPr>
              <a:t>Actions Not Required</a:t>
            </a:r>
          </a:p>
        </p:txBody>
      </p:sp>
      <p:sp>
        <p:nvSpPr>
          <p:cNvPr id="3" name="Content Placeholder 2"/>
          <p:cNvSpPr>
            <a:spLocks noGrp="1"/>
          </p:cNvSpPr>
          <p:nvPr>
            <p:ph idx="1"/>
          </p:nvPr>
        </p:nvSpPr>
        <p:spPr>
          <a:xfrm>
            <a:off x="1121790" y="1870744"/>
            <a:ext cx="9089010" cy="4834855"/>
          </a:xfrm>
        </p:spPr>
        <p:txBody>
          <a:bodyPr>
            <a:normAutofit fontScale="92500" lnSpcReduction="10000"/>
          </a:bodyPr>
          <a:lstStyle/>
          <a:p>
            <a:r>
              <a:rPr lang="en-US" sz="2800" dirty="0">
                <a:solidFill>
                  <a:srgbClr val="002060"/>
                </a:solidFill>
              </a:rPr>
              <a:t>Lowering production or performance standards</a:t>
            </a:r>
          </a:p>
          <a:p>
            <a:endParaRPr lang="en-US" sz="2800" dirty="0">
              <a:solidFill>
                <a:srgbClr val="002060"/>
              </a:solidFill>
            </a:endParaRPr>
          </a:p>
          <a:p>
            <a:r>
              <a:rPr lang="en-US" sz="2800" dirty="0">
                <a:solidFill>
                  <a:srgbClr val="002060"/>
                </a:solidFill>
              </a:rPr>
              <a:t>Excusing violations of conduct rules that are job-related and consistent with business necessity</a:t>
            </a:r>
          </a:p>
          <a:p>
            <a:endParaRPr lang="en-US" sz="2800" dirty="0">
              <a:solidFill>
                <a:srgbClr val="002060"/>
              </a:solidFill>
            </a:endParaRPr>
          </a:p>
          <a:p>
            <a:r>
              <a:rPr lang="en-US" sz="2800" dirty="0">
                <a:solidFill>
                  <a:srgbClr val="002060"/>
                </a:solidFill>
              </a:rPr>
              <a:t>Removing an essential function</a:t>
            </a:r>
          </a:p>
          <a:p>
            <a:endParaRPr lang="en-US" sz="2800" dirty="0">
              <a:solidFill>
                <a:srgbClr val="002060"/>
              </a:solidFill>
            </a:endParaRPr>
          </a:p>
          <a:p>
            <a:r>
              <a:rPr lang="en-US" sz="2800" dirty="0">
                <a:solidFill>
                  <a:srgbClr val="002060"/>
                </a:solidFill>
              </a:rPr>
              <a:t>Monitoring an employee’s use of medication</a:t>
            </a:r>
          </a:p>
          <a:p>
            <a:endParaRPr lang="en-US" sz="2800" dirty="0">
              <a:solidFill>
                <a:srgbClr val="002060"/>
              </a:solidFill>
            </a:endParaRPr>
          </a:p>
          <a:p>
            <a:r>
              <a:rPr lang="en-US" sz="2800" dirty="0">
                <a:solidFill>
                  <a:srgbClr val="002060"/>
                </a:solidFill>
              </a:rPr>
              <a:t>Actions that would result in undue hardship (i.e., significant difficulty or expense)</a:t>
            </a: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89</a:t>
            </a:fld>
            <a:endParaRPr lang="en-US" dirty="0"/>
          </a:p>
        </p:txBody>
      </p:sp>
    </p:spTree>
    <p:extLst>
      <p:ext uri="{BB962C8B-B14F-4D97-AF65-F5344CB8AC3E}">
        <p14:creationId xmlns:p14="http://schemas.microsoft.com/office/powerpoint/2010/main" val="5475681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solidFill>
                  <a:srgbClr val="002060"/>
                </a:solidFill>
              </a:rPr>
              <a:t>Actual Impairment</a:t>
            </a:r>
            <a:endParaRPr lang="en-US" sz="4000" dirty="0">
              <a:solidFill>
                <a:srgbClr val="002060"/>
              </a:solidFill>
            </a:endParaRPr>
          </a:p>
        </p:txBody>
      </p:sp>
      <p:sp>
        <p:nvSpPr>
          <p:cNvPr id="3" name="Content Placeholder 2"/>
          <p:cNvSpPr>
            <a:spLocks noGrp="1"/>
          </p:cNvSpPr>
          <p:nvPr>
            <p:ph idx="1"/>
          </p:nvPr>
        </p:nvSpPr>
        <p:spPr/>
        <p:txBody>
          <a:bodyPr/>
          <a:lstStyle/>
          <a:p>
            <a:pPr>
              <a:buNone/>
            </a:pPr>
            <a:r>
              <a:rPr lang="en-US" dirty="0" smtClean="0">
                <a:solidFill>
                  <a:srgbClr val="002060"/>
                </a:solidFill>
              </a:rPr>
              <a:t>	An qualified </a:t>
            </a:r>
            <a:r>
              <a:rPr lang="en-US" dirty="0">
                <a:solidFill>
                  <a:srgbClr val="002060"/>
                </a:solidFill>
              </a:rPr>
              <a:t>individual who has </a:t>
            </a:r>
            <a:r>
              <a:rPr lang="en-US" dirty="0" smtClean="0">
                <a:solidFill>
                  <a:srgbClr val="002060"/>
                </a:solidFill>
              </a:rPr>
              <a:t>a physical </a:t>
            </a:r>
            <a:r>
              <a:rPr lang="en-US" dirty="0">
                <a:solidFill>
                  <a:srgbClr val="002060"/>
                </a:solidFill>
              </a:rPr>
              <a:t>or mental impairment that substantially limits a major life activity</a:t>
            </a:r>
            <a:r>
              <a:rPr lang="en-US" dirty="0" smtClean="0">
                <a:solidFill>
                  <a:srgbClr val="002060"/>
                </a:solidFill>
              </a:rPr>
              <a:t>.</a:t>
            </a:r>
          </a:p>
          <a:p>
            <a:pPr>
              <a:buNone/>
            </a:pPr>
            <a:r>
              <a:rPr lang="en-US" dirty="0">
                <a:solidFill>
                  <a:srgbClr val="002060"/>
                </a:solidFill>
              </a:rPr>
              <a:t>	</a:t>
            </a:r>
            <a:r>
              <a:rPr lang="en-US" dirty="0" smtClean="0">
                <a:solidFill>
                  <a:srgbClr val="002060"/>
                </a:solidFill>
              </a:rPr>
              <a:t>(1) Physical or mental impairment</a:t>
            </a:r>
          </a:p>
          <a:p>
            <a:pPr>
              <a:buNone/>
            </a:pPr>
            <a:r>
              <a:rPr lang="en-US" dirty="0">
                <a:solidFill>
                  <a:srgbClr val="002060"/>
                </a:solidFill>
              </a:rPr>
              <a:t>	</a:t>
            </a:r>
            <a:r>
              <a:rPr lang="en-US" dirty="0" smtClean="0">
                <a:solidFill>
                  <a:srgbClr val="002060"/>
                </a:solidFill>
              </a:rPr>
              <a:t>(2) Impairment affects a major </a:t>
            </a:r>
            <a:r>
              <a:rPr lang="en-US" dirty="0">
                <a:solidFill>
                  <a:srgbClr val="002060"/>
                </a:solidFill>
              </a:rPr>
              <a:t>l</a:t>
            </a:r>
            <a:r>
              <a:rPr lang="en-US" dirty="0" smtClean="0">
                <a:solidFill>
                  <a:srgbClr val="002060"/>
                </a:solidFill>
              </a:rPr>
              <a:t>ife activity</a:t>
            </a:r>
          </a:p>
          <a:p>
            <a:pPr>
              <a:buNone/>
            </a:pPr>
            <a:r>
              <a:rPr lang="en-US" dirty="0">
                <a:solidFill>
                  <a:srgbClr val="002060"/>
                </a:solidFill>
              </a:rPr>
              <a:t>	</a:t>
            </a:r>
            <a:r>
              <a:rPr lang="en-US" dirty="0" smtClean="0">
                <a:solidFill>
                  <a:srgbClr val="002060"/>
                </a:solidFill>
              </a:rPr>
              <a:t>(3) Substantially limits</a:t>
            </a:r>
            <a:endParaRPr lang="en-US" dirty="0">
              <a:solidFill>
                <a:srgbClr val="002060"/>
              </a:solidFill>
            </a:endParaRPr>
          </a:p>
          <a:p>
            <a:pPr>
              <a:buNone/>
            </a:pPr>
            <a:endParaRPr lang="en-US" dirty="0">
              <a:solidFill>
                <a:srgbClr val="002060"/>
              </a:solidFill>
            </a:endParaRPr>
          </a:p>
          <a:p>
            <a:endParaRPr lang="en-US" dirty="0">
              <a:solidFill>
                <a:srgbClr val="002060"/>
              </a:solidFill>
            </a:endParaRPr>
          </a:p>
        </p:txBody>
      </p:sp>
      <p:sp>
        <p:nvSpPr>
          <p:cNvPr id="4" name="Slide Number Placeholder 3"/>
          <p:cNvSpPr>
            <a:spLocks noGrp="1"/>
          </p:cNvSpPr>
          <p:nvPr>
            <p:ph type="sldNum" sz="quarter" idx="4294967295"/>
          </p:nvPr>
        </p:nvSpPr>
        <p:spPr>
          <a:xfrm>
            <a:off x="8382000" y="6324601"/>
            <a:ext cx="2133600" cy="365125"/>
          </a:xfrm>
          <a:prstGeom prst="rect">
            <a:avLst/>
          </a:prstGeom>
        </p:spPr>
        <p:txBody>
          <a:bodyPr/>
          <a:lstStyle/>
          <a:p>
            <a:fld id="{43BD92DA-4E12-4693-BC1A-4DCBF410BA21}" type="slidenum">
              <a:rPr lang="en-US" smtClean="0"/>
              <a:pPr/>
              <a:t>9</a:t>
            </a:fld>
            <a:endParaRPr lang="en-US" dirty="0"/>
          </a:p>
        </p:txBody>
      </p:sp>
    </p:spTree>
    <p:extLst>
      <p:ext uri="{BB962C8B-B14F-4D97-AF65-F5344CB8AC3E}">
        <p14:creationId xmlns:p14="http://schemas.microsoft.com/office/powerpoint/2010/main" val="212526268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pPr eaLnBrk="1" hangingPunct="1"/>
            <a:r>
              <a:rPr lang="en-US" dirty="0" smtClean="0">
                <a:solidFill>
                  <a:srgbClr val="002060"/>
                </a:solidFill>
              </a:rPr>
              <a:t>Risk of Harm to Self or Others</a:t>
            </a:r>
            <a:br>
              <a:rPr lang="en-US" dirty="0" smtClean="0">
                <a:solidFill>
                  <a:srgbClr val="002060"/>
                </a:solidFill>
              </a:rPr>
            </a:br>
            <a:r>
              <a:rPr lang="en-US" dirty="0" smtClean="0">
                <a:solidFill>
                  <a:srgbClr val="002060"/>
                </a:solidFill>
              </a:rPr>
              <a:t>Direct Threat</a:t>
            </a:r>
          </a:p>
        </p:txBody>
      </p:sp>
      <p:sp>
        <p:nvSpPr>
          <p:cNvPr id="32771" name="Rectangle 3"/>
          <p:cNvSpPr>
            <a:spLocks noGrp="1" noChangeArrowheads="1"/>
          </p:cNvSpPr>
          <p:nvPr>
            <p:ph type="body" idx="1"/>
          </p:nvPr>
        </p:nvSpPr>
        <p:spPr/>
        <p:txBody>
          <a:bodyPr/>
          <a:lstStyle/>
          <a:p>
            <a:pPr marL="609600" indent="-609600">
              <a:buFontTx/>
              <a:buAutoNum type="arabicPeriod"/>
            </a:pPr>
            <a:r>
              <a:rPr lang="en-US" sz="2800" dirty="0">
                <a:solidFill>
                  <a:srgbClr val="002060"/>
                </a:solidFill>
              </a:rPr>
              <a:t>Significant risk (high </a:t>
            </a:r>
            <a:r>
              <a:rPr lang="en-US" sz="2800" u="sng" dirty="0">
                <a:solidFill>
                  <a:srgbClr val="002060"/>
                </a:solidFill>
              </a:rPr>
              <a:t>probability</a:t>
            </a:r>
            <a:r>
              <a:rPr lang="en-US" sz="2800" dirty="0">
                <a:solidFill>
                  <a:srgbClr val="002060"/>
                </a:solidFill>
              </a:rPr>
              <a:t>) of substantial harm</a:t>
            </a:r>
          </a:p>
          <a:p>
            <a:pPr marL="609600" indent="-609600">
              <a:buFontTx/>
              <a:buAutoNum type="arabicPeriod"/>
            </a:pPr>
            <a:r>
              <a:rPr lang="en-US" sz="2800" dirty="0">
                <a:solidFill>
                  <a:srgbClr val="002060"/>
                </a:solidFill>
              </a:rPr>
              <a:t>Identify the specific risk</a:t>
            </a:r>
          </a:p>
          <a:p>
            <a:pPr marL="609600" indent="-609600">
              <a:buFontTx/>
              <a:buAutoNum type="arabicPeriod"/>
            </a:pPr>
            <a:r>
              <a:rPr lang="en-US" sz="2800" dirty="0">
                <a:solidFill>
                  <a:srgbClr val="002060"/>
                </a:solidFill>
              </a:rPr>
              <a:t>Show it is a current risk (not speculative, remote or “could develop into . . .”)</a:t>
            </a:r>
          </a:p>
          <a:p>
            <a:pPr marL="609600" indent="-609600">
              <a:buFontTx/>
              <a:buAutoNum type="arabicPeriod"/>
            </a:pPr>
            <a:r>
              <a:rPr lang="en-US" sz="2800" dirty="0">
                <a:solidFill>
                  <a:srgbClr val="002060"/>
                </a:solidFill>
              </a:rPr>
              <a:t>Objective medical and/or other factual evidence regarding the individual</a:t>
            </a:r>
          </a:p>
          <a:p>
            <a:pPr marL="609600" indent="-609600">
              <a:buFontTx/>
              <a:buAutoNum type="arabicPeriod"/>
            </a:pPr>
            <a:r>
              <a:rPr lang="en-US" sz="2800" dirty="0">
                <a:solidFill>
                  <a:srgbClr val="002060"/>
                </a:solidFill>
              </a:rPr>
              <a:t>Cannot be eliminated by reasonable accommodation</a:t>
            </a:r>
          </a:p>
        </p:txBody>
      </p:sp>
      <p:sp>
        <p:nvSpPr>
          <p:cNvPr id="2" name="Slide Number Placeholder 1"/>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90</a:t>
            </a:fld>
            <a:endParaRPr lang="en-US" dirty="0"/>
          </a:p>
        </p:txBody>
      </p:sp>
    </p:spTree>
    <p:extLst>
      <p:ext uri="{BB962C8B-B14F-4D97-AF65-F5344CB8AC3E}">
        <p14:creationId xmlns:p14="http://schemas.microsoft.com/office/powerpoint/2010/main" val="3112128508"/>
      </p:ext>
    </p:extLst>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rgbClr val="002060"/>
                </a:solidFill>
              </a:rPr>
              <a:t>What if an Employee Will Not </a:t>
            </a:r>
            <a:br>
              <a:rPr lang="en-US" sz="4000" dirty="0">
                <a:solidFill>
                  <a:srgbClr val="002060"/>
                </a:solidFill>
              </a:rPr>
            </a:br>
            <a:r>
              <a:rPr lang="en-US" sz="4000" dirty="0">
                <a:solidFill>
                  <a:srgbClr val="002060"/>
                </a:solidFill>
              </a:rPr>
              <a:t>Accept Accommodation</a:t>
            </a:r>
            <a:r>
              <a:rPr lang="en-US" sz="3600" dirty="0">
                <a:solidFill>
                  <a:srgbClr val="002060"/>
                </a:solidFill>
              </a:rPr>
              <a:t>?</a:t>
            </a:r>
          </a:p>
        </p:txBody>
      </p:sp>
      <p:sp>
        <p:nvSpPr>
          <p:cNvPr id="3" name="Content Placeholder 2"/>
          <p:cNvSpPr>
            <a:spLocks noGrp="1"/>
          </p:cNvSpPr>
          <p:nvPr>
            <p:ph idx="1"/>
          </p:nvPr>
        </p:nvSpPr>
        <p:spPr>
          <a:xfrm>
            <a:off x="1981200" y="2516697"/>
            <a:ext cx="8229600" cy="3609467"/>
          </a:xfrm>
        </p:spPr>
        <p:txBody>
          <a:bodyPr>
            <a:normAutofit fontScale="85000" lnSpcReduction="20000"/>
          </a:bodyPr>
          <a:lstStyle/>
          <a:p>
            <a:r>
              <a:rPr lang="en-US" dirty="0" smtClean="0">
                <a:solidFill>
                  <a:srgbClr val="002060"/>
                </a:solidFill>
              </a:rPr>
              <a:t>Employer may not require someone to accept a reasonable accommodation.  </a:t>
            </a:r>
          </a:p>
          <a:p>
            <a:endParaRPr lang="en-US" dirty="0">
              <a:solidFill>
                <a:srgbClr val="002060"/>
              </a:solidFill>
            </a:endParaRPr>
          </a:p>
          <a:p>
            <a:r>
              <a:rPr lang="en-US" dirty="0" smtClean="0">
                <a:solidFill>
                  <a:srgbClr val="002060"/>
                </a:solidFill>
              </a:rPr>
              <a:t>Cannot order treatment.</a:t>
            </a:r>
          </a:p>
          <a:p>
            <a:endParaRPr lang="en-US" dirty="0" smtClean="0">
              <a:solidFill>
                <a:srgbClr val="002060"/>
              </a:solidFill>
            </a:endParaRPr>
          </a:p>
          <a:p>
            <a:r>
              <a:rPr lang="en-US" dirty="0" smtClean="0">
                <a:solidFill>
                  <a:srgbClr val="002060"/>
                </a:solidFill>
              </a:rPr>
              <a:t>Someone who does not accept an accommodation and, as a result, cannot do the job or would pose a “direct threat” will not be considered qualified.  </a:t>
            </a:r>
            <a:endParaRPr lang="en-US" dirty="0">
              <a:solidFill>
                <a:srgbClr val="002060"/>
              </a:solidFill>
            </a:endParaRP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91</a:t>
            </a:fld>
            <a:endParaRPr lang="en-US" dirty="0"/>
          </a:p>
        </p:txBody>
      </p:sp>
    </p:spTree>
    <p:extLst>
      <p:ext uri="{BB962C8B-B14F-4D97-AF65-F5344CB8AC3E}">
        <p14:creationId xmlns:p14="http://schemas.microsoft.com/office/powerpoint/2010/main" val="518447380"/>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What if an Accommodation</a:t>
            </a:r>
            <a:br>
              <a:rPr lang="en-US" dirty="0" smtClean="0">
                <a:solidFill>
                  <a:srgbClr val="002060"/>
                </a:solidFill>
              </a:rPr>
            </a:br>
            <a:r>
              <a:rPr lang="en-US" dirty="0" smtClean="0">
                <a:solidFill>
                  <a:srgbClr val="002060"/>
                </a:solidFill>
              </a:rPr>
              <a:t>Can Not be Made?</a:t>
            </a:r>
            <a:endParaRPr lang="en-US" dirty="0">
              <a:solidFill>
                <a:srgbClr val="002060"/>
              </a:solidFill>
            </a:endParaRPr>
          </a:p>
        </p:txBody>
      </p:sp>
      <p:sp>
        <p:nvSpPr>
          <p:cNvPr id="3" name="Content Placeholder 2"/>
          <p:cNvSpPr>
            <a:spLocks noGrp="1"/>
          </p:cNvSpPr>
          <p:nvPr>
            <p:ph idx="1"/>
          </p:nvPr>
        </p:nvSpPr>
        <p:spPr>
          <a:xfrm>
            <a:off x="1981200" y="2390862"/>
            <a:ext cx="8229600" cy="3735302"/>
          </a:xfrm>
        </p:spPr>
        <p:txBody>
          <a:bodyPr>
            <a:normAutofit lnSpcReduction="10000"/>
          </a:bodyPr>
          <a:lstStyle/>
          <a:p>
            <a:r>
              <a:rPr lang="en-US" dirty="0" smtClean="0">
                <a:solidFill>
                  <a:srgbClr val="002060"/>
                </a:solidFill>
              </a:rPr>
              <a:t>Organization </a:t>
            </a:r>
            <a:r>
              <a:rPr lang="en-US" u="sng" dirty="0" smtClean="0">
                <a:solidFill>
                  <a:srgbClr val="002060"/>
                </a:solidFill>
              </a:rPr>
              <a:t>burden</a:t>
            </a:r>
            <a:r>
              <a:rPr lang="en-US" dirty="0" smtClean="0">
                <a:solidFill>
                  <a:srgbClr val="002060"/>
                </a:solidFill>
              </a:rPr>
              <a:t> to show it is not reasonable or achievable</a:t>
            </a:r>
          </a:p>
          <a:p>
            <a:endParaRPr lang="en-US" dirty="0">
              <a:solidFill>
                <a:srgbClr val="002060"/>
              </a:solidFill>
            </a:endParaRPr>
          </a:p>
          <a:p>
            <a:r>
              <a:rPr lang="en-US" dirty="0" smtClean="0">
                <a:solidFill>
                  <a:srgbClr val="002060"/>
                </a:solidFill>
              </a:rPr>
              <a:t>Alternative </a:t>
            </a:r>
            <a:r>
              <a:rPr lang="en-US" u="sng" dirty="0" smtClean="0">
                <a:solidFill>
                  <a:srgbClr val="002060"/>
                </a:solidFill>
              </a:rPr>
              <a:t>open</a:t>
            </a:r>
            <a:r>
              <a:rPr lang="en-US" dirty="0" smtClean="0">
                <a:solidFill>
                  <a:srgbClr val="002060"/>
                </a:solidFill>
              </a:rPr>
              <a:t> position at equal or lesser level</a:t>
            </a:r>
          </a:p>
          <a:p>
            <a:endParaRPr lang="en-US" dirty="0">
              <a:solidFill>
                <a:srgbClr val="002060"/>
              </a:solidFill>
            </a:endParaRPr>
          </a:p>
          <a:p>
            <a:r>
              <a:rPr lang="en-US" dirty="0" smtClean="0">
                <a:solidFill>
                  <a:srgbClr val="002060"/>
                </a:solidFill>
              </a:rPr>
              <a:t>Termination of employment or program</a:t>
            </a:r>
            <a:endParaRPr lang="en-US" dirty="0">
              <a:solidFill>
                <a:srgbClr val="002060"/>
              </a:solidFill>
            </a:endParaRP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92</a:t>
            </a:fld>
            <a:endParaRPr lang="en-US" dirty="0"/>
          </a:p>
        </p:txBody>
      </p:sp>
    </p:spTree>
    <p:extLst>
      <p:ext uri="{BB962C8B-B14F-4D97-AF65-F5344CB8AC3E}">
        <p14:creationId xmlns:p14="http://schemas.microsoft.com/office/powerpoint/2010/main" val="35787075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dirty="0" smtClean="0">
                <a:solidFill>
                  <a:srgbClr val="002060"/>
                </a:solidFill>
              </a:rPr>
              <a:t>Confidentiality Requirements</a:t>
            </a:r>
          </a:p>
        </p:txBody>
      </p:sp>
      <p:sp>
        <p:nvSpPr>
          <p:cNvPr id="26627" name="Rectangle 3"/>
          <p:cNvSpPr>
            <a:spLocks noGrp="1" noChangeArrowheads="1"/>
          </p:cNvSpPr>
          <p:nvPr>
            <p:ph type="body" idx="1"/>
          </p:nvPr>
        </p:nvSpPr>
        <p:spPr/>
        <p:txBody>
          <a:bodyPr>
            <a:normAutofit fontScale="92500" lnSpcReduction="20000"/>
          </a:bodyPr>
          <a:lstStyle/>
          <a:p>
            <a:pPr>
              <a:spcBef>
                <a:spcPts val="0"/>
              </a:spcBef>
            </a:pPr>
            <a:r>
              <a:rPr lang="en-US" dirty="0" smtClean="0">
                <a:solidFill>
                  <a:srgbClr val="002060"/>
                </a:solidFill>
              </a:rPr>
              <a:t>I-9</a:t>
            </a:r>
          </a:p>
          <a:p>
            <a:pPr>
              <a:spcBef>
                <a:spcPts val="0"/>
              </a:spcBef>
            </a:pPr>
            <a:r>
              <a:rPr lang="en-US" dirty="0" smtClean="0">
                <a:solidFill>
                  <a:srgbClr val="002060"/>
                </a:solidFill>
              </a:rPr>
              <a:t>ADA				</a:t>
            </a:r>
            <a:r>
              <a:rPr lang="en-US" u="sng" dirty="0" smtClean="0">
                <a:solidFill>
                  <a:srgbClr val="002060"/>
                </a:solidFill>
              </a:rPr>
              <a:t>separate</a:t>
            </a:r>
            <a:endParaRPr lang="en-US" dirty="0" smtClean="0">
              <a:solidFill>
                <a:srgbClr val="002060"/>
              </a:solidFill>
            </a:endParaRPr>
          </a:p>
          <a:p>
            <a:pPr>
              <a:spcBef>
                <a:spcPts val="0"/>
              </a:spcBef>
            </a:pPr>
            <a:r>
              <a:rPr lang="en-US" dirty="0" smtClean="0">
                <a:solidFill>
                  <a:srgbClr val="002060"/>
                </a:solidFill>
              </a:rPr>
              <a:t>FMLA				</a:t>
            </a:r>
            <a:r>
              <a:rPr lang="en-US" u="sng" dirty="0" smtClean="0">
                <a:solidFill>
                  <a:srgbClr val="002060"/>
                </a:solidFill>
              </a:rPr>
              <a:t>and</a:t>
            </a:r>
          </a:p>
          <a:p>
            <a:pPr>
              <a:spcBef>
                <a:spcPts val="0"/>
              </a:spcBef>
            </a:pPr>
            <a:r>
              <a:rPr lang="en-US" dirty="0" smtClean="0">
                <a:solidFill>
                  <a:srgbClr val="002060"/>
                </a:solidFill>
              </a:rPr>
              <a:t>GINA				</a:t>
            </a:r>
            <a:r>
              <a:rPr lang="en-US" u="sng" dirty="0" smtClean="0">
                <a:solidFill>
                  <a:srgbClr val="002060"/>
                </a:solidFill>
              </a:rPr>
              <a:t>secured</a:t>
            </a:r>
          </a:p>
          <a:p>
            <a:pPr>
              <a:spcBef>
                <a:spcPts val="0"/>
              </a:spcBef>
            </a:pPr>
            <a:r>
              <a:rPr lang="en-US" dirty="0" smtClean="0">
                <a:solidFill>
                  <a:srgbClr val="002060"/>
                </a:solidFill>
              </a:rPr>
              <a:t>HIPAA</a:t>
            </a:r>
          </a:p>
          <a:p>
            <a:pPr>
              <a:spcBef>
                <a:spcPts val="0"/>
              </a:spcBef>
            </a:pPr>
            <a:r>
              <a:rPr lang="en-US" dirty="0" smtClean="0">
                <a:solidFill>
                  <a:srgbClr val="002060"/>
                </a:solidFill>
              </a:rPr>
              <a:t>Student-related records</a:t>
            </a:r>
          </a:p>
          <a:p>
            <a:pPr>
              <a:spcBef>
                <a:spcPts val="0"/>
              </a:spcBef>
            </a:pPr>
            <a:r>
              <a:rPr lang="en-US" dirty="0" smtClean="0">
                <a:solidFill>
                  <a:srgbClr val="002060"/>
                </a:solidFill>
              </a:rPr>
              <a:t>Privacy cases</a:t>
            </a:r>
          </a:p>
          <a:p>
            <a:pPr marL="0" indent="0">
              <a:spcBef>
                <a:spcPts val="0"/>
              </a:spcBef>
              <a:buNone/>
            </a:pPr>
            <a:r>
              <a:rPr lang="en-US" dirty="0">
                <a:solidFill>
                  <a:srgbClr val="002060"/>
                </a:solidFill>
              </a:rPr>
              <a:t> </a:t>
            </a:r>
            <a:r>
              <a:rPr lang="en-US" dirty="0" smtClean="0">
                <a:solidFill>
                  <a:srgbClr val="002060"/>
                </a:solidFill>
              </a:rPr>
              <a:t>   </a:t>
            </a:r>
            <a:r>
              <a:rPr lang="en-US" sz="2800" dirty="0">
                <a:solidFill>
                  <a:srgbClr val="002060"/>
                </a:solidFill>
              </a:rPr>
              <a:t>-Harmful information should be handled carefully </a:t>
            </a:r>
          </a:p>
          <a:p>
            <a:pPr marL="0" indent="0">
              <a:spcBef>
                <a:spcPts val="0"/>
              </a:spcBef>
              <a:buNone/>
            </a:pPr>
            <a:r>
              <a:rPr lang="en-US" sz="2800" dirty="0">
                <a:solidFill>
                  <a:srgbClr val="002060"/>
                </a:solidFill>
              </a:rPr>
              <a:t>      and confidentially – need to know – (discipline and </a:t>
            </a:r>
          </a:p>
          <a:p>
            <a:pPr marL="0" indent="0">
              <a:spcBef>
                <a:spcPts val="0"/>
              </a:spcBef>
              <a:buNone/>
            </a:pPr>
            <a:r>
              <a:rPr lang="en-US" sz="2800" dirty="0">
                <a:solidFill>
                  <a:srgbClr val="002060"/>
                </a:solidFill>
              </a:rPr>
              <a:t>      discharge and negative evaluations and discussions)</a:t>
            </a:r>
            <a:endParaRPr lang="en-US" dirty="0" smtClean="0">
              <a:solidFill>
                <a:srgbClr val="002060"/>
              </a:solidFill>
            </a:endParaRPr>
          </a:p>
        </p:txBody>
      </p:sp>
      <p:sp>
        <p:nvSpPr>
          <p:cNvPr id="2" name="Slide Number Placeholder 1"/>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93</a:t>
            </a:fld>
            <a:endParaRPr lang="en-US" dirty="0"/>
          </a:p>
        </p:txBody>
      </p:sp>
    </p:spTree>
    <p:extLst>
      <p:ext uri="{BB962C8B-B14F-4D97-AF65-F5344CB8AC3E}">
        <p14:creationId xmlns:p14="http://schemas.microsoft.com/office/powerpoint/2010/main" val="2249698706"/>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Privacy</a:t>
            </a:r>
            <a:endParaRPr lang="en-US" dirty="0">
              <a:solidFill>
                <a:srgbClr val="002060"/>
              </a:solidFill>
            </a:endParaRPr>
          </a:p>
        </p:txBody>
      </p:sp>
      <p:sp>
        <p:nvSpPr>
          <p:cNvPr id="3" name="Content Placeholder 2"/>
          <p:cNvSpPr>
            <a:spLocks noGrp="1"/>
          </p:cNvSpPr>
          <p:nvPr>
            <p:ph idx="1"/>
          </p:nvPr>
        </p:nvSpPr>
        <p:spPr/>
        <p:txBody>
          <a:bodyPr/>
          <a:lstStyle/>
          <a:p>
            <a:pPr marL="742950" indent="-742950">
              <a:buAutoNum type="arabicPeriod"/>
            </a:pPr>
            <a:r>
              <a:rPr lang="en-US" dirty="0" smtClean="0">
                <a:solidFill>
                  <a:srgbClr val="002060"/>
                </a:solidFill>
              </a:rPr>
              <a:t>Not job or program related</a:t>
            </a:r>
          </a:p>
          <a:p>
            <a:pPr marL="742950" indent="-742950">
              <a:buAutoNum type="arabicPeriod"/>
            </a:pPr>
            <a:endParaRPr lang="en-US" dirty="0">
              <a:solidFill>
                <a:srgbClr val="002060"/>
              </a:solidFill>
            </a:endParaRPr>
          </a:p>
          <a:p>
            <a:pPr marL="742950" indent="-742950">
              <a:buAutoNum type="arabicPeriod"/>
            </a:pPr>
            <a:r>
              <a:rPr lang="en-US" dirty="0" smtClean="0">
                <a:solidFill>
                  <a:srgbClr val="002060"/>
                </a:solidFill>
              </a:rPr>
              <a:t>Breaches of confidentiality</a:t>
            </a:r>
            <a:endParaRPr lang="en-US" dirty="0">
              <a:solidFill>
                <a:srgbClr val="002060"/>
              </a:solidFill>
            </a:endParaRPr>
          </a:p>
        </p:txBody>
      </p:sp>
      <p:sp>
        <p:nvSpPr>
          <p:cNvPr id="4" name="TextBox 3"/>
          <p:cNvSpPr txBox="1"/>
          <p:nvPr/>
        </p:nvSpPr>
        <p:spPr>
          <a:xfrm>
            <a:off x="10344150" y="6176962"/>
            <a:ext cx="418704" cy="369332"/>
          </a:xfrm>
          <a:prstGeom prst="rect">
            <a:avLst/>
          </a:prstGeom>
          <a:noFill/>
        </p:spPr>
        <p:txBody>
          <a:bodyPr wrap="none" rtlCol="0">
            <a:spAutoFit/>
          </a:bodyPr>
          <a:lstStyle/>
          <a:p>
            <a:fld id="{D7643CD4-9A0D-420B-B22A-4F12BF808506}" type="slidenum">
              <a:rPr lang="en-US" smtClean="0"/>
              <a:t>94</a:t>
            </a:fld>
            <a:endParaRPr lang="en-US" dirty="0"/>
          </a:p>
        </p:txBody>
      </p:sp>
    </p:spTree>
    <p:extLst>
      <p:ext uri="{BB962C8B-B14F-4D97-AF65-F5344CB8AC3E}">
        <p14:creationId xmlns:p14="http://schemas.microsoft.com/office/powerpoint/2010/main" val="347198073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7142" y="576296"/>
            <a:ext cx="8683658" cy="833054"/>
          </a:xfrm>
        </p:spPr>
        <p:txBody>
          <a:bodyPr/>
          <a:lstStyle/>
          <a:p>
            <a:r>
              <a:rPr lang="en-US" sz="4000" dirty="0">
                <a:solidFill>
                  <a:srgbClr val="002060"/>
                </a:solidFill>
              </a:rPr>
              <a:t>Confidentiality</a:t>
            </a:r>
          </a:p>
        </p:txBody>
      </p:sp>
      <p:sp>
        <p:nvSpPr>
          <p:cNvPr id="3" name="Content Placeholder 2"/>
          <p:cNvSpPr>
            <a:spLocks noGrp="1"/>
          </p:cNvSpPr>
          <p:nvPr>
            <p:ph idx="1"/>
          </p:nvPr>
        </p:nvSpPr>
        <p:spPr>
          <a:xfrm>
            <a:off x="1527142" y="1409350"/>
            <a:ext cx="8683658" cy="5747857"/>
          </a:xfrm>
        </p:spPr>
        <p:txBody>
          <a:bodyPr/>
          <a:lstStyle/>
          <a:p>
            <a:r>
              <a:rPr lang="en-US" sz="2800" dirty="0">
                <a:solidFill>
                  <a:srgbClr val="002060"/>
                </a:solidFill>
              </a:rPr>
              <a:t>Information about an employee’s conditions reasonable accommodation must be kept confidential:</a:t>
            </a:r>
          </a:p>
          <a:p>
            <a:pPr>
              <a:buNone/>
            </a:pPr>
            <a:r>
              <a:rPr lang="en-US" sz="2800" dirty="0">
                <a:solidFill>
                  <a:srgbClr val="002060"/>
                </a:solidFill>
              </a:rPr>
              <a:t>   -may be disclosed to supervisors and managers for necessary work restrictions or reasonable accommodations</a:t>
            </a:r>
          </a:p>
          <a:p>
            <a:pPr>
              <a:buNone/>
            </a:pPr>
            <a:r>
              <a:rPr lang="en-US" sz="2800" dirty="0">
                <a:solidFill>
                  <a:srgbClr val="002060"/>
                </a:solidFill>
              </a:rPr>
              <a:t>   -may be disclosed to individuals involved in making decisions about reasonable accommodations</a:t>
            </a:r>
          </a:p>
          <a:p>
            <a:pPr>
              <a:buNone/>
            </a:pPr>
            <a:r>
              <a:rPr lang="en-US" sz="2800" dirty="0">
                <a:solidFill>
                  <a:srgbClr val="002060"/>
                </a:solidFill>
              </a:rPr>
              <a:t>   -where necessary for emergency treatment; to officials investigating compliance with Rehabilitation Act; for workers’ compensation and insurance purposes</a:t>
            </a: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95</a:t>
            </a:fld>
            <a:endParaRPr lang="en-US" dirty="0"/>
          </a:p>
        </p:txBody>
      </p:sp>
    </p:spTree>
    <p:extLst>
      <p:ext uri="{BB962C8B-B14F-4D97-AF65-F5344CB8AC3E}">
        <p14:creationId xmlns:p14="http://schemas.microsoft.com/office/powerpoint/2010/main" val="2045923438"/>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54144"/>
            <a:ext cx="8229600" cy="1287529"/>
          </a:xfrm>
        </p:spPr>
        <p:txBody>
          <a:bodyPr>
            <a:normAutofit fontScale="90000"/>
          </a:bodyPr>
          <a:lstStyle/>
          <a:p>
            <a:r>
              <a:rPr lang="en-US" dirty="0" smtClean="0">
                <a:solidFill>
                  <a:srgbClr val="002060"/>
                </a:solidFill>
              </a:rPr>
              <a:t>Confidentiality:</a:t>
            </a:r>
            <a:br>
              <a:rPr lang="en-US" dirty="0" smtClean="0">
                <a:solidFill>
                  <a:srgbClr val="002060"/>
                </a:solidFill>
              </a:rPr>
            </a:br>
            <a:r>
              <a:rPr lang="en-US" dirty="0" smtClean="0">
                <a:solidFill>
                  <a:srgbClr val="002060"/>
                </a:solidFill>
              </a:rPr>
              <a:t>(Making Private Facts Public)</a:t>
            </a:r>
            <a:endParaRPr lang="en-US" dirty="0">
              <a:solidFill>
                <a:srgbClr val="002060"/>
              </a:solidFill>
            </a:endParaRPr>
          </a:p>
        </p:txBody>
      </p:sp>
      <p:sp>
        <p:nvSpPr>
          <p:cNvPr id="3" name="Content Placeholder 2"/>
          <p:cNvSpPr>
            <a:spLocks noGrp="1"/>
          </p:cNvSpPr>
          <p:nvPr>
            <p:ph idx="1"/>
          </p:nvPr>
        </p:nvSpPr>
        <p:spPr>
          <a:xfrm>
            <a:off x="1981200" y="2271860"/>
            <a:ext cx="8229600" cy="3854304"/>
          </a:xfrm>
        </p:spPr>
        <p:txBody>
          <a:bodyPr>
            <a:normAutofit fontScale="77500" lnSpcReduction="20000"/>
          </a:bodyPr>
          <a:lstStyle/>
          <a:p>
            <a:r>
              <a:rPr lang="en-US" dirty="0" smtClean="0">
                <a:solidFill>
                  <a:srgbClr val="002060"/>
                </a:solidFill>
              </a:rPr>
              <a:t>Medical information (all disability information)</a:t>
            </a:r>
          </a:p>
          <a:p>
            <a:endParaRPr lang="en-US" dirty="0">
              <a:solidFill>
                <a:srgbClr val="002060"/>
              </a:solidFill>
            </a:endParaRPr>
          </a:p>
          <a:p>
            <a:r>
              <a:rPr lang="en-US" dirty="0" smtClean="0">
                <a:solidFill>
                  <a:srgbClr val="002060"/>
                </a:solidFill>
              </a:rPr>
              <a:t>Personal identity information</a:t>
            </a:r>
          </a:p>
          <a:p>
            <a:endParaRPr lang="en-US" dirty="0">
              <a:solidFill>
                <a:srgbClr val="002060"/>
              </a:solidFill>
            </a:endParaRPr>
          </a:p>
          <a:p>
            <a:r>
              <a:rPr lang="en-US" dirty="0" smtClean="0">
                <a:solidFill>
                  <a:srgbClr val="002060"/>
                </a:solidFill>
              </a:rPr>
              <a:t>Negative information about character, habits, behavior, honesty, etc. (poor performance, discipline, etc.) </a:t>
            </a:r>
          </a:p>
          <a:p>
            <a:endParaRPr lang="en-US" dirty="0">
              <a:solidFill>
                <a:srgbClr val="002060"/>
              </a:solidFill>
            </a:endParaRPr>
          </a:p>
          <a:p>
            <a:r>
              <a:rPr lang="en-US" dirty="0" smtClean="0">
                <a:solidFill>
                  <a:srgbClr val="002060"/>
                </a:solidFill>
              </a:rPr>
              <a:t>Shared with those who have a need to know (to degree necessary)</a:t>
            </a:r>
            <a:endParaRPr lang="en-US" dirty="0">
              <a:solidFill>
                <a:srgbClr val="002060"/>
              </a:solidFill>
            </a:endParaRPr>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96</a:t>
            </a:fld>
            <a:endParaRPr lang="en-US" dirty="0"/>
          </a:p>
        </p:txBody>
      </p:sp>
    </p:spTree>
    <p:extLst>
      <p:ext uri="{BB962C8B-B14F-4D97-AF65-F5344CB8AC3E}">
        <p14:creationId xmlns:p14="http://schemas.microsoft.com/office/powerpoint/2010/main" val="159461225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54144"/>
            <a:ext cx="8229600" cy="1287529"/>
          </a:xfrm>
        </p:spPr>
        <p:txBody>
          <a:bodyPr>
            <a:normAutofit fontScale="90000"/>
          </a:bodyPr>
          <a:lstStyle/>
          <a:p>
            <a:r>
              <a:rPr lang="en-US" dirty="0" smtClean="0">
                <a:solidFill>
                  <a:srgbClr val="002060"/>
                </a:solidFill>
              </a:rPr>
              <a:t>Confidentiality:</a:t>
            </a:r>
            <a:br>
              <a:rPr lang="en-US" dirty="0" smtClean="0">
                <a:solidFill>
                  <a:srgbClr val="002060"/>
                </a:solidFill>
              </a:rPr>
            </a:br>
            <a:r>
              <a:rPr lang="en-US" dirty="0" smtClean="0">
                <a:solidFill>
                  <a:srgbClr val="002060"/>
                </a:solidFill>
              </a:rPr>
              <a:t>(Making Private Facts Public)</a:t>
            </a:r>
            <a:endParaRPr lang="en-US" dirty="0">
              <a:solidFill>
                <a:srgbClr val="002060"/>
              </a:solidFill>
            </a:endParaRPr>
          </a:p>
        </p:txBody>
      </p:sp>
      <p:sp>
        <p:nvSpPr>
          <p:cNvPr id="3" name="Content Placeholder 2"/>
          <p:cNvSpPr>
            <a:spLocks noGrp="1"/>
          </p:cNvSpPr>
          <p:nvPr>
            <p:ph idx="1"/>
          </p:nvPr>
        </p:nvSpPr>
        <p:spPr>
          <a:xfrm>
            <a:off x="1981200" y="2271860"/>
            <a:ext cx="8229600" cy="3854304"/>
          </a:xfrm>
        </p:spPr>
        <p:txBody>
          <a:bodyPr>
            <a:normAutofit fontScale="92500" lnSpcReduction="20000"/>
          </a:bodyPr>
          <a:lstStyle/>
          <a:p>
            <a:pPr>
              <a:buNone/>
            </a:pPr>
            <a:r>
              <a:rPr lang="en-US" u="sng" dirty="0">
                <a:solidFill>
                  <a:srgbClr val="002060"/>
                </a:solidFill>
              </a:rPr>
              <a:t>Carelessness</a:t>
            </a:r>
            <a:r>
              <a:rPr lang="en-US" dirty="0">
                <a:solidFill>
                  <a:srgbClr val="002060"/>
                </a:solidFill>
              </a:rPr>
              <a:t> is the major cause of breaches</a:t>
            </a:r>
          </a:p>
          <a:p>
            <a:pPr>
              <a:buNone/>
            </a:pPr>
            <a:endParaRPr lang="en-US" dirty="0">
              <a:solidFill>
                <a:srgbClr val="002060"/>
              </a:solidFill>
            </a:endParaRPr>
          </a:p>
          <a:p>
            <a:pPr>
              <a:buNone/>
            </a:pPr>
            <a:endParaRPr lang="en-US" dirty="0">
              <a:solidFill>
                <a:srgbClr val="002060"/>
              </a:solidFill>
            </a:endParaRPr>
          </a:p>
          <a:p>
            <a:pPr>
              <a:buNone/>
            </a:pPr>
            <a:r>
              <a:rPr lang="en-US" dirty="0">
                <a:solidFill>
                  <a:srgbClr val="002060"/>
                </a:solidFill>
              </a:rPr>
              <a:t>Sometimes it is the intent to be helpful which </a:t>
            </a:r>
          </a:p>
          <a:p>
            <a:pPr>
              <a:buNone/>
            </a:pPr>
            <a:r>
              <a:rPr lang="en-US" dirty="0">
                <a:solidFill>
                  <a:srgbClr val="002060"/>
                </a:solidFill>
              </a:rPr>
              <a:t>causes harm.</a:t>
            </a:r>
          </a:p>
          <a:p>
            <a:pPr>
              <a:buNone/>
            </a:pPr>
            <a:endParaRPr lang="en-US" dirty="0">
              <a:solidFill>
                <a:srgbClr val="002060"/>
              </a:solidFill>
            </a:endParaRPr>
          </a:p>
          <a:p>
            <a:pPr>
              <a:buNone/>
            </a:pPr>
            <a:r>
              <a:rPr lang="en-US" dirty="0">
                <a:solidFill>
                  <a:srgbClr val="002060"/>
                </a:solidFill>
              </a:rPr>
              <a:t>Clear confidentiality policies and </a:t>
            </a:r>
            <a:r>
              <a:rPr lang="en-US" u="sng" dirty="0">
                <a:solidFill>
                  <a:srgbClr val="002060"/>
                </a:solidFill>
              </a:rPr>
              <a:t>training</a:t>
            </a:r>
            <a:r>
              <a:rPr lang="en-US" dirty="0">
                <a:solidFill>
                  <a:srgbClr val="002060"/>
                </a:solidFill>
              </a:rPr>
              <a:t> for</a:t>
            </a:r>
          </a:p>
          <a:p>
            <a:pPr>
              <a:buNone/>
            </a:pPr>
            <a:r>
              <a:rPr lang="en-US" dirty="0">
                <a:solidFill>
                  <a:srgbClr val="002060"/>
                </a:solidFill>
              </a:rPr>
              <a:t> everyone who “touches” confidential issues.</a:t>
            </a:r>
          </a:p>
          <a:p>
            <a:endParaRPr lang="en-US" dirty="0"/>
          </a:p>
        </p:txBody>
      </p:sp>
      <p:sp>
        <p:nvSpPr>
          <p:cNvPr id="4" name="Slide Number Placeholder 3"/>
          <p:cNvSpPr>
            <a:spLocks noGrp="1"/>
          </p:cNvSpPr>
          <p:nvPr>
            <p:ph type="sldNum" sz="quarter" idx="4294967295"/>
          </p:nvPr>
        </p:nvSpPr>
        <p:spPr>
          <a:xfrm>
            <a:off x="8077200" y="6356351"/>
            <a:ext cx="2133600" cy="365125"/>
          </a:xfrm>
          <a:prstGeom prst="rect">
            <a:avLst/>
          </a:prstGeom>
        </p:spPr>
        <p:txBody>
          <a:bodyPr/>
          <a:lstStyle/>
          <a:p>
            <a:pPr>
              <a:defRPr/>
            </a:pPr>
            <a:fld id="{B5FD20FB-05A0-461A-9D5C-D7C9D43EA149}" type="slidenum">
              <a:rPr lang="en-US" smtClean="0"/>
              <a:pPr>
                <a:defRPr/>
              </a:pPr>
              <a:t>97</a:t>
            </a:fld>
            <a:endParaRPr lang="en-US" dirty="0"/>
          </a:p>
        </p:txBody>
      </p:sp>
    </p:spTree>
    <p:extLst>
      <p:ext uri="{BB962C8B-B14F-4D97-AF65-F5344CB8AC3E}">
        <p14:creationId xmlns:p14="http://schemas.microsoft.com/office/powerpoint/2010/main" val="192489982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Common Compliance Issues</a:t>
            </a:r>
            <a:endParaRPr lang="en-US" dirty="0">
              <a:solidFill>
                <a:srgbClr val="00206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2575577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Big Take Away: Know the Law</a:t>
            </a:r>
            <a:endParaRPr lang="en-US" dirty="0">
              <a:solidFill>
                <a:srgbClr val="002060"/>
              </a:solidFill>
            </a:endParaRPr>
          </a:p>
        </p:txBody>
      </p:sp>
      <p:pic>
        <p:nvPicPr>
          <p:cNvPr id="4098" name="Picture 2" descr="Related imag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19428" y="2446338"/>
            <a:ext cx="5224507" cy="37306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0515600" y="6176963"/>
            <a:ext cx="418704" cy="369332"/>
          </a:xfrm>
          <a:prstGeom prst="rect">
            <a:avLst/>
          </a:prstGeom>
          <a:noFill/>
        </p:spPr>
        <p:txBody>
          <a:bodyPr wrap="none" rtlCol="0">
            <a:spAutoFit/>
          </a:bodyPr>
          <a:lstStyle/>
          <a:p>
            <a:fld id="{173519B7-6B38-47D7-8BA8-00C8EE899080}" type="slidenum">
              <a:rPr lang="en-US" smtClean="0"/>
              <a:t>99</a:t>
            </a:fld>
            <a:endParaRPr lang="en-US" dirty="0"/>
          </a:p>
        </p:txBody>
      </p:sp>
    </p:spTree>
    <p:extLst>
      <p:ext uri="{BB962C8B-B14F-4D97-AF65-F5344CB8AC3E}">
        <p14:creationId xmlns:p14="http://schemas.microsoft.com/office/powerpoint/2010/main" val="472717616"/>
      </p:ext>
    </p:extLst>
  </p:cSld>
  <p:clrMapOvr>
    <a:masterClrMapping/>
  </p:clrMapOvr>
</p:sld>
</file>

<file path=ppt/theme/theme1.xml><?xml version="1.0" encoding="utf-8"?>
<a:theme xmlns:a="http://schemas.openxmlformats.org/drawingml/2006/main" name="BC_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C_Template" id="{08CE742C-747D-EF43-87D3-B481E1B5F338}" vid="{6C9991D0-E836-744E-A879-D2363FC3B37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138</TotalTime>
  <Words>5593</Words>
  <Application>Microsoft Office PowerPoint</Application>
  <PresentationFormat>Widescreen</PresentationFormat>
  <Paragraphs>608</Paragraphs>
  <Slides>101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101</vt:i4>
      </vt:variant>
    </vt:vector>
  </HeadingPairs>
  <TitlesOfParts>
    <vt:vector size="106" baseType="lpstr">
      <vt:lpstr>Arial</vt:lpstr>
      <vt:lpstr>Calibri</vt:lpstr>
      <vt:lpstr>Cambria</vt:lpstr>
      <vt:lpstr>Wingdings</vt:lpstr>
      <vt:lpstr>BC_Template</vt:lpstr>
      <vt:lpstr>Disability Accommodation for W-2 Agencies</vt:lpstr>
      <vt:lpstr>Agenda    </vt:lpstr>
      <vt:lpstr>Legal Primer</vt:lpstr>
      <vt:lpstr>Americans with Disabilities Act (ADA)</vt:lpstr>
      <vt:lpstr>Americans with Disabilities Act (ADA)</vt:lpstr>
      <vt:lpstr> Rehabilitation Act of 1973 (“Section 504”)(20 U.S.C. §794; 34 CFR 104) </vt:lpstr>
      <vt:lpstr> Rehabilitation Act of 1973 (“Section 504”)(20 U.S.C. §794; 34 CFR 104) </vt:lpstr>
      <vt:lpstr>Disability</vt:lpstr>
      <vt:lpstr>Actual Impairment</vt:lpstr>
      <vt:lpstr>Actual Impairment – Three Steps</vt:lpstr>
      <vt:lpstr>Actual Impairment – Three Steps</vt:lpstr>
      <vt:lpstr>Actual Impairment – Three Steps</vt:lpstr>
      <vt:lpstr>Actual Impairment – Three Steps</vt:lpstr>
      <vt:lpstr>Three Steps to Eligibility</vt:lpstr>
      <vt:lpstr>ADA Regulations</vt:lpstr>
      <vt:lpstr>ADA Regulations</vt:lpstr>
      <vt:lpstr>ADA Regulations</vt:lpstr>
      <vt:lpstr>Record of Impairment </vt:lpstr>
      <vt:lpstr>Regarded as Having an Impairment</vt:lpstr>
      <vt:lpstr>Exclusions</vt:lpstr>
      <vt:lpstr>Hidden Disabilities</vt:lpstr>
      <vt:lpstr>What is a “Mental Impairment” Under the ADA?</vt:lpstr>
      <vt:lpstr>Mental Impairments Include  Cognitive/Learning Conditions</vt:lpstr>
      <vt:lpstr>Mental Impairments</vt:lpstr>
      <vt:lpstr>Mental Health Treatment</vt:lpstr>
      <vt:lpstr>Not Every Emotional  Condition is Legally a Disability</vt:lpstr>
      <vt:lpstr>Not Every Emotional  Condition is Legally a Disability</vt:lpstr>
      <vt:lpstr>Most Difficult Areas of the ADA</vt:lpstr>
      <vt:lpstr>Red Flag Words Which Lead to Litigation</vt:lpstr>
      <vt:lpstr>Cognitive Disabilities</vt:lpstr>
      <vt:lpstr>Allergies</vt:lpstr>
      <vt:lpstr>Obligations under ADA/Section 504</vt:lpstr>
      <vt:lpstr>Wisconsin’s Public Accommodation Law</vt:lpstr>
      <vt:lpstr>Disability in Employment – Wisconsin Fair Employment Act</vt:lpstr>
      <vt:lpstr>When are Obligations Triggered in the W-2 Process?</vt:lpstr>
      <vt:lpstr>Obligations of W-2 Agencies</vt:lpstr>
      <vt:lpstr>Obligations of W-2 Agencies</vt:lpstr>
      <vt:lpstr>Informal Assessments</vt:lpstr>
      <vt:lpstr>Conducting Informal Assessment</vt:lpstr>
      <vt:lpstr>Participant Barrier Questions</vt:lpstr>
      <vt:lpstr>Referring for a Formal Assessment</vt:lpstr>
      <vt:lpstr>Formal Assessments</vt:lpstr>
      <vt:lpstr>Formal Assessment</vt:lpstr>
      <vt:lpstr>Critical Information from Assessment </vt:lpstr>
      <vt:lpstr>Assessment</vt:lpstr>
      <vt:lpstr>Providing Accommodations</vt:lpstr>
      <vt:lpstr>What is Required by the ADA/Section 504?</vt:lpstr>
      <vt:lpstr>“Reasonable” Accommodations </vt:lpstr>
      <vt:lpstr>What Is Not Required by the ADA/Section 504</vt:lpstr>
      <vt:lpstr>Accommodations in W-2 Programs</vt:lpstr>
      <vt:lpstr>Accommodations in W-2 Programs</vt:lpstr>
      <vt:lpstr>Accommodations in W-2 Programs</vt:lpstr>
      <vt:lpstr>Functional Limitations</vt:lpstr>
      <vt:lpstr>Functional Limitations</vt:lpstr>
      <vt:lpstr>Functional Limitations</vt:lpstr>
      <vt:lpstr>Functional Limitations</vt:lpstr>
      <vt:lpstr>Functional Limitations</vt:lpstr>
      <vt:lpstr>Accommodations in W-2 Programs</vt:lpstr>
      <vt:lpstr>Effective Communication</vt:lpstr>
      <vt:lpstr>Effective Communication</vt:lpstr>
      <vt:lpstr>Effective Communication</vt:lpstr>
      <vt:lpstr>Effective Communication</vt:lpstr>
      <vt:lpstr>Undue Burden</vt:lpstr>
      <vt:lpstr>Fundamental Alteration</vt:lpstr>
      <vt:lpstr>Direct Threat</vt:lpstr>
      <vt:lpstr>Legal Obligations to Employees</vt:lpstr>
      <vt:lpstr>What Do Employment Disability Laws Require?</vt:lpstr>
      <vt:lpstr>Reasonable Accommodation Requirements</vt:lpstr>
      <vt:lpstr>Perceived Disabled</vt:lpstr>
      <vt:lpstr>Major Life Activities</vt:lpstr>
      <vt:lpstr>“Substantially Limited” in a Major Life Activity</vt:lpstr>
      <vt:lpstr>Wisconsin Fair Employment Act Definition of Disability</vt:lpstr>
      <vt:lpstr>Complying With the Law</vt:lpstr>
      <vt:lpstr>The Requirement to Accommodate</vt:lpstr>
      <vt:lpstr>Requests for Accommodation</vt:lpstr>
      <vt:lpstr>Requests for Accommodation</vt:lpstr>
      <vt:lpstr>Disability Process</vt:lpstr>
      <vt:lpstr>Verification of Disability</vt:lpstr>
      <vt:lpstr>Verification and Documentation</vt:lpstr>
      <vt:lpstr>Documenting Disabilities</vt:lpstr>
      <vt:lpstr>Determining Accommodations in the Workplace</vt:lpstr>
      <vt:lpstr>Reasonable Accommodation </vt:lpstr>
      <vt:lpstr>Reasonable Accommodation</vt:lpstr>
      <vt:lpstr>Qualified Person With a Disability</vt:lpstr>
      <vt:lpstr>Reasonable Accommodations</vt:lpstr>
      <vt:lpstr>Accommodations That  Might be Required</vt:lpstr>
      <vt:lpstr>What is Hardship?</vt:lpstr>
      <vt:lpstr>Accommodations That Will  Generally Not be Required</vt:lpstr>
      <vt:lpstr>Actions Not Required</vt:lpstr>
      <vt:lpstr>Risk of Harm to Self or Others Direct Threat</vt:lpstr>
      <vt:lpstr>What if an Employee Will Not  Accept Accommodation?</vt:lpstr>
      <vt:lpstr>What if an Accommodation Can Not be Made?</vt:lpstr>
      <vt:lpstr>Confidentiality Requirements</vt:lpstr>
      <vt:lpstr>Privacy</vt:lpstr>
      <vt:lpstr>Confidentiality</vt:lpstr>
      <vt:lpstr>Confidentiality: (Making Private Facts Public)</vt:lpstr>
      <vt:lpstr>Confidentiality: (Making Private Facts Public)</vt:lpstr>
      <vt:lpstr>Common Compliance Issues</vt:lpstr>
      <vt:lpstr>Big Take Away: Know the Law</vt:lpstr>
      <vt:lpstr>Bob Gregg</vt:lpstr>
      <vt:lpstr>Tess O’Brien-Heinzen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Accommodation for W-2 Agencies</dc:title>
  <dc:creator>Jenkins, Beverly M - DCF</dc:creator>
  <cp:lastModifiedBy>Jenkins, Beverly M - DCF</cp:lastModifiedBy>
  <cp:revision>2</cp:revision>
  <cp:lastPrinted>2019-05-28T16:43:04Z</cp:lastPrinted>
  <dcterms:modified xsi:type="dcterms:W3CDTF">2019-05-28T18:46:43Z</dcterms:modified>
</cp:coreProperties>
</file>