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8"/>
  </p:notesMasterIdLst>
  <p:sldIdLst>
    <p:sldId id="256" r:id="rId2"/>
    <p:sldId id="314" r:id="rId3"/>
    <p:sldId id="387" r:id="rId4"/>
    <p:sldId id="389" r:id="rId5"/>
    <p:sldId id="384" r:id="rId6"/>
    <p:sldId id="338" r:id="rId7"/>
    <p:sldId id="381" r:id="rId8"/>
    <p:sldId id="342" r:id="rId9"/>
    <p:sldId id="352" r:id="rId10"/>
    <p:sldId id="340" r:id="rId11"/>
    <p:sldId id="350" r:id="rId12"/>
    <p:sldId id="343" r:id="rId13"/>
    <p:sldId id="348" r:id="rId14"/>
    <p:sldId id="335" r:id="rId15"/>
    <p:sldId id="361" r:id="rId16"/>
    <p:sldId id="360" r:id="rId17"/>
    <p:sldId id="373" r:id="rId18"/>
    <p:sldId id="363" r:id="rId19"/>
    <p:sldId id="375" r:id="rId20"/>
    <p:sldId id="376" r:id="rId21"/>
    <p:sldId id="377" r:id="rId22"/>
    <p:sldId id="378" r:id="rId23"/>
    <p:sldId id="379" r:id="rId24"/>
    <p:sldId id="334" r:id="rId25"/>
    <p:sldId id="366" r:id="rId26"/>
    <p:sldId id="332" r:id="rId27"/>
    <p:sldId id="383" r:id="rId28"/>
    <p:sldId id="385" r:id="rId29"/>
    <p:sldId id="356" r:id="rId30"/>
    <p:sldId id="382" r:id="rId31"/>
    <p:sldId id="347" r:id="rId32"/>
    <p:sldId id="349" r:id="rId33"/>
    <p:sldId id="380" r:id="rId34"/>
    <p:sldId id="390" r:id="rId35"/>
    <p:sldId id="367" r:id="rId36"/>
    <p:sldId id="388" r:id="rId37"/>
    <p:sldId id="386" r:id="rId38"/>
    <p:sldId id="330" r:id="rId39"/>
    <p:sldId id="331" r:id="rId40"/>
    <p:sldId id="351" r:id="rId41"/>
    <p:sldId id="354" r:id="rId42"/>
    <p:sldId id="345" r:id="rId43"/>
    <p:sldId id="371" r:id="rId44"/>
    <p:sldId id="372" r:id="rId45"/>
    <p:sldId id="353" r:id="rId46"/>
    <p:sldId id="36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Schubert" initials="ES" lastIdx="1" clrIdx="0">
    <p:extLst>
      <p:ext uri="{19B8F6BF-5375-455C-9EA6-DF929625EA0E}">
        <p15:presenceInfo xmlns:p15="http://schemas.microsoft.com/office/powerpoint/2012/main" userId="S-1-5-21-2608551118-1643265681-2229774005-36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0E399"/>
    <a:srgbClr val="EDA5A5"/>
    <a:srgbClr val="FF3300"/>
    <a:srgbClr val="E27070"/>
    <a:srgbClr val="FFE2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3" autoAdjust="0"/>
    <p:restoredTop sz="76781" autoAdjust="0"/>
  </p:normalViewPr>
  <p:slideViewPr>
    <p:cSldViewPr snapToGrid="0">
      <p:cViewPr varScale="1">
        <p:scale>
          <a:sx n="87" d="100"/>
          <a:sy n="87" d="100"/>
        </p:scale>
        <p:origin x="13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C93C1-7546-4AE5-80C7-36B88F0B1C43}"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66DE8-C6C3-4E28-8542-C77384390E1A}" type="slidenum">
              <a:rPr lang="en-US" smtClean="0"/>
              <a:t>‹#›</a:t>
            </a:fld>
            <a:endParaRPr lang="en-US"/>
          </a:p>
        </p:txBody>
      </p:sp>
    </p:spTree>
    <p:extLst>
      <p:ext uri="{BB962C8B-B14F-4D97-AF65-F5344CB8AC3E}">
        <p14:creationId xmlns:p14="http://schemas.microsoft.com/office/powerpoint/2010/main" val="107761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1</a:t>
            </a:fld>
            <a:endParaRPr lang="en-US"/>
          </a:p>
        </p:txBody>
      </p:sp>
    </p:spTree>
    <p:extLst>
      <p:ext uri="{BB962C8B-B14F-4D97-AF65-F5344CB8AC3E}">
        <p14:creationId xmlns:p14="http://schemas.microsoft.com/office/powerpoint/2010/main" val="239329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KELLY - Play videos (not trauma-informed)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kern="1200" dirty="0">
                <a:solidFill>
                  <a:schemeClr val="tx1"/>
                </a:solidFill>
                <a:effectLst/>
                <a:latin typeface="+mn-lt"/>
                <a:ea typeface="+mn-ea"/>
                <a:cs typeface="+mn-cs"/>
              </a:rPr>
              <a:t>THINGS TO NOTICE – Missed Opportunity to Discuss DV scenario</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confidentiality information the staff person in this video scenario provided was accurate for an employee with confidential status. A reminder to defer to your employer’s policy and provide whatever that information is at the beginning of the conversation.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client brings up a lot of concerning behavior by the ex that sounds like coercive control and domestic violence, but the worker doesn’t take the opportunity to ask more about the situation, explore her concerns, and connect to on-going DV resources. Perhaps this advocate:</a:t>
            </a:r>
          </a:p>
          <a:p>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Is unsure how to have the conversation about domestic violence but does feel very familiar and comfortable with starting the LIFE application process, so she defaults to that. </a:t>
            </a:r>
          </a:p>
          <a:p>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Is worried about the client’s reaction or damaging rapport if she focuses on the DV. </a:t>
            </a:r>
          </a:p>
          <a:p>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has a hard time discussing DV because of her own history and life experiences.</a:t>
            </a:r>
          </a:p>
          <a:p>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Is unsure what to say or what to suggest in terms of resources. </a:t>
            </a:r>
          </a:p>
          <a:p>
            <a:r>
              <a:rPr lang="en-US" sz="1200" kern="1200" dirty="0">
                <a:solidFill>
                  <a:schemeClr val="tx1"/>
                </a:solidFill>
                <a:effectLst/>
                <a:latin typeface="+mn-lt"/>
                <a:ea typeface="+mn-ea"/>
                <a:cs typeface="+mn-cs"/>
              </a:rPr>
              <a:t>We will address all of these concerns during today’s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kern="1200" dirty="0">
                <a:solidFill>
                  <a:schemeClr val="tx1"/>
                </a:solidFill>
                <a:effectLst/>
                <a:latin typeface="+mn-lt"/>
                <a:ea typeface="+mn-ea"/>
                <a:cs typeface="+mn-cs"/>
              </a:rPr>
              <a:t>THINGS TO NOTICE – Judgmental scenario DCF</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confidentiality information the advocate provided was accurate for an employee with confidential status. A reminder to defer to your employer’s policy and provide whatever that information is at the beginning of the conversation.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advocate doesn’t ask the client permission before giving or collecting any information.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advocate down plays and seems to dis-believe the client’s concerns about domestic violence “</a:t>
            </a:r>
            <a:r>
              <a:rPr lang="en-US" sz="1200" i="1" kern="1200" dirty="0">
                <a:solidFill>
                  <a:schemeClr val="tx1"/>
                </a:solidFill>
                <a:effectLst/>
                <a:latin typeface="+mn-lt"/>
                <a:ea typeface="+mn-ea"/>
                <a:cs typeface="+mn-cs"/>
              </a:rPr>
              <a:t>So he never hit you or put his hands on you?”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Yeah, a lot of couples fight.”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advocate’s attempts at rapport building come off as judgmental</a:t>
            </a:r>
            <a:r>
              <a:rPr lang="en-US" sz="1200" i="1" kern="1200" dirty="0">
                <a:solidFill>
                  <a:schemeClr val="tx1"/>
                </a:solidFill>
                <a:effectLst/>
                <a:latin typeface="+mn-lt"/>
                <a:ea typeface="+mn-ea"/>
                <a:cs typeface="+mn-cs"/>
              </a:rPr>
              <a:t>. “Whew, that’s a lot!” and “You must be going crazy!”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Likewise, the advocate’s attempts at showing concern and providing psychoeducation around the impact of violence on children come off as judgmental and like she is blaming the mother for her ex-husband’s aggression. </a:t>
            </a:r>
            <a:r>
              <a:rPr lang="en-US" sz="1200" i="1" kern="1200" dirty="0">
                <a:solidFill>
                  <a:schemeClr val="tx1"/>
                </a:solidFill>
                <a:effectLst/>
                <a:latin typeface="+mn-lt"/>
                <a:ea typeface="+mn-ea"/>
                <a:cs typeface="+mn-cs"/>
              </a:rPr>
              <a:t>“It can be really traumatic for kids to see their parents fighting.”</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You should try not to fight in front of them.” </a:t>
            </a:r>
            <a:r>
              <a:rPr lang="en-US" sz="1200" kern="1200" dirty="0">
                <a:solidFill>
                  <a:schemeClr val="tx1"/>
                </a:solidFill>
                <a:effectLst/>
                <a:latin typeface="+mn-lt"/>
                <a:ea typeface="+mn-ea"/>
                <a:cs typeface="+mn-cs"/>
              </a:rPr>
              <a:t>This can be triggering for any parent, especially one whose abusive partner may belittle her parenting or place unnecessary blame on her or when she has very little control of when or where the fighting and violence happen.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advocate doesn’t give any affirming statements or acknowledging that the client is doing well for herself and her children by coming in for help.</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advocate doesn’t ask the client what’s important to her. She instead jumped to suggest self-care and child services and continues to push this issue even when the client does not want to talk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10</a:t>
            </a:fld>
            <a:endParaRPr lang="en-US"/>
          </a:p>
        </p:txBody>
      </p:sp>
    </p:spTree>
    <p:extLst>
      <p:ext uri="{BB962C8B-B14F-4D97-AF65-F5344CB8AC3E}">
        <p14:creationId xmlns:p14="http://schemas.microsoft.com/office/powerpoint/2010/main" val="2893778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endParaRPr lang="en-US" dirty="0"/>
          </a:p>
          <a:p>
            <a:r>
              <a:rPr lang="en-US" dirty="0"/>
              <a:t>We</a:t>
            </a:r>
            <a:r>
              <a:rPr lang="en-US" baseline="0" dirty="0"/>
              <a:t> know that this conversation is hard for both professionals and survivors. </a:t>
            </a:r>
          </a:p>
          <a:p>
            <a:endParaRPr lang="en-US" baseline="0" dirty="0"/>
          </a:p>
          <a:p>
            <a:r>
              <a:rPr lang="en-US" baseline="0" dirty="0"/>
              <a:t>This isn’t bad! This is the key to trauma informed care approach</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11</a:t>
            </a:fld>
            <a:endParaRPr lang="en-US"/>
          </a:p>
        </p:txBody>
      </p:sp>
    </p:spTree>
    <p:extLst>
      <p:ext uri="{BB962C8B-B14F-4D97-AF65-F5344CB8AC3E}">
        <p14:creationId xmlns:p14="http://schemas.microsoft.com/office/powerpoint/2010/main" val="2991779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 – brainstorm w/participants what makes these conversations hard</a:t>
            </a:r>
            <a:r>
              <a:rPr lang="en-US" baseline="0" dirty="0"/>
              <a:t> for professionals</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12</a:t>
            </a:fld>
            <a:endParaRPr lang="en-US"/>
          </a:p>
        </p:txBody>
      </p:sp>
    </p:spTree>
    <p:extLst>
      <p:ext uri="{BB962C8B-B14F-4D97-AF65-F5344CB8AC3E}">
        <p14:creationId xmlns:p14="http://schemas.microsoft.com/office/powerpoint/2010/main" val="2631048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Worried about damaging rapport by disclosing to clients they are a mandated reporter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Don’t feel entirely sure how to report or who to involve when making a report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Worried about client’s reaction if a report must be made</a:t>
            </a:r>
          </a:p>
          <a:p>
            <a:pPr marL="171450" indent="-171450">
              <a:buFontTx/>
              <a:buChar char="-"/>
            </a:pPr>
            <a:r>
              <a:rPr lang="en-US" dirty="0"/>
              <a:t>Don’t want to hear something they’d</a:t>
            </a:r>
            <a:r>
              <a:rPr lang="en-US" baseline="0" dirty="0"/>
              <a:t> be required to report… if you don’t ask, it doesn’t mean it isn’t happening</a:t>
            </a:r>
          </a:p>
          <a:p>
            <a:pPr marL="171450" indent="-171450">
              <a:buFontTx/>
              <a:buChar char="-"/>
            </a:pPr>
            <a:endParaRPr lang="en-US" baseline="0" dirty="0"/>
          </a:p>
          <a:p>
            <a:pPr marL="171450" indent="-171450">
              <a:buFontTx/>
              <a:buChar char="-"/>
            </a:pPr>
            <a:r>
              <a:rPr lang="en-US" baseline="0" dirty="0"/>
              <a:t>BUT a “head in the sand approach” doesn’t help anyone. Just because you’re not asking about hard things (like people being hurt or unsafe at home) doesn’t mean they aren’t happening and aren’t impacting the people you serve.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13</a:t>
            </a:fld>
            <a:endParaRPr lang="en-US"/>
          </a:p>
        </p:txBody>
      </p:sp>
    </p:spTree>
    <p:extLst>
      <p:ext uri="{BB962C8B-B14F-4D97-AF65-F5344CB8AC3E}">
        <p14:creationId xmlns:p14="http://schemas.microsoft.com/office/powerpoint/2010/main" val="2789158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ERIN</a:t>
            </a:r>
          </a:p>
          <a:p>
            <a:pPr marL="171450" indent="-171450">
              <a:buFontTx/>
              <a:buChar char="-"/>
            </a:pPr>
            <a:endParaRPr lang="en-US" dirty="0"/>
          </a:p>
          <a:p>
            <a:pPr marL="171450" indent="-171450">
              <a:buFontTx/>
              <a:buChar char="-"/>
            </a:pPr>
            <a:r>
              <a:rPr lang="en-US" dirty="0"/>
              <a:t>We encourage</a:t>
            </a:r>
            <a:r>
              <a:rPr lang="en-US" baseline="0" dirty="0"/>
              <a:t> folks to set up boundaries and expectations for the conversation up front, before diving into the client’s story and needs. In this mandated reporting “pre-amble” you would disclose whatever your specific status is in terms of mandated reporting, what types of information that you would be mandated to report, and what might happen once reported.</a:t>
            </a:r>
          </a:p>
          <a:p>
            <a:pPr marL="171450" indent="-171450">
              <a:buFontTx/>
              <a:buChar char="-"/>
            </a:pPr>
            <a:endParaRPr lang="en-US" baseline="0" dirty="0"/>
          </a:p>
          <a:p>
            <a:pPr marL="171450" indent="-171450">
              <a:buFontTx/>
              <a:buChar char="-"/>
            </a:pPr>
            <a:r>
              <a:rPr lang="en-US" baseline="0" dirty="0"/>
              <a:t>It’s important to note that this will differ depending on your employer, your role, and your credentialing. We are providing general advice to provide information up front at the start of a conversation, but knowing specifically what information to provide is up to you. Check with your supervisor or employer if you’re unsure.</a:t>
            </a:r>
          </a:p>
          <a:p>
            <a:pPr marL="171450" indent="-171450">
              <a:buFontTx/>
              <a:buChar char="-"/>
            </a:pPr>
            <a:endParaRPr lang="en-US" baseline="0" dirty="0"/>
          </a:p>
          <a:p>
            <a:pPr marL="171450" indent="-171450">
              <a:buFontTx/>
              <a:buChar char="-"/>
            </a:pPr>
            <a:r>
              <a:rPr lang="en-US" baseline="0" dirty="0"/>
              <a:t>In addition to providing this information early, before a client gets further into their story and reasons for seeking help, we also suggest often coming back to this. Even though a client heard it once, we know they didn’t necessarily retain it, especially for someone whose recently experienced a lot of trauma.</a:t>
            </a:r>
          </a:p>
          <a:p>
            <a:pPr marL="171450" indent="-171450">
              <a:buFontTx/>
              <a:buChar char="-"/>
            </a:pPr>
            <a:endParaRPr lang="en-US" baseline="0" dirty="0"/>
          </a:p>
          <a:p>
            <a:pPr marL="171450" indent="-171450">
              <a:buFontTx/>
              <a:buChar char="-"/>
            </a:pPr>
            <a:r>
              <a:rPr lang="en-US" baseline="0" dirty="0"/>
              <a:t>When discussing mandated reporting, many professionals worry about the balance of transparency and letting clients know right away vs. the potential harm to trust or rapport that might happen if they lead with that information. We believe that the benefits of transparency outweigh the risk of damaging rapport. </a:t>
            </a:r>
          </a:p>
          <a:p>
            <a:pPr marL="628650" lvl="1" indent="-171450">
              <a:buFontTx/>
              <a:buChar char="-"/>
            </a:pPr>
            <a:r>
              <a:rPr lang="en-US" baseline="0" dirty="0"/>
              <a:t>First, by being transparent, you are demonstrating that you are trustworthy and wouldn’t “go behind their back,” gathering and reporting information the client thought would be kept in confidence. </a:t>
            </a:r>
          </a:p>
          <a:p>
            <a:pPr marL="628650" lvl="1" indent="-171450">
              <a:buFontTx/>
              <a:buChar char="-"/>
            </a:pPr>
            <a:r>
              <a:rPr lang="en-US" baseline="0" dirty="0"/>
              <a:t>Second, by giving the client that information, you are essentially empowering them to choose what they want to do with all of the relevant information. </a:t>
            </a:r>
          </a:p>
          <a:p>
            <a:pPr marL="171450" indent="-171450">
              <a:buFontTx/>
              <a:buChar char="-"/>
            </a:pPr>
            <a:endParaRPr lang="en-US" baseline="0" dirty="0"/>
          </a:p>
          <a:p>
            <a:pPr marL="171450" indent="-171450">
              <a:buFontTx/>
              <a:buChar char="-"/>
            </a:pPr>
            <a:r>
              <a:rPr lang="en-US" baseline="0" dirty="0"/>
              <a:t>Lastly, if you disclose the fact that you have strict mandated reporting requirements and the client therefor does not feel comfortable talking with you about their children and their children’s needs, you can always offer to connect them to a confidential service. </a:t>
            </a:r>
          </a:p>
          <a:p>
            <a:pPr marL="628650" lvl="1" indent="-171450">
              <a:buFontTx/>
              <a:buChar char="-"/>
            </a:pPr>
            <a:r>
              <a:rPr lang="en-US" baseline="0" dirty="0"/>
              <a:t>I’ve shared Sojourner’s domestic violence hotline numbers here… but depending on where you’re located, you can find a local hotline number.</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14</a:t>
            </a:fld>
            <a:endParaRPr lang="en-US"/>
          </a:p>
        </p:txBody>
      </p:sp>
    </p:spTree>
    <p:extLst>
      <p:ext uri="{BB962C8B-B14F-4D97-AF65-F5344CB8AC3E}">
        <p14:creationId xmlns:p14="http://schemas.microsoft.com/office/powerpoint/2010/main" val="4165840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endParaRPr lang="en-US" dirty="0"/>
          </a:p>
          <a:p>
            <a:pPr marL="171450" indent="-171450">
              <a:buFontTx/>
              <a:buChar char="-"/>
            </a:pPr>
            <a:r>
              <a:rPr lang="en-US" dirty="0"/>
              <a:t>Another</a:t>
            </a:r>
            <a:r>
              <a:rPr lang="en-US" baseline="0" dirty="0"/>
              <a:t> reason that conversations with domestic violence survivors is difficult for professionals is fear about a client’s reaction when these issues are brought up. No matter how well you do in introducing the topic in a trauma informed way, occasionally clients will react this way.</a:t>
            </a:r>
          </a:p>
          <a:p>
            <a:pPr marL="628650" lvl="1" indent="-171450">
              <a:buFontTx/>
              <a:buChar char="-"/>
            </a:pPr>
            <a:r>
              <a:rPr lang="en-US" baseline="0" dirty="0"/>
              <a:t>The key here is to look at these reactions through a trauma informed lens</a:t>
            </a:r>
          </a:p>
          <a:p>
            <a:pPr marL="1085850" lvl="2" indent="-171450">
              <a:buFontTx/>
              <a:buChar char="-"/>
            </a:pPr>
            <a:r>
              <a:rPr lang="en-US" baseline="0" dirty="0"/>
              <a:t>Realize… this is a hard topic for this person</a:t>
            </a:r>
          </a:p>
          <a:p>
            <a:pPr marL="1085850" lvl="2" indent="-171450">
              <a:buFontTx/>
              <a:buChar char="-"/>
            </a:pPr>
            <a:r>
              <a:rPr lang="en-US" baseline="0" dirty="0"/>
              <a:t>Recognize… this reaction is a trauma reaction. It’s not personal.</a:t>
            </a:r>
          </a:p>
          <a:p>
            <a:pPr marL="1085850" lvl="2" indent="-171450">
              <a:buFontTx/>
              <a:buChar char="-"/>
            </a:pPr>
            <a:r>
              <a:rPr lang="en-US" baseline="0" dirty="0"/>
              <a:t>Respond… </a:t>
            </a:r>
          </a:p>
          <a:p>
            <a:pPr marL="1543050" lvl="3" indent="-171450">
              <a:buFontTx/>
              <a:buChar char="-"/>
            </a:pPr>
            <a:r>
              <a:rPr lang="en-US" baseline="0" dirty="0"/>
              <a:t>using one of the talking points we’ll review later</a:t>
            </a:r>
          </a:p>
          <a:p>
            <a:pPr marL="1543050" lvl="3" indent="-171450">
              <a:buFontTx/>
              <a:buChar char="-"/>
            </a:pPr>
            <a:r>
              <a:rPr lang="en-US" baseline="0" dirty="0"/>
              <a:t>Creating a feeling of safety in the conversation</a:t>
            </a:r>
          </a:p>
          <a:p>
            <a:pPr marL="1543050" lvl="3" indent="-171450">
              <a:buFontTx/>
              <a:buChar char="-"/>
            </a:pPr>
            <a:r>
              <a:rPr lang="en-US" baseline="0" dirty="0"/>
              <a:t>but ultimately by taking the clients lead. Can come back to the conversation later.</a:t>
            </a:r>
          </a:p>
        </p:txBody>
      </p:sp>
      <p:sp>
        <p:nvSpPr>
          <p:cNvPr id="4" name="Slide Number Placeholder 3"/>
          <p:cNvSpPr>
            <a:spLocks noGrp="1"/>
          </p:cNvSpPr>
          <p:nvPr>
            <p:ph type="sldNum" sz="quarter" idx="10"/>
          </p:nvPr>
        </p:nvSpPr>
        <p:spPr/>
        <p:txBody>
          <a:bodyPr/>
          <a:lstStyle/>
          <a:p>
            <a:fld id="{1DE66DE8-C6C3-4E28-8542-C77384390E1A}" type="slidenum">
              <a:rPr lang="en-US" smtClean="0"/>
              <a:t>15</a:t>
            </a:fld>
            <a:endParaRPr lang="en-US"/>
          </a:p>
        </p:txBody>
      </p:sp>
    </p:spTree>
    <p:extLst>
      <p:ext uri="{BB962C8B-B14F-4D97-AF65-F5344CB8AC3E}">
        <p14:creationId xmlns:p14="http://schemas.microsoft.com/office/powerpoint/2010/main" val="481094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ERIN – When a person feels safe in the conversation, they are far less likely to have those trauma reactions that professionals fear.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Because we believe its essential to hear from the people we intend to serve first and foremost when learning how to help better, we have included direct quotes from both adult and youth survivors of family violence throughout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are a few quotes from survivors about what makes them feel safe.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66DE8-C6C3-4E28-8542-C77384390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135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p:txBody>
      </p:sp>
      <p:sp>
        <p:nvSpPr>
          <p:cNvPr id="4" name="Slide Number Placeholder 3"/>
          <p:cNvSpPr>
            <a:spLocks noGrp="1"/>
          </p:cNvSpPr>
          <p:nvPr>
            <p:ph type="sldNum" sz="quarter" idx="10"/>
          </p:nvPr>
        </p:nvSpPr>
        <p:spPr/>
        <p:txBody>
          <a:bodyPr/>
          <a:lstStyle/>
          <a:p>
            <a:fld id="{1DE66DE8-C6C3-4E28-8542-C77384390E1A}" type="slidenum">
              <a:rPr lang="en-US" smtClean="0"/>
              <a:t>17</a:t>
            </a:fld>
            <a:endParaRPr lang="en-US"/>
          </a:p>
        </p:txBody>
      </p:sp>
    </p:spTree>
    <p:extLst>
      <p:ext uri="{BB962C8B-B14F-4D97-AF65-F5344CB8AC3E}">
        <p14:creationId xmlns:p14="http://schemas.microsoft.com/office/powerpoint/2010/main" val="914171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 – another reason this conversation can be hard for professionals is that we are people too. We</a:t>
            </a:r>
            <a:r>
              <a:rPr lang="en-US" baseline="0" dirty="0"/>
              <a:t> carry with us into this work our own trauma, our own triggers, and our own unique cultural and historical perspectives.</a:t>
            </a:r>
          </a:p>
          <a:p>
            <a:endParaRPr lang="en-US" baseline="0" dirty="0"/>
          </a:p>
          <a:p>
            <a:r>
              <a:rPr lang="en-US" baseline="0" dirty="0"/>
              <a:t>Tristan will talk more about this now. </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18</a:t>
            </a:fld>
            <a:endParaRPr lang="en-US"/>
          </a:p>
        </p:txBody>
      </p:sp>
    </p:spTree>
    <p:extLst>
      <p:ext uri="{BB962C8B-B14F-4D97-AF65-F5344CB8AC3E}">
        <p14:creationId xmlns:p14="http://schemas.microsoft.com/office/powerpoint/2010/main" val="1200693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TRISTAN</a:t>
            </a:r>
          </a:p>
        </p:txBody>
      </p:sp>
      <p:sp>
        <p:nvSpPr>
          <p:cNvPr id="4" name="Slide Number Placeholder 3"/>
          <p:cNvSpPr>
            <a:spLocks noGrp="1"/>
          </p:cNvSpPr>
          <p:nvPr>
            <p:ph type="sldNum" sz="quarter" idx="10"/>
          </p:nvPr>
        </p:nvSpPr>
        <p:spPr/>
        <p:txBody>
          <a:bodyPr/>
          <a:lstStyle/>
          <a:p>
            <a:fld id="{1DE66DE8-C6C3-4E28-8542-C77384390E1A}" type="slidenum">
              <a:rPr lang="en-US" smtClean="0"/>
              <a:t>19</a:t>
            </a:fld>
            <a:endParaRPr lang="en-US"/>
          </a:p>
        </p:txBody>
      </p:sp>
    </p:spTree>
    <p:extLst>
      <p:ext uri="{BB962C8B-B14F-4D97-AF65-F5344CB8AC3E}">
        <p14:creationId xmlns:p14="http://schemas.microsoft.com/office/powerpoint/2010/main" val="85357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a:p>
            <a:endParaRPr lang="en-US" dirty="0"/>
          </a:p>
          <a:p>
            <a:r>
              <a:rPr lang="en-US" dirty="0"/>
              <a:t>3 min -</a:t>
            </a:r>
            <a:r>
              <a:rPr lang="en-US" baseline="0" dirty="0"/>
              <a:t> </a:t>
            </a:r>
            <a:r>
              <a:rPr lang="en-US" dirty="0"/>
              <a:t>Introduce trainers (Tristan, Kelly, Erin)</a:t>
            </a:r>
          </a:p>
          <a:p>
            <a:endParaRPr lang="en-US" dirty="0"/>
          </a:p>
          <a:p>
            <a:r>
              <a:rPr lang="en-US" dirty="0"/>
              <a:t>Have participants type in chat name, agency,</a:t>
            </a:r>
            <a:r>
              <a:rPr lang="en-US" baseline="0" dirty="0"/>
              <a:t> &amp; role</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2</a:t>
            </a:fld>
            <a:endParaRPr lang="en-US"/>
          </a:p>
        </p:txBody>
      </p:sp>
    </p:spTree>
    <p:extLst>
      <p:ext uri="{BB962C8B-B14F-4D97-AF65-F5344CB8AC3E}">
        <p14:creationId xmlns:p14="http://schemas.microsoft.com/office/powerpoint/2010/main" val="2950401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TRISTAN</a:t>
            </a:r>
          </a:p>
        </p:txBody>
      </p:sp>
      <p:sp>
        <p:nvSpPr>
          <p:cNvPr id="4" name="Slide Number Placeholder 3"/>
          <p:cNvSpPr>
            <a:spLocks noGrp="1"/>
          </p:cNvSpPr>
          <p:nvPr>
            <p:ph type="sldNum" sz="quarter" idx="10"/>
          </p:nvPr>
        </p:nvSpPr>
        <p:spPr/>
        <p:txBody>
          <a:bodyPr/>
          <a:lstStyle/>
          <a:p>
            <a:fld id="{1DE66DE8-C6C3-4E28-8542-C77384390E1A}" type="slidenum">
              <a:rPr lang="en-US" smtClean="0"/>
              <a:t>20</a:t>
            </a:fld>
            <a:endParaRPr lang="en-US"/>
          </a:p>
        </p:txBody>
      </p:sp>
    </p:spTree>
    <p:extLst>
      <p:ext uri="{BB962C8B-B14F-4D97-AF65-F5344CB8AC3E}">
        <p14:creationId xmlns:p14="http://schemas.microsoft.com/office/powerpoint/2010/main" val="2287644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TRISTAN</a:t>
            </a:r>
          </a:p>
        </p:txBody>
      </p:sp>
      <p:sp>
        <p:nvSpPr>
          <p:cNvPr id="4" name="Slide Number Placeholder 3"/>
          <p:cNvSpPr>
            <a:spLocks noGrp="1"/>
          </p:cNvSpPr>
          <p:nvPr>
            <p:ph type="sldNum" sz="quarter" idx="10"/>
          </p:nvPr>
        </p:nvSpPr>
        <p:spPr/>
        <p:txBody>
          <a:bodyPr/>
          <a:lstStyle/>
          <a:p>
            <a:fld id="{1DE66DE8-C6C3-4E28-8542-C77384390E1A}" type="slidenum">
              <a:rPr lang="en-US" smtClean="0"/>
              <a:t>21</a:t>
            </a:fld>
            <a:endParaRPr lang="en-US"/>
          </a:p>
        </p:txBody>
      </p:sp>
    </p:spTree>
    <p:extLst>
      <p:ext uri="{BB962C8B-B14F-4D97-AF65-F5344CB8AC3E}">
        <p14:creationId xmlns:p14="http://schemas.microsoft.com/office/powerpoint/2010/main" val="3878391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TRISTAN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66DE8-C6C3-4E28-8542-C77384390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450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TRISTAN</a:t>
            </a:r>
          </a:p>
        </p:txBody>
      </p:sp>
      <p:sp>
        <p:nvSpPr>
          <p:cNvPr id="4" name="Slide Number Placeholder 3"/>
          <p:cNvSpPr>
            <a:spLocks noGrp="1"/>
          </p:cNvSpPr>
          <p:nvPr>
            <p:ph type="sldNum" sz="quarter" idx="10"/>
          </p:nvPr>
        </p:nvSpPr>
        <p:spPr/>
        <p:txBody>
          <a:bodyPr/>
          <a:lstStyle/>
          <a:p>
            <a:fld id="{1DE66DE8-C6C3-4E28-8542-C77384390E1A}" type="slidenum">
              <a:rPr lang="en-US" smtClean="0"/>
              <a:t>23</a:t>
            </a:fld>
            <a:endParaRPr lang="en-US"/>
          </a:p>
        </p:txBody>
      </p:sp>
    </p:spTree>
    <p:extLst>
      <p:ext uri="{BB962C8B-B14F-4D97-AF65-F5344CB8AC3E}">
        <p14:creationId xmlns:p14="http://schemas.microsoft.com/office/powerpoint/2010/main" val="697022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TRISTAN</a:t>
            </a:r>
          </a:p>
          <a:p>
            <a:endParaRPr lang="en-US" dirty="0"/>
          </a:p>
          <a:p>
            <a:r>
              <a:rPr lang="en-US" dirty="0"/>
              <a:t>Source:</a:t>
            </a:r>
            <a:r>
              <a:rPr lang="en-US" baseline="0" dirty="0"/>
              <a:t> Advocacy Beyond Leaving by Jill Davies</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24</a:t>
            </a:fld>
            <a:endParaRPr lang="en-US"/>
          </a:p>
        </p:txBody>
      </p:sp>
    </p:spTree>
    <p:extLst>
      <p:ext uri="{BB962C8B-B14F-4D97-AF65-F5344CB8AC3E}">
        <p14:creationId xmlns:p14="http://schemas.microsoft.com/office/powerpoint/2010/main" val="1844765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baseline="0" dirty="0"/>
              <a:t> - The final piece that we’ll cover under what makes these conversations hard for professionals is the “what next?” question. What do you say? What do you offer?</a:t>
            </a:r>
          </a:p>
        </p:txBody>
      </p:sp>
      <p:sp>
        <p:nvSpPr>
          <p:cNvPr id="4" name="Slide Number Placeholder 3"/>
          <p:cNvSpPr>
            <a:spLocks noGrp="1"/>
          </p:cNvSpPr>
          <p:nvPr>
            <p:ph type="sldNum" sz="quarter" idx="10"/>
          </p:nvPr>
        </p:nvSpPr>
        <p:spPr/>
        <p:txBody>
          <a:bodyPr/>
          <a:lstStyle/>
          <a:p>
            <a:fld id="{1DE66DE8-C6C3-4E28-8542-C77384390E1A}" type="slidenum">
              <a:rPr lang="en-US" smtClean="0"/>
              <a:t>25</a:t>
            </a:fld>
            <a:endParaRPr lang="en-US"/>
          </a:p>
        </p:txBody>
      </p:sp>
    </p:spTree>
    <p:extLst>
      <p:ext uri="{BB962C8B-B14F-4D97-AF65-F5344CB8AC3E}">
        <p14:creationId xmlns:p14="http://schemas.microsoft.com/office/powerpoint/2010/main" val="3155130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r>
              <a:rPr lang="en-US" baseline="0" dirty="0"/>
              <a:t> – Since many professionals struggle with what to say both to bring up concerns about domestic violence in conversation and what to say in response to a disclosure… here are some talking points taken from Jill Davies “Advocacy Without Leaving”</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26</a:t>
            </a:fld>
            <a:endParaRPr lang="en-US"/>
          </a:p>
        </p:txBody>
      </p:sp>
    </p:spTree>
    <p:extLst>
      <p:ext uri="{BB962C8B-B14F-4D97-AF65-F5344CB8AC3E}">
        <p14:creationId xmlns:p14="http://schemas.microsoft.com/office/powerpoint/2010/main" val="3311496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 – Once either you</a:t>
            </a:r>
            <a:r>
              <a:rPr lang="en-US" baseline="0" dirty="0"/>
              <a:t> or the person you are serving has </a:t>
            </a:r>
            <a:r>
              <a:rPr lang="en-US" dirty="0"/>
              <a:t>brought up domestic violence in conversation, another valid question</a:t>
            </a:r>
            <a:r>
              <a:rPr lang="en-US" baseline="0" dirty="0"/>
              <a:t> professionals have is what to offer that person? Where to connect them for help?</a:t>
            </a:r>
          </a:p>
          <a:p>
            <a:endParaRPr lang="en-US" baseline="0" dirty="0"/>
          </a:p>
          <a:p>
            <a:pPr marL="171450" indent="-171450">
              <a:buFontTx/>
              <a:buChar char="-"/>
            </a:pPr>
            <a:r>
              <a:rPr lang="en-US" baseline="0" dirty="0"/>
              <a:t>We encourage you to think broadly about the types of help and support that you highlight in your conversations. All help does not have to be professional. In fact we know that many survivors only receive help and support from informal networks and connections in their personal lives. This is OK! And a vital thing to remind folks of.</a:t>
            </a:r>
          </a:p>
          <a:p>
            <a:pPr marL="171450" indent="-171450">
              <a:buFontTx/>
              <a:buChar char="-"/>
            </a:pPr>
            <a:endParaRPr lang="en-US" baseline="0" dirty="0"/>
          </a:p>
          <a:p>
            <a:pPr marL="171450" indent="-171450">
              <a:buFontTx/>
              <a:buChar char="-"/>
            </a:pPr>
            <a:r>
              <a:rPr lang="en-US" baseline="0" dirty="0"/>
              <a:t>You can also “think outside the box” in your suggestions and referrals to clients by encouraging them to look for support at their school (maybe they have a student resources center) or at work (does their employer offer an Employee Assistance Program)?</a:t>
            </a:r>
          </a:p>
          <a:p>
            <a:pPr marL="171450" indent="-171450">
              <a:buFontTx/>
              <a:buChar char="-"/>
            </a:pPr>
            <a:endParaRPr lang="en-US" baseline="0" dirty="0"/>
          </a:p>
          <a:p>
            <a:pPr marL="171450" indent="-171450">
              <a:buFontTx/>
              <a:buChar char="-"/>
            </a:pPr>
            <a:r>
              <a:rPr lang="en-US" baseline="0" dirty="0"/>
              <a:t>Like family and friends, many survivors find solace, support, and relief in their faith community. If faith and spirituality are an important part of the person’s life, make sure you suggest connecting to that community for support with DV.</a:t>
            </a:r>
          </a:p>
          <a:p>
            <a:pPr marL="171450" indent="-171450">
              <a:buFontTx/>
              <a:buChar char="-"/>
            </a:pPr>
            <a:endParaRPr lang="en-US" baseline="0" dirty="0"/>
          </a:p>
          <a:p>
            <a:pPr marL="171450" indent="-171450">
              <a:buFontTx/>
              <a:buChar char="-"/>
            </a:pPr>
            <a:r>
              <a:rPr lang="en-US" baseline="0" dirty="0"/>
              <a:t>When considering professional places to refer a client, you can also “think outside the box” in terms of connections to agencies that address issues beyond just the DV. Viewing clients from a holistic lens, we know that DV survivors are much more than just the violence in their lives. They are whole people with needs to be connected to recreation, and fun, and you can look to community agencies for some services that meet that diverse set of needs.</a:t>
            </a:r>
          </a:p>
          <a:p>
            <a:pPr marL="171450" indent="-171450">
              <a:buFontTx/>
              <a:buChar char="-"/>
            </a:pPr>
            <a:endParaRPr lang="en-US" baseline="0" dirty="0"/>
          </a:p>
          <a:p>
            <a:pPr marL="171450" indent="-171450">
              <a:buFontTx/>
              <a:buChar char="-"/>
            </a:pPr>
            <a:r>
              <a:rPr lang="en-US" baseline="0" dirty="0"/>
              <a:t>Lastly, of course, you can offer a referral to a DV service provider. Be sure that you consider your client’s individual identity when making these recommendations and don’t forget the often times smaller and less well known culturally specific organizations.</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27</a:t>
            </a:fld>
            <a:endParaRPr lang="en-US"/>
          </a:p>
        </p:txBody>
      </p:sp>
    </p:spTree>
    <p:extLst>
      <p:ext uri="{BB962C8B-B14F-4D97-AF65-F5344CB8AC3E}">
        <p14:creationId xmlns:p14="http://schemas.microsoft.com/office/powerpoint/2010/main" val="3631565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p:txBody>
      </p:sp>
      <p:sp>
        <p:nvSpPr>
          <p:cNvPr id="4" name="Slide Number Placeholder 3"/>
          <p:cNvSpPr>
            <a:spLocks noGrp="1"/>
          </p:cNvSpPr>
          <p:nvPr>
            <p:ph type="sldNum" sz="quarter" idx="10"/>
          </p:nvPr>
        </p:nvSpPr>
        <p:spPr/>
        <p:txBody>
          <a:bodyPr/>
          <a:lstStyle/>
          <a:p>
            <a:fld id="{1DE66DE8-C6C3-4E28-8542-C77384390E1A}" type="slidenum">
              <a:rPr lang="en-US" smtClean="0"/>
              <a:t>28</a:t>
            </a:fld>
            <a:endParaRPr lang="en-US"/>
          </a:p>
        </p:txBody>
      </p:sp>
    </p:spTree>
    <p:extLst>
      <p:ext uri="{BB962C8B-B14F-4D97-AF65-F5344CB8AC3E}">
        <p14:creationId xmlns:p14="http://schemas.microsoft.com/office/powerpoint/2010/main" val="853643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 – Professionals also struggle</a:t>
            </a:r>
            <a:r>
              <a:rPr lang="en-US" baseline="0" dirty="0"/>
              <a:t> with talking about to clients about DV because they feel uncertain what to provide them with in terms of resources or referrals. Here are national, statewide, and Milwaukee specific suggestions</a:t>
            </a:r>
          </a:p>
        </p:txBody>
      </p:sp>
      <p:sp>
        <p:nvSpPr>
          <p:cNvPr id="4" name="Slide Number Placeholder 3"/>
          <p:cNvSpPr>
            <a:spLocks noGrp="1"/>
          </p:cNvSpPr>
          <p:nvPr>
            <p:ph type="sldNum" sz="quarter" idx="10"/>
          </p:nvPr>
        </p:nvSpPr>
        <p:spPr/>
        <p:txBody>
          <a:bodyPr/>
          <a:lstStyle/>
          <a:p>
            <a:fld id="{1DE66DE8-C6C3-4E28-8542-C77384390E1A}" type="slidenum">
              <a:rPr lang="en-US" smtClean="0"/>
              <a:t>29</a:t>
            </a:fld>
            <a:endParaRPr lang="en-US"/>
          </a:p>
        </p:txBody>
      </p:sp>
    </p:spTree>
    <p:extLst>
      <p:ext uri="{BB962C8B-B14F-4D97-AF65-F5344CB8AC3E}">
        <p14:creationId xmlns:p14="http://schemas.microsoft.com/office/powerpoint/2010/main" val="10616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r>
              <a:rPr lang="en-US" baseline="0" dirty="0"/>
              <a:t> - </a:t>
            </a:r>
            <a:r>
              <a:rPr lang="en-US" dirty="0"/>
              <a:t>You were asked to attend this training today in recognition</a:t>
            </a:r>
            <a:r>
              <a:rPr lang="en-US" baseline="0" dirty="0"/>
              <a:t> of the vital importance of the role that you play in the lives of DV survivors. You may be specifically administering the LIFE program, where the folks you serve by definition are all survivors of DV. You may be administering another DCF program like W2 where not everyone you serve is a DV survivor, but many may be. </a:t>
            </a:r>
          </a:p>
          <a:p>
            <a:endParaRPr lang="en-US" baseline="0" dirty="0"/>
          </a:p>
          <a:p>
            <a:r>
              <a:rPr lang="en-US" baseline="0" dirty="0"/>
              <a:t>Survivors are often coming to you a critical juncture in the road. Getting help and leaving an abusive relationship is the MOST DANGEROUS time for a victim. Your role at this critical fork in the road can lead them back to the isolation, shame, and continued violence in their relationship OR, if done well, can help guide them down the road toward safety and healing. </a:t>
            </a:r>
          </a:p>
          <a:p>
            <a:endParaRPr lang="en-US" baseline="0" dirty="0"/>
          </a:p>
          <a:p>
            <a:r>
              <a:rPr lang="en-US" baseline="0" dirty="0"/>
              <a:t>This may seem like a dramatic analogy, but it is true. We’ll walk through techniques today that will help you guide the people you serve on the road of safety and healing</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3</a:t>
            </a:fld>
            <a:endParaRPr lang="en-US"/>
          </a:p>
        </p:txBody>
      </p:sp>
    </p:spTree>
    <p:extLst>
      <p:ext uri="{BB962C8B-B14F-4D97-AF65-F5344CB8AC3E}">
        <p14:creationId xmlns:p14="http://schemas.microsoft.com/office/powerpoint/2010/main" val="2486193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 – Professionals also struggle</a:t>
            </a:r>
            <a:r>
              <a:rPr lang="en-US" baseline="0" dirty="0"/>
              <a:t> with talking about to clients about DV because they feel uncertain what to provide them with in terms of resources or referrals. Here are national, statewide, and Milwaukee specific suggestions</a:t>
            </a:r>
          </a:p>
        </p:txBody>
      </p:sp>
      <p:sp>
        <p:nvSpPr>
          <p:cNvPr id="4" name="Slide Number Placeholder 3"/>
          <p:cNvSpPr>
            <a:spLocks noGrp="1"/>
          </p:cNvSpPr>
          <p:nvPr>
            <p:ph type="sldNum" sz="quarter" idx="10"/>
          </p:nvPr>
        </p:nvSpPr>
        <p:spPr/>
        <p:txBody>
          <a:bodyPr/>
          <a:lstStyle/>
          <a:p>
            <a:fld id="{1DE66DE8-C6C3-4E28-8542-C77384390E1A}" type="slidenum">
              <a:rPr lang="en-US" smtClean="0"/>
              <a:t>30</a:t>
            </a:fld>
            <a:endParaRPr lang="en-US"/>
          </a:p>
        </p:txBody>
      </p:sp>
    </p:spTree>
    <p:extLst>
      <p:ext uri="{BB962C8B-B14F-4D97-AF65-F5344CB8AC3E}">
        <p14:creationId xmlns:p14="http://schemas.microsoft.com/office/powerpoint/2010/main" val="2377729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ERIN - brainstorm w/participants reasons why this conversation is</a:t>
            </a:r>
            <a:r>
              <a:rPr lang="en-US" baseline="0" dirty="0"/>
              <a:t> hard for survivors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Now that we’ve reviewed many of the reasons this conversation is hard for professionals, let’s brainstorm some reasons this is hard for domestic violence survivors</a:t>
            </a:r>
            <a:endParaRPr lang="en-US" dirty="0"/>
          </a:p>
          <a:p>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31</a:t>
            </a:fld>
            <a:endParaRPr lang="en-US"/>
          </a:p>
        </p:txBody>
      </p:sp>
    </p:spTree>
    <p:extLst>
      <p:ext uri="{BB962C8B-B14F-4D97-AF65-F5344CB8AC3E}">
        <p14:creationId xmlns:p14="http://schemas.microsoft.com/office/powerpoint/2010/main" val="3065283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r>
              <a:rPr lang="en-US" baseline="0" dirty="0"/>
              <a:t> </a:t>
            </a:r>
          </a:p>
          <a:p>
            <a:pPr marL="171450" indent="-171450">
              <a:buFontTx/>
              <a:buChar char="-"/>
            </a:pPr>
            <a:r>
              <a:rPr lang="en-US" baseline="0" dirty="0"/>
              <a:t>Many times survivors avoid brining up any concerns they have about what they and their children have experienced because they fear unwanted involvement by systems such as law enforcement or child protective services. Our earlier discussion about mandated reporting applies here. We advocate for being forthcoming with the person you’re working with exactly what your mandated reporting responsibilities are and what would happen if a report was made. A mandated reporting allows us to empower the client with information to make their own choice and trusting they’ll do what is best for themselves and their family. </a:t>
            </a:r>
          </a:p>
          <a:p>
            <a:pPr marL="171450" indent="-171450">
              <a:buFontTx/>
              <a:buChar char="-"/>
            </a:pPr>
            <a:endParaRPr lang="en-US" baseline="0" dirty="0"/>
          </a:p>
          <a:p>
            <a:pPr marL="0" indent="0">
              <a:buFontTx/>
              <a:buNone/>
            </a:pPr>
            <a:endParaRPr lang="en-US" baseline="0" dirty="0"/>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1DE66DE8-C6C3-4E28-8542-C77384390E1A}" type="slidenum">
              <a:rPr lang="en-US" smtClean="0"/>
              <a:t>32</a:t>
            </a:fld>
            <a:endParaRPr lang="en-US"/>
          </a:p>
        </p:txBody>
      </p:sp>
    </p:spTree>
    <p:extLst>
      <p:ext uri="{BB962C8B-B14F-4D97-AF65-F5344CB8AC3E}">
        <p14:creationId xmlns:p14="http://schemas.microsoft.com/office/powerpoint/2010/main" val="3210674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r>
              <a:rPr lang="en-US" baseline="0" dirty="0"/>
              <a:t> </a:t>
            </a:r>
          </a:p>
          <a:p>
            <a:pPr marL="0" indent="0">
              <a:buFontTx/>
              <a:buNone/>
            </a:pPr>
            <a:endParaRPr lang="en-US" baseline="0" dirty="0"/>
          </a:p>
          <a:p>
            <a:pPr marL="171450" indent="-171450">
              <a:buFontTx/>
              <a:buChar char="-"/>
            </a:pPr>
            <a:endParaRPr lang="en-US" baseline="0" dirty="0"/>
          </a:p>
          <a:p>
            <a:pPr marL="171450" indent="-171450">
              <a:buFontTx/>
              <a:buChar char="-"/>
            </a:pPr>
            <a:r>
              <a:rPr lang="en-US" baseline="0" dirty="0"/>
              <a:t>In other instances, the survivor comes to us still in the midst of chaos just starting their journey to safety and healing. They aren’t ready yet to tackle the impact the violence has had on their children yet because they and their children aren’t physically safe yet and they haven’t had a chance to begin their own healing.</a:t>
            </a:r>
          </a:p>
          <a:p>
            <a:pPr marL="628650" lvl="1" indent="-171450">
              <a:buFontTx/>
              <a:buChar char="-"/>
            </a:pPr>
            <a:r>
              <a:rPr lang="en-US" baseline="0" dirty="0"/>
              <a:t>This is similar to what flight attendants tell you to do in the event of a plane crash. “Put on your own mask before assisting others.”</a:t>
            </a:r>
          </a:p>
          <a:p>
            <a:pPr marL="628650" lvl="1" indent="-171450">
              <a:buFontTx/>
              <a:buChar char="-"/>
            </a:pPr>
            <a:r>
              <a:rPr lang="en-US" baseline="0" dirty="0"/>
              <a:t>The concept of Maslow’s hierarchy of needs is also relevant here. A person can’t focus on the social and emotional needs of themselves, let alone of others, before meeting their own physiological and safety needs.</a:t>
            </a:r>
          </a:p>
          <a:p>
            <a:pPr marL="0" indent="0">
              <a:buFontTx/>
              <a:buNone/>
            </a:pPr>
            <a:endParaRPr lang="en-US" baseline="0" dirty="0"/>
          </a:p>
          <a:p>
            <a:pPr marL="171450" indent="-171450">
              <a:buFontTx/>
              <a:buChar char="-"/>
            </a:pPr>
            <a:r>
              <a:rPr lang="en-US" baseline="0" dirty="0"/>
              <a:t>Survivors who are parents often feel tremendous shame and guilt when facing the impact the abusive situation has had on their children. People often react to painful emotions like shame and guilt by avoiding them rather than facing them head on.</a:t>
            </a:r>
          </a:p>
          <a:p>
            <a:pPr marL="171450" indent="-171450">
              <a:buFontTx/>
              <a:buChar char="-"/>
            </a:pPr>
            <a:endParaRPr lang="en-US" baseline="0" dirty="0"/>
          </a:p>
          <a:p>
            <a:pPr marL="171450" indent="-171450">
              <a:buFontTx/>
              <a:buChar char="-"/>
            </a:pPr>
            <a:r>
              <a:rPr lang="en-US" baseline="0" dirty="0"/>
              <a:t>A common tactic used by many abusers is to use children against the victim, criticizing her parenting, blaming her for children’s behavior and reactions, and putting down her mothering.</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33</a:t>
            </a:fld>
            <a:endParaRPr lang="en-US"/>
          </a:p>
        </p:txBody>
      </p:sp>
    </p:spTree>
    <p:extLst>
      <p:ext uri="{BB962C8B-B14F-4D97-AF65-F5344CB8AC3E}">
        <p14:creationId xmlns:p14="http://schemas.microsoft.com/office/powerpoint/2010/main" val="2091375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r>
              <a:rPr lang="en-US" baseline="0" dirty="0"/>
              <a:t> </a:t>
            </a:r>
          </a:p>
          <a:p>
            <a:pPr marL="0" indent="0">
              <a:buFontTx/>
              <a:buNone/>
            </a:pPr>
            <a:endParaRPr lang="en-US" baseline="0" dirty="0"/>
          </a:p>
          <a:p>
            <a:pPr marL="171450" indent="-171450">
              <a:buFontTx/>
              <a:buChar char="-"/>
            </a:pPr>
            <a:endParaRPr lang="en-US" baseline="0" dirty="0"/>
          </a:p>
          <a:p>
            <a:pPr marL="171450" indent="-171450">
              <a:buFontTx/>
              <a:buChar char="-"/>
            </a:pPr>
            <a:r>
              <a:rPr lang="en-US" baseline="0" dirty="0"/>
              <a:t>In other instances, the survivor comes to us still in the midst of chaos just starting their journey to safety and healing. They aren’t ready yet to tackle the impact the violence has had on their children yet because they and their children aren’t physically safe yet and they haven’t had a chance to begin their own healing.</a:t>
            </a:r>
          </a:p>
          <a:p>
            <a:pPr marL="628650" lvl="1" indent="-171450">
              <a:buFontTx/>
              <a:buChar char="-"/>
            </a:pPr>
            <a:r>
              <a:rPr lang="en-US" baseline="0" dirty="0"/>
              <a:t>This is similar to what flight attendants tell you to do in the event of a plane crash. “Put on your own mask before assisting others.”</a:t>
            </a:r>
          </a:p>
          <a:p>
            <a:pPr marL="628650" lvl="1" indent="-171450">
              <a:buFontTx/>
              <a:buChar char="-"/>
            </a:pPr>
            <a:r>
              <a:rPr lang="en-US" baseline="0" dirty="0"/>
              <a:t>The concept of Maslow’s hierarchy of needs is also relevant here. A person can’t focus on the social and emotional needs of themselves, let alone of others, before meeting their own physiological and safety needs.</a:t>
            </a:r>
          </a:p>
          <a:p>
            <a:pPr marL="0" indent="0">
              <a:buFontTx/>
              <a:buNone/>
            </a:pPr>
            <a:endParaRPr lang="en-US" baseline="0" dirty="0"/>
          </a:p>
          <a:p>
            <a:pPr marL="171450" indent="-171450">
              <a:buFontTx/>
              <a:buChar char="-"/>
            </a:pPr>
            <a:r>
              <a:rPr lang="en-US" baseline="0" dirty="0"/>
              <a:t>Survivors who are parents often feel tremendous shame and guilt when facing the impact the abusive situation has had on their children. People often react to painful emotions like shame and guilt by avoiding them rather than facing them head on.</a:t>
            </a:r>
          </a:p>
          <a:p>
            <a:pPr marL="171450" indent="-171450">
              <a:buFontTx/>
              <a:buChar char="-"/>
            </a:pPr>
            <a:endParaRPr lang="en-US" baseline="0" dirty="0"/>
          </a:p>
          <a:p>
            <a:pPr marL="171450" indent="-171450">
              <a:buFontTx/>
              <a:buChar char="-"/>
            </a:pPr>
            <a:r>
              <a:rPr lang="en-US" baseline="0" dirty="0"/>
              <a:t>A common tactic used by many abusers is to use children against the victim, criticizing her parenting, blaming her for children’s behavior and reactions, and putting down her mothering.</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34</a:t>
            </a:fld>
            <a:endParaRPr lang="en-US"/>
          </a:p>
        </p:txBody>
      </p:sp>
    </p:spTree>
    <p:extLst>
      <p:ext uri="{BB962C8B-B14F-4D97-AF65-F5344CB8AC3E}">
        <p14:creationId xmlns:p14="http://schemas.microsoft.com/office/powerpoint/2010/main" val="1986268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great way to address many of these issues, the feelings of shame and</a:t>
            </a:r>
            <a:r>
              <a:rPr lang="en-US" baseline="0" dirty="0"/>
              <a:t> guilt, the feeling criticized and disempowered in their parenting is to connect survivors to other survivors who have gone through similar things.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66DE8-C6C3-4E28-8542-C77384390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598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r>
              <a:rPr lang="en-US" baseline="0" dirty="0"/>
              <a:t> </a:t>
            </a:r>
          </a:p>
          <a:p>
            <a:pPr marL="171450" indent="-171450">
              <a:buFontTx/>
              <a:buChar char="-"/>
            </a:pPr>
            <a:r>
              <a:rPr lang="en-US" baseline="0" dirty="0"/>
              <a:t>Many times survivors avoid brining up any concerns they have about what their children have experienced or concerns they have about their children because they fear unwanted involvement by systems such as law enforcement or child protective services. Our earlier discussion about mandated reporting applies here. We advocate for being forthcoming with the person you’re working with exactly what your mandated reporting responsibilities are and what would happen if a report was made. A mandated reporting preamble as well as brief psychoeducation about the impact of trauma on children allows us to empower the client with information to make their own choice and trusting they’ll do what is best for their children. </a:t>
            </a:r>
          </a:p>
          <a:p>
            <a:pPr marL="171450" indent="-171450">
              <a:buFontTx/>
              <a:buChar char="-"/>
            </a:pPr>
            <a:endParaRPr lang="en-US" baseline="0" dirty="0"/>
          </a:p>
          <a:p>
            <a:pPr marL="0" indent="0">
              <a:buFontTx/>
              <a:buNone/>
            </a:pPr>
            <a:endParaRPr lang="en-US" baseline="0" dirty="0"/>
          </a:p>
          <a:p>
            <a:pPr marL="171450" indent="-171450">
              <a:buFontTx/>
              <a:buChar char="-"/>
            </a:pPr>
            <a:endParaRPr lang="en-US" baseline="0" dirty="0"/>
          </a:p>
          <a:p>
            <a:pPr marL="171450" indent="-171450">
              <a:buFontTx/>
              <a:buChar char="-"/>
            </a:pPr>
            <a:r>
              <a:rPr lang="en-US" baseline="0" dirty="0"/>
              <a:t>In other instances, the survivor comes to us still in the midst of chaos just starting their journey to safety and healing. They aren’t ready yet to tackle the impact the violence has had on their children yet because they and their children aren’t physically safe yet and they haven’t had a chance to begin their own healing.</a:t>
            </a:r>
          </a:p>
          <a:p>
            <a:pPr marL="628650" lvl="1" indent="-171450">
              <a:buFontTx/>
              <a:buChar char="-"/>
            </a:pPr>
            <a:r>
              <a:rPr lang="en-US" baseline="0" dirty="0"/>
              <a:t>This is similar to what flight attendants tell you to do in the event of a plane crash. “Put on your own mask before assisting others.”</a:t>
            </a:r>
          </a:p>
          <a:p>
            <a:pPr marL="628650" lvl="1" indent="-171450">
              <a:buFontTx/>
              <a:buChar char="-"/>
            </a:pPr>
            <a:r>
              <a:rPr lang="en-US" baseline="0" dirty="0"/>
              <a:t>The concept of Maslow’s hierarchy of needs is also relevant here. A person can’t focus on the social and emotional needs of themselves, let alone of others, before meeting their own physiological and safety needs.</a:t>
            </a:r>
          </a:p>
          <a:p>
            <a:pPr marL="0" indent="0">
              <a:buFontTx/>
              <a:buNone/>
            </a:pPr>
            <a:endParaRPr lang="en-US" baseline="0" dirty="0"/>
          </a:p>
          <a:p>
            <a:pPr marL="171450" indent="-171450">
              <a:buFontTx/>
              <a:buChar char="-"/>
            </a:pPr>
            <a:r>
              <a:rPr lang="en-US" baseline="0" dirty="0"/>
              <a:t>Survivors who are parents often feel tremendous shame and guilt when facing the impact the abusive situation has had on their children. People often react to painful emotions like shame and guilt by avoiding them rather than facing them head on.</a:t>
            </a:r>
          </a:p>
          <a:p>
            <a:pPr marL="171450" indent="-171450">
              <a:buFontTx/>
              <a:buChar char="-"/>
            </a:pPr>
            <a:endParaRPr lang="en-US" baseline="0" dirty="0"/>
          </a:p>
          <a:p>
            <a:pPr marL="171450" indent="-171450">
              <a:buFontTx/>
              <a:buChar char="-"/>
            </a:pPr>
            <a:r>
              <a:rPr lang="en-US" baseline="0" dirty="0"/>
              <a:t>A common tactic used by many abusers is to use children against the victim, criticizing her parenting, blaming her for children’s behavior and reactions, and putting down her mothering.</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36</a:t>
            </a:fld>
            <a:endParaRPr lang="en-US"/>
          </a:p>
        </p:txBody>
      </p:sp>
    </p:spTree>
    <p:extLst>
      <p:ext uri="{BB962C8B-B14F-4D97-AF65-F5344CB8AC3E}">
        <p14:creationId xmlns:p14="http://schemas.microsoft.com/office/powerpoint/2010/main" val="1749511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It is important</a:t>
            </a:r>
            <a:r>
              <a:rPr lang="en-US" baseline="0" dirty="0"/>
              <a:t> to recognize that children serve both as a motivator for DV survivors to seek safety and healing as well as a legitimate reason for hesitancy in taking any action</a:t>
            </a:r>
          </a:p>
          <a:p>
            <a:pPr marL="171450" indent="-171450">
              <a:buFontTx/>
              <a:buChar char="-"/>
            </a:pPr>
            <a:r>
              <a:rPr lang="en-US" baseline="0" dirty="0"/>
              <a:t>When talking to survivors we very often hear children described as </a:t>
            </a:r>
            <a:r>
              <a:rPr lang="en-US" b="1" i="1" baseline="0" dirty="0"/>
              <a:t>the </a:t>
            </a:r>
            <a:r>
              <a:rPr lang="en-US" b="0" i="0" baseline="0" dirty="0"/>
              <a:t>motivation to leave the relationship.</a:t>
            </a:r>
          </a:p>
          <a:p>
            <a:pPr marL="628650" lvl="1" indent="-171450">
              <a:buFontTx/>
              <a:buChar char="-"/>
            </a:pPr>
            <a:r>
              <a:rPr lang="en-US" b="0" i="0" baseline="0" dirty="0"/>
              <a:t>DV survivors, like all parents, have a deep love for their children and want what’s best for them.</a:t>
            </a:r>
          </a:p>
          <a:p>
            <a:pPr marL="628650" lvl="1" indent="-171450">
              <a:buFontTx/>
              <a:buChar char="-"/>
            </a:pPr>
            <a:r>
              <a:rPr lang="en-US" b="0" i="0" baseline="0" dirty="0"/>
              <a:t>They often recognize and know that the exposure to violence is not the best for their children and express a deep desire to break the cycle, particularly if they experienced a lot of trauma in their own childhoods.</a:t>
            </a:r>
          </a:p>
          <a:p>
            <a:pPr marL="628650" lvl="1" indent="-171450">
              <a:buFontTx/>
              <a:buChar char="-"/>
            </a:pPr>
            <a:r>
              <a:rPr lang="en-US" b="0" i="0" baseline="0" dirty="0"/>
              <a:t>In many cases we hear survivors say they only left an abusive relationship because of their own children… not because of wanting to protect themselves. </a:t>
            </a:r>
          </a:p>
          <a:p>
            <a:pPr marL="171450" lvl="0" indent="-171450">
              <a:buFontTx/>
              <a:buChar char="-"/>
            </a:pPr>
            <a:r>
              <a:rPr lang="en-US" b="0" i="0" baseline="0" dirty="0"/>
              <a:t>Children and concern for them can also provide a lot of reasons that make DV survivors hesitant to leave a relationship or reach out for help</a:t>
            </a:r>
          </a:p>
          <a:p>
            <a:pPr marL="628650" lvl="1" indent="-171450">
              <a:buFontTx/>
              <a:buChar char="-"/>
            </a:pPr>
            <a:r>
              <a:rPr lang="en-US" b="0" i="0" baseline="0" dirty="0"/>
              <a:t>First, there is that fear that CPS will get involved in the family’s life and children will be removed.</a:t>
            </a:r>
          </a:p>
          <a:p>
            <a:pPr marL="628650" lvl="1" indent="-171450">
              <a:buFontTx/>
              <a:buChar char="-"/>
            </a:pPr>
            <a:r>
              <a:rPr lang="en-US" b="0" i="0" baseline="0" dirty="0"/>
              <a:t>Second, many survivors believe or know that staying in the relationship might be safer for the children. And, sometimes especially given what we know about the dangerousness of the time immediately after a survivor has left… this might be correct! At least in the short term.</a:t>
            </a:r>
          </a:p>
          <a:p>
            <a:pPr marL="628650" lvl="1" indent="-171450">
              <a:buFontTx/>
              <a:buChar char="-"/>
            </a:pPr>
            <a:r>
              <a:rPr lang="en-US" b="0" i="0" baseline="0" dirty="0"/>
              <a:t>Lastly, there is a tremendous amount of shame and guilt around children’s exposure to DV. They may feel like a bad parent for allowing their children to be exposed. They may not be able to face that guilt. These feelings are exacerbated by an abuser’s put downs and criticisms of a survivor’s parenting.</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37</a:t>
            </a:fld>
            <a:endParaRPr lang="en-US"/>
          </a:p>
        </p:txBody>
      </p:sp>
    </p:spTree>
    <p:extLst>
      <p:ext uri="{BB962C8B-B14F-4D97-AF65-F5344CB8AC3E}">
        <p14:creationId xmlns:p14="http://schemas.microsoft.com/office/powerpoint/2010/main" val="2974017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 – </a:t>
            </a:r>
          </a:p>
        </p:txBody>
      </p:sp>
      <p:sp>
        <p:nvSpPr>
          <p:cNvPr id="4" name="Slide Number Placeholder 3"/>
          <p:cNvSpPr>
            <a:spLocks noGrp="1"/>
          </p:cNvSpPr>
          <p:nvPr>
            <p:ph type="sldNum" sz="quarter" idx="10"/>
          </p:nvPr>
        </p:nvSpPr>
        <p:spPr/>
        <p:txBody>
          <a:bodyPr/>
          <a:lstStyle/>
          <a:p>
            <a:fld id="{1DE66DE8-C6C3-4E28-8542-C77384390E1A}" type="slidenum">
              <a:rPr lang="en-US" smtClean="0"/>
              <a:t>38</a:t>
            </a:fld>
            <a:endParaRPr lang="en-US"/>
          </a:p>
        </p:txBody>
      </p:sp>
    </p:spTree>
    <p:extLst>
      <p:ext uri="{BB962C8B-B14F-4D97-AF65-F5344CB8AC3E}">
        <p14:creationId xmlns:p14="http://schemas.microsoft.com/office/powerpoint/2010/main" val="811710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 – We</a:t>
            </a:r>
            <a:r>
              <a:rPr lang="en-US" baseline="0" dirty="0"/>
              <a:t> hear from Jill Davies that… </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39</a:t>
            </a:fld>
            <a:endParaRPr lang="en-US"/>
          </a:p>
        </p:txBody>
      </p:sp>
    </p:spTree>
    <p:extLst>
      <p:ext uri="{BB962C8B-B14F-4D97-AF65-F5344CB8AC3E}">
        <p14:creationId xmlns:p14="http://schemas.microsoft.com/office/powerpoint/2010/main" val="265749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 – So what is your role?</a:t>
            </a:r>
          </a:p>
          <a:p>
            <a:endParaRPr lang="en-US" dirty="0"/>
          </a:p>
          <a:p>
            <a:r>
              <a:rPr lang="en-US" dirty="0"/>
              <a:t>Firs</a:t>
            </a:r>
            <a:r>
              <a:rPr lang="en-US" baseline="0" dirty="0"/>
              <a:t>t of all you are NOT intended to be all things to all people. You’re not being asked to provide DV specific resources &amp; expertise. You’re not there to provide on-going support to an individual around their DV needs. And… most importantly…It is </a:t>
            </a:r>
            <a:r>
              <a:rPr lang="en-US" b="1" baseline="0" dirty="0"/>
              <a:t>not</a:t>
            </a:r>
            <a:r>
              <a:rPr lang="en-US" baseline="0" dirty="0"/>
              <a:t> your role to determine the validity of someone’s claims of DV</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4</a:t>
            </a:fld>
            <a:endParaRPr lang="en-US"/>
          </a:p>
        </p:txBody>
      </p:sp>
    </p:spTree>
    <p:extLst>
      <p:ext uri="{BB962C8B-B14F-4D97-AF65-F5344CB8AC3E}">
        <p14:creationId xmlns:p14="http://schemas.microsoft.com/office/powerpoint/2010/main" val="3011089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a:t>
            </a:r>
            <a:r>
              <a:rPr lang="en-US" baseline="0" dirty="0"/>
              <a:t> to respond to feelings of guilt and shame, feeling overly criticized in their parenting is to take time to acknowledge and celebrate how much she already does to keep the children safe</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40</a:t>
            </a:fld>
            <a:endParaRPr lang="en-US"/>
          </a:p>
        </p:txBody>
      </p:sp>
    </p:spTree>
    <p:extLst>
      <p:ext uri="{BB962C8B-B14F-4D97-AF65-F5344CB8AC3E}">
        <p14:creationId xmlns:p14="http://schemas.microsoft.com/office/powerpoint/2010/main" val="2151170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p:txBody>
      </p:sp>
      <p:sp>
        <p:nvSpPr>
          <p:cNvPr id="4" name="Slide Number Placeholder 3"/>
          <p:cNvSpPr>
            <a:spLocks noGrp="1"/>
          </p:cNvSpPr>
          <p:nvPr>
            <p:ph type="sldNum" sz="quarter" idx="10"/>
          </p:nvPr>
        </p:nvSpPr>
        <p:spPr/>
        <p:txBody>
          <a:bodyPr/>
          <a:lstStyle/>
          <a:p>
            <a:fld id="{1DE66DE8-C6C3-4E28-8542-C77384390E1A}" type="slidenum">
              <a:rPr lang="en-US" smtClean="0"/>
              <a:t>41</a:t>
            </a:fld>
            <a:endParaRPr lang="en-US"/>
          </a:p>
        </p:txBody>
      </p:sp>
    </p:spTree>
    <p:extLst>
      <p:ext uri="{BB962C8B-B14F-4D97-AF65-F5344CB8AC3E}">
        <p14:creationId xmlns:p14="http://schemas.microsoft.com/office/powerpoint/2010/main" val="261386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We’ve spent a lot of time talking about why this conversation is hard…. But it is incredibly important.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We’ve held close to 15 different focus group and individual conversations with survivors as part of the Breaking the Cycle Initiative. One theme that we’ve heard consistently in talking with both adult and youth survivors is that they have rarely been asked about their experience with domestic violence… until something really bad happens.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wanted to share some word directly from survivors about why it</a:t>
            </a:r>
            <a:r>
              <a:rPr lang="en-US" baseline="0" dirty="0"/>
              <a:t> is important to ask about the hard things.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42</a:t>
            </a:fld>
            <a:endParaRPr lang="en-US"/>
          </a:p>
        </p:txBody>
      </p:sp>
    </p:spTree>
    <p:extLst>
      <p:ext uri="{BB962C8B-B14F-4D97-AF65-F5344CB8AC3E}">
        <p14:creationId xmlns:p14="http://schemas.microsoft.com/office/powerpoint/2010/main" val="4174880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43</a:t>
            </a:fld>
            <a:endParaRPr lang="en-US"/>
          </a:p>
        </p:txBody>
      </p:sp>
    </p:spTree>
    <p:extLst>
      <p:ext uri="{BB962C8B-B14F-4D97-AF65-F5344CB8AC3E}">
        <p14:creationId xmlns:p14="http://schemas.microsoft.com/office/powerpoint/2010/main" val="2221977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44</a:t>
            </a:fld>
            <a:endParaRPr lang="en-US"/>
          </a:p>
        </p:txBody>
      </p:sp>
    </p:spTree>
    <p:extLst>
      <p:ext uri="{BB962C8B-B14F-4D97-AF65-F5344CB8AC3E}">
        <p14:creationId xmlns:p14="http://schemas.microsoft.com/office/powerpoint/2010/main" val="237069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 </a:t>
            </a:r>
            <a:r>
              <a:rPr lang="en-US" dirty="0" err="1"/>
              <a:t>mins</a:t>
            </a:r>
            <a:r>
              <a:rPr lang="en-US" dirty="0"/>
              <a:t> - KELLY - Play videos (trauma-informed) – Corrected scenarios using the trauma-informed techniques</a:t>
            </a:r>
            <a:r>
              <a:rPr lang="en-US" baseline="0" dirty="0"/>
              <a:t> we’ve talked about in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1" kern="1200" dirty="0">
                <a:solidFill>
                  <a:schemeClr val="tx1"/>
                </a:solidFill>
                <a:effectLst/>
                <a:latin typeface="+mn-lt"/>
                <a:ea typeface="+mn-ea"/>
                <a:cs typeface="+mn-cs"/>
              </a:rPr>
              <a:t>THINGS TO NOTICE – Seized Opportunity to Discuss DV scenario</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Again, the confidentiality information the advocate provided was accurate for a Sojourner employee. A reminder to defer to your employer’s policy and provide whatever that information is at the beginning of the conversation.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When the client brought up her DV concerns, </a:t>
            </a:r>
          </a:p>
          <a:p>
            <a:pPr lvl="1"/>
            <a:r>
              <a:rPr lang="en-US" sz="1200" kern="1200" dirty="0">
                <a:solidFill>
                  <a:schemeClr val="tx1"/>
                </a:solidFill>
                <a:effectLst/>
                <a:latin typeface="+mn-lt"/>
                <a:ea typeface="+mn-ea"/>
                <a:cs typeface="+mn-cs"/>
              </a:rPr>
              <a:t>the advocate seizes that natural opportunity to ask more about the situation, </a:t>
            </a:r>
          </a:p>
          <a:p>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validated the client’s fears and her bravery,</a:t>
            </a:r>
          </a:p>
          <a:p>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asked the client what she wants,</a:t>
            </a:r>
          </a:p>
          <a:p>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provided information about what a DV agency may be able to help with and contact info. </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Other clients may not naturally bring up their DV concern</a:t>
            </a:r>
            <a:r>
              <a:rPr lang="en-US" sz="1200" kern="1200" dirty="0">
                <a:solidFill>
                  <a:schemeClr val="tx1"/>
                </a:solidFill>
                <a:effectLst/>
                <a:latin typeface="+mn-lt"/>
                <a:ea typeface="+mn-ea"/>
                <a:cs typeface="+mn-cs"/>
              </a:rPr>
              <a:t>, necessarily, but simply comes in interested in the LIFE program. It is not your job to determine if they are telling the truth about the DV. </a:t>
            </a:r>
          </a:p>
          <a:p>
            <a:pPr lvl="1"/>
            <a:r>
              <a:rPr lang="en-US" sz="1200" kern="1200" dirty="0">
                <a:solidFill>
                  <a:schemeClr val="tx1"/>
                </a:solidFill>
                <a:effectLst/>
                <a:latin typeface="+mn-lt"/>
                <a:ea typeface="+mn-ea"/>
                <a:cs typeface="+mn-cs"/>
              </a:rPr>
              <a:t>Ask a bit more about the situation and the client’s safety using the open ended questions and talking points provided in this training. </a:t>
            </a:r>
          </a:p>
          <a:p>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Your ultimate goal is to open the door to safety and healing resources for DV survivors in a way that feels inviting and safe for them.</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Despite doing a great job seizing that opportunity, the client declines making the call to the DV agency with this staff person. </a:t>
            </a:r>
          </a:p>
          <a:p>
            <a:pPr lvl="1"/>
            <a:r>
              <a:rPr lang="en-US" sz="1200" kern="1200" dirty="0">
                <a:solidFill>
                  <a:schemeClr val="tx1"/>
                </a:solidFill>
                <a:effectLst/>
                <a:latin typeface="+mn-lt"/>
                <a:ea typeface="+mn-ea"/>
                <a:cs typeface="+mn-cs"/>
              </a:rPr>
              <a:t>That’s ok! Because of the trust and rapport established, the client is far more likely to stay in contact and reach out again if they need help. </a:t>
            </a:r>
          </a:p>
          <a:p>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The client also accepted the contact info for the DV agency she’ll be able to reference and reach out to on her own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kern="1200" dirty="0">
                <a:solidFill>
                  <a:schemeClr val="tx1"/>
                </a:solidFill>
                <a:effectLst/>
                <a:latin typeface="+mn-lt"/>
                <a:ea typeface="+mn-ea"/>
                <a:cs typeface="+mn-cs"/>
              </a:rPr>
              <a:t>THINGS TO NOTICE – Non-judgmental trauma-informed scenario DCF</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Again, the confidentiality information the staff worker provided was accurate for an employee with confidential status. A reminder to defer to your employer’s policy and provide whatever that information is at the beginning of the conversation.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staff worker asks permission before giving or collecting any information. “</a:t>
            </a:r>
            <a:r>
              <a:rPr lang="en-US" sz="1200" i="1" kern="1200" dirty="0">
                <a:solidFill>
                  <a:schemeClr val="tx1"/>
                </a:solidFill>
                <a:effectLst/>
                <a:latin typeface="+mn-lt"/>
                <a:ea typeface="+mn-ea"/>
                <a:cs typeface="+mn-cs"/>
              </a:rPr>
              <a:t>May I share some information about confidentiality</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May I leave this hotline number with you</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staff worker builds rapport by sharing a minor personal detail (she has her own baby at home) but the attempts aren’t overly focused on the larger number of children the client has.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staff worker starts by asking the client what’s important to her and what she wants to work on.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Before offering any psychoeducation or child-focused services, the staff worker acknowledges and celebrates the great job the client is already doing and the important first step she is taking in reaching out for help. “</a:t>
            </a:r>
            <a:r>
              <a:rPr lang="en-US" sz="1200" i="1" kern="1200" dirty="0">
                <a:solidFill>
                  <a:schemeClr val="tx1"/>
                </a:solidFill>
                <a:effectLst/>
                <a:latin typeface="+mn-lt"/>
                <a:ea typeface="+mn-ea"/>
                <a:cs typeface="+mn-cs"/>
              </a:rPr>
              <a:t>You sound like a good Mom who wants the best for her kids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They are lucky to have you</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staff worker did a great job with all these pieces, and this client accepts the referral to a DV agency. </a:t>
            </a:r>
            <a:r>
              <a:rPr lang="en-US" sz="1200" u="sng" kern="1200" dirty="0">
                <a:solidFill>
                  <a:schemeClr val="tx1"/>
                </a:solidFill>
                <a:effectLst/>
                <a:latin typeface="+mn-lt"/>
                <a:ea typeface="+mn-ea"/>
                <a:cs typeface="+mn-cs"/>
              </a:rPr>
              <a:t>This made sense for this client in this scenario</a:t>
            </a:r>
            <a:r>
              <a:rPr lang="en-US" sz="1200" kern="1200" dirty="0">
                <a:solidFill>
                  <a:schemeClr val="tx1"/>
                </a:solidFill>
                <a:effectLst/>
                <a:latin typeface="+mn-lt"/>
                <a:ea typeface="+mn-ea"/>
                <a:cs typeface="+mn-cs"/>
              </a:rPr>
              <a:t>. It’s important to remember that </a:t>
            </a:r>
            <a:r>
              <a:rPr lang="en-US" sz="1200" b="1" kern="1200" dirty="0">
                <a:solidFill>
                  <a:schemeClr val="tx1"/>
                </a:solidFill>
                <a:effectLst/>
                <a:latin typeface="+mn-lt"/>
                <a:ea typeface="+mn-ea"/>
                <a:cs typeface="+mn-cs"/>
              </a:rPr>
              <a:t>you should always take the clients lead</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Even if they don’t want a referral to a DV agency in that moment or want to make the call right then and there, it doesn’t mean the conversation was a failure. </a:t>
            </a:r>
          </a:p>
          <a:p>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Planting the seeds, building trust and rapport, and providing basic information to come back to later are all wonderful successes.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45</a:t>
            </a:fld>
            <a:endParaRPr lang="en-US"/>
          </a:p>
        </p:txBody>
      </p:sp>
    </p:spTree>
    <p:extLst>
      <p:ext uri="{BB962C8B-B14F-4D97-AF65-F5344CB8AC3E}">
        <p14:creationId xmlns:p14="http://schemas.microsoft.com/office/powerpoint/2010/main" val="905979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endParaRPr lang="en-US" dirty="0"/>
          </a:p>
          <a:p>
            <a:r>
              <a:rPr lang="en-US" dirty="0"/>
              <a:t>We’ll end today’s training by reviewing </a:t>
            </a:r>
            <a:r>
              <a:rPr lang="en-US" baseline="0" dirty="0"/>
              <a:t>what </a:t>
            </a:r>
            <a:r>
              <a:rPr lang="en-US" dirty="0"/>
              <a:t>we said at the outset…. We know</a:t>
            </a:r>
            <a:r>
              <a:rPr lang="en-US" baseline="0" dirty="0"/>
              <a:t> that conversations with DV survivors are hard for everyone involved for a great many valid reasons. Just because it’s hard, doesn’t mean we should avoid it. Rather, we should lean in. Remember the 3 </a:t>
            </a:r>
            <a:r>
              <a:rPr lang="en-US" baseline="0" dirty="0" err="1"/>
              <a:t>Rs</a:t>
            </a:r>
            <a:r>
              <a:rPr lang="en-US" baseline="0" dirty="0"/>
              <a:t> of trauma informed care.</a:t>
            </a:r>
          </a:p>
          <a:p>
            <a:endParaRPr lang="en-US" baseline="0" dirty="0"/>
          </a:p>
          <a:p>
            <a:r>
              <a:rPr lang="en-US" baseline="0" dirty="0"/>
              <a:t>Realize why this conversation is hard… there are many valid reasons we’ve reviewed today.</a:t>
            </a:r>
          </a:p>
          <a:p>
            <a:endParaRPr lang="en-US" baseline="0" dirty="0"/>
          </a:p>
          <a:p>
            <a:r>
              <a:rPr lang="en-US" baseline="0" dirty="0"/>
              <a:t>Recognize that’s people’s reactions which at first feel uncomfortable (like defensiveness) are just trauma reactions. They are understandable, predictable, and manageable.</a:t>
            </a:r>
          </a:p>
          <a:p>
            <a:endParaRPr lang="en-US" baseline="0" dirty="0"/>
          </a:p>
          <a:p>
            <a:r>
              <a:rPr lang="en-US" baseline="0" dirty="0"/>
              <a:t>Respond by honoring the hard. Use the techniques, talking points, and resources we’ve shared today to respond to survivors meaningfully and use this hard thing to walk them toward healing.</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46</a:t>
            </a:fld>
            <a:endParaRPr lang="en-US"/>
          </a:p>
        </p:txBody>
      </p:sp>
    </p:spTree>
    <p:extLst>
      <p:ext uri="{BB962C8B-B14F-4D97-AF65-F5344CB8AC3E}">
        <p14:creationId xmlns:p14="http://schemas.microsoft.com/office/powerpoint/2010/main" val="64442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 – Instead… your role is to be a listening</a:t>
            </a:r>
            <a:r>
              <a:rPr lang="en-US" baseline="0" dirty="0"/>
              <a:t> ear. This could be a survivor’s very first time reaching out for help or telling ANYONE about the abuse. This is a scary and important moment for them.</a:t>
            </a:r>
          </a:p>
          <a:p>
            <a:endParaRPr lang="en-US" baseline="0" dirty="0"/>
          </a:p>
          <a:p>
            <a:r>
              <a:rPr lang="en-US" baseline="0" dirty="0"/>
              <a:t>Be a door opener. You should be opening the door for survivors to talk about what they’ve been through and connect to the on-going support they need.</a:t>
            </a:r>
          </a:p>
          <a:p>
            <a:endParaRPr lang="en-US" baseline="0" dirty="0"/>
          </a:p>
          <a:p>
            <a:r>
              <a:rPr lang="en-US" baseline="0" dirty="0"/>
              <a:t>Be a believer. It is NOT your role to determine the validity of the DV claim. There is not one way a survivor will look, act, talk like, etc.</a:t>
            </a:r>
          </a:p>
          <a:p>
            <a:endParaRPr lang="en-US" baseline="0" dirty="0"/>
          </a:p>
          <a:p>
            <a:r>
              <a:rPr lang="en-US" baseline="0" dirty="0"/>
              <a:t>Finally, if you play the other parts of your role well, you are a bridge to safety and healing for the DV survivors you serve.</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5</a:t>
            </a:fld>
            <a:endParaRPr lang="en-US"/>
          </a:p>
        </p:txBody>
      </p:sp>
    </p:spTree>
    <p:extLst>
      <p:ext uri="{BB962C8B-B14F-4D97-AF65-F5344CB8AC3E}">
        <p14:creationId xmlns:p14="http://schemas.microsoft.com/office/powerpoint/2010/main" val="373121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a:p>
            <a:endParaRPr lang="en-US" dirty="0"/>
          </a:p>
          <a:p>
            <a:r>
              <a:rPr lang="en-US" dirty="0"/>
              <a:t>This training is not intended to replace or cover all the details you would receive</a:t>
            </a:r>
            <a:r>
              <a:rPr lang="en-US" baseline="0" dirty="0"/>
              <a:t> in a domestic violence 101 course. As a LIFE or W2 worker, you will have the opportunity to attend a full 2 day session on this. Contact your supervisor to learn more about when those trainings will be offered.</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6</a:t>
            </a:fld>
            <a:endParaRPr lang="en-US"/>
          </a:p>
        </p:txBody>
      </p:sp>
    </p:spTree>
    <p:extLst>
      <p:ext uri="{BB962C8B-B14F-4D97-AF65-F5344CB8AC3E}">
        <p14:creationId xmlns:p14="http://schemas.microsoft.com/office/powerpoint/2010/main" val="1413795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a:p>
            <a:endParaRPr lang="en-US" dirty="0"/>
          </a:p>
          <a:p>
            <a:r>
              <a:rPr lang="en-US" dirty="0"/>
              <a:t>Likewise, this is not a Trauma</a:t>
            </a:r>
            <a:r>
              <a:rPr lang="en-US" baseline="0" dirty="0"/>
              <a:t> Informed Care 101 training. We will very briefly review the 6 key principles of Trauma Informed Care but then move into the practical application of the those principles in conversations with the folks you will be working with.</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7</a:t>
            </a:fld>
            <a:endParaRPr lang="en-US"/>
          </a:p>
        </p:txBody>
      </p:sp>
    </p:spTree>
    <p:extLst>
      <p:ext uri="{BB962C8B-B14F-4D97-AF65-F5344CB8AC3E}">
        <p14:creationId xmlns:p14="http://schemas.microsoft.com/office/powerpoint/2010/main" val="13071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10"/>
          </p:nvPr>
        </p:nvSpPr>
        <p:spPr/>
        <p:txBody>
          <a:bodyPr/>
          <a:lstStyle/>
          <a:p>
            <a:fld id="{1DE66DE8-C6C3-4E28-8542-C77384390E1A}" type="slidenum">
              <a:rPr lang="en-US" smtClean="0"/>
              <a:t>8</a:t>
            </a:fld>
            <a:endParaRPr lang="en-US"/>
          </a:p>
        </p:txBody>
      </p:sp>
    </p:spTree>
    <p:extLst>
      <p:ext uri="{BB962C8B-B14F-4D97-AF65-F5344CB8AC3E}">
        <p14:creationId xmlns:p14="http://schemas.microsoft.com/office/powerpoint/2010/main" val="373563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 – While this training is not trauma-informed</a:t>
            </a:r>
            <a:r>
              <a:rPr lang="en-US" baseline="0" dirty="0"/>
              <a:t> 101, we will be anchoring our content around the 6 guiding principles to trauma-informed care. You’ll see each of these relevant principles show up throughout this training where it is applicable. </a:t>
            </a:r>
          </a:p>
          <a:p>
            <a:endParaRPr lang="en-US" baseline="0" dirty="0"/>
          </a:p>
          <a:p>
            <a:pPr marL="228600" indent="-228600">
              <a:buAutoNum type="arabicPeriod"/>
            </a:pPr>
            <a:r>
              <a:rPr lang="en-US" baseline="0" dirty="0"/>
              <a:t>Safety – client feels safe physically &amp; emotionally in conversation</a:t>
            </a:r>
          </a:p>
          <a:p>
            <a:pPr marL="228600" indent="-228600">
              <a:buAutoNum type="arabicPeriod"/>
            </a:pPr>
            <a:r>
              <a:rPr lang="en-US" baseline="0" dirty="0"/>
              <a:t>Trustworthiness &amp; Transparency – Clearly communicate roles, risks, and next steps</a:t>
            </a:r>
          </a:p>
          <a:p>
            <a:pPr marL="228600" indent="-228600">
              <a:buAutoNum type="arabicPeriod"/>
            </a:pPr>
            <a:r>
              <a:rPr lang="en-US" baseline="0" dirty="0"/>
              <a:t>Peer Support – understanding others have gone through similar things, normalizing reaction to traumatic experience</a:t>
            </a:r>
          </a:p>
          <a:p>
            <a:pPr marL="228600" indent="-228600">
              <a:buAutoNum type="arabicPeriod"/>
            </a:pPr>
            <a:r>
              <a:rPr lang="en-US" baseline="0" dirty="0"/>
              <a:t>Collaboration &amp; Mutuality- Doing it </a:t>
            </a:r>
            <a:r>
              <a:rPr lang="en-US" i="1" baseline="0" dirty="0"/>
              <a:t>with </a:t>
            </a:r>
            <a:r>
              <a:rPr lang="en-US" i="0" baseline="0" dirty="0"/>
              <a:t>the client, not </a:t>
            </a:r>
            <a:r>
              <a:rPr lang="en-US" i="1" baseline="0" dirty="0"/>
              <a:t>to </a:t>
            </a:r>
            <a:r>
              <a:rPr lang="en-US" i="0" baseline="0" dirty="0"/>
              <a:t>the client</a:t>
            </a:r>
          </a:p>
          <a:p>
            <a:pPr marL="228600" indent="-228600">
              <a:buAutoNum type="arabicPeriod"/>
            </a:pPr>
            <a:r>
              <a:rPr lang="en-US" i="0" baseline="0" dirty="0"/>
              <a:t>Empowerment, Voice, &amp; Choice – taking client’s lead, providing choice</a:t>
            </a:r>
          </a:p>
          <a:p>
            <a:pPr marL="228600" indent="-228600">
              <a:buAutoNum type="arabicPeriod"/>
            </a:pPr>
            <a:r>
              <a:rPr lang="en-US" i="0" baseline="0" dirty="0"/>
              <a:t>Cultural Historical &amp; Gender Issues – understanding this context and how it influences how client responds to traumatic experience</a:t>
            </a:r>
            <a:endParaRPr lang="en-US" dirty="0"/>
          </a:p>
        </p:txBody>
      </p:sp>
      <p:sp>
        <p:nvSpPr>
          <p:cNvPr id="4" name="Slide Number Placeholder 3"/>
          <p:cNvSpPr>
            <a:spLocks noGrp="1"/>
          </p:cNvSpPr>
          <p:nvPr>
            <p:ph type="sldNum" sz="quarter" idx="10"/>
          </p:nvPr>
        </p:nvSpPr>
        <p:spPr/>
        <p:txBody>
          <a:bodyPr/>
          <a:lstStyle/>
          <a:p>
            <a:fld id="{1DE66DE8-C6C3-4E28-8542-C77384390E1A}" type="slidenum">
              <a:rPr lang="en-US" smtClean="0"/>
              <a:t>9</a:t>
            </a:fld>
            <a:endParaRPr lang="en-US"/>
          </a:p>
        </p:txBody>
      </p:sp>
    </p:spTree>
    <p:extLst>
      <p:ext uri="{BB962C8B-B14F-4D97-AF65-F5344CB8AC3E}">
        <p14:creationId xmlns:p14="http://schemas.microsoft.com/office/powerpoint/2010/main" val="993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11/15/2021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11/15/2021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11/15/2021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psychologytoday.com/us/blog/darwins-subterranean-world/201904/the-psychology-othering"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onlinelibrary.wiley.com/doi/full/10.1111/rati.12168"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hyperlink" Target="http://www.endabusewi.org/get-help" TargetMode="External"/><Relationship Id="rId7" Type="http://schemas.openxmlformats.org/officeDocument/2006/relationships/hyperlink" Target="http://www.strongheartshelpline.org/" TargetMode="External"/><Relationship Id="rId12"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www.thehotline.org/" TargetMode="External"/><Relationship Id="rId11" Type="http://schemas.openxmlformats.org/officeDocument/2006/relationships/image" Target="../media/image20.png"/><Relationship Id="rId5" Type="http://schemas.openxmlformats.org/officeDocument/2006/relationships/hyperlink" Target="mailto:help@deafunitywi.org" TargetMode="External"/><Relationship Id="rId10" Type="http://schemas.openxmlformats.org/officeDocument/2006/relationships/image" Target="../media/image19.png"/><Relationship Id="rId4" Type="http://schemas.openxmlformats.org/officeDocument/2006/relationships/hyperlink" Target="http://www.wcasa.org/survivors/service-providers" TargetMode="External"/><Relationship Id="rId9" Type="http://schemas.openxmlformats.org/officeDocument/2006/relationships/image" Target="../media/image18.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www.familypeacecenter.org/" TargetMode="External"/><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www.weareheremke.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Breaking the Cycle Learning Series</a:t>
            </a:r>
          </a:p>
        </p:txBody>
      </p:sp>
      <p:sp>
        <p:nvSpPr>
          <p:cNvPr id="3" name="Subtitle 2"/>
          <p:cNvSpPr>
            <a:spLocks noGrp="1"/>
          </p:cNvSpPr>
          <p:nvPr>
            <p:ph type="subTitle" idx="1"/>
          </p:nvPr>
        </p:nvSpPr>
        <p:spPr/>
        <p:txBody>
          <a:bodyPr>
            <a:normAutofit fontScale="92500" lnSpcReduction="20000"/>
          </a:bodyPr>
          <a:lstStyle/>
          <a:p>
            <a:r>
              <a:rPr lang="en-US" dirty="0"/>
              <a:t>Trauma Informed Care approach to a conversation with Domestic Violence survivors</a:t>
            </a:r>
          </a:p>
          <a:p>
            <a:r>
              <a:rPr lang="en-US" dirty="0"/>
              <a:t>November 11</a:t>
            </a:r>
            <a:r>
              <a:rPr lang="en-US" baseline="30000" dirty="0"/>
              <a:t>th</a:t>
            </a:r>
            <a:r>
              <a:rPr lang="en-US" dirty="0"/>
              <a:t> 2021</a:t>
            </a:r>
          </a:p>
        </p:txBody>
      </p:sp>
    </p:spTree>
    <p:extLst>
      <p:ext uri="{BB962C8B-B14F-4D97-AF65-F5344CB8AC3E}">
        <p14:creationId xmlns:p14="http://schemas.microsoft.com/office/powerpoint/2010/main" val="234111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00935" y="1929180"/>
            <a:ext cx="11029615" cy="705163"/>
          </a:xfrm>
        </p:spPr>
        <p:txBody>
          <a:bodyPr>
            <a:normAutofit/>
          </a:bodyPr>
          <a:lstStyle/>
          <a:p>
            <a:pPr marL="0" indent="0" algn="ctr">
              <a:buNone/>
            </a:pPr>
            <a:r>
              <a:rPr lang="en-US" sz="4000" b="1">
                <a:solidFill>
                  <a:schemeClr val="accent2">
                    <a:lumMod val="50000"/>
                  </a:schemeClr>
                </a:solidFill>
              </a:rPr>
              <a:t>Video Scenarios</a:t>
            </a:r>
            <a:endParaRPr lang="en-US" sz="4000" b="1" dirty="0">
              <a:solidFill>
                <a:schemeClr val="accent2">
                  <a:lumMod val="50000"/>
                </a:schemeClr>
              </a:solidFill>
            </a:endParaRPr>
          </a:p>
        </p:txBody>
      </p:sp>
      <p:pic>
        <p:nvPicPr>
          <p:cNvPr id="5122" name="Picture 2" descr="https://sproutvideo.com/blog/wp-content/uploads/2013/03/Blog_032513-1200x6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585" y="2634343"/>
            <a:ext cx="6056314" cy="33965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09248" y="6150114"/>
            <a:ext cx="2012987" cy="707886"/>
          </a:xfrm>
          <a:prstGeom prst="rect">
            <a:avLst/>
          </a:prstGeom>
        </p:spPr>
        <p:txBody>
          <a:bodyPr wrap="none">
            <a:spAutoFit/>
          </a:bodyPr>
          <a:lstStyle/>
          <a:p>
            <a:pPr algn="ctr"/>
            <a:r>
              <a:rPr lang="en-US" sz="4000" b="1" dirty="0">
                <a:solidFill>
                  <a:schemeClr val="accent2">
                    <a:lumMod val="50000"/>
                  </a:schemeClr>
                </a:solidFill>
              </a:rPr>
              <a:t>TAKE 1</a:t>
            </a:r>
          </a:p>
        </p:txBody>
      </p:sp>
    </p:spTree>
    <p:extLst>
      <p:ext uri="{BB962C8B-B14F-4D97-AF65-F5344CB8AC3E}">
        <p14:creationId xmlns:p14="http://schemas.microsoft.com/office/powerpoint/2010/main" val="51420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sp>
        <p:nvSpPr>
          <p:cNvPr id="5" name="TextBox 4"/>
          <p:cNvSpPr txBox="1"/>
          <p:nvPr/>
        </p:nvSpPr>
        <p:spPr>
          <a:xfrm rot="20160905">
            <a:off x="509705" y="3940628"/>
            <a:ext cx="2307771" cy="1015663"/>
          </a:xfrm>
          <a:prstGeom prst="rect">
            <a:avLst/>
          </a:prstGeom>
          <a:noFill/>
        </p:spPr>
        <p:txBody>
          <a:bodyPr wrap="square" rtlCol="0">
            <a:spAutoFit/>
          </a:bodyPr>
          <a:lstStyle/>
          <a:p>
            <a:pPr algn="ctr"/>
            <a:r>
              <a:rPr lang="en-US" sz="3000" dirty="0"/>
              <a:t>Hard for Professionals</a:t>
            </a:r>
          </a:p>
        </p:txBody>
      </p:sp>
      <p:sp>
        <p:nvSpPr>
          <p:cNvPr id="6" name="TextBox 5"/>
          <p:cNvSpPr txBox="1"/>
          <p:nvPr/>
        </p:nvSpPr>
        <p:spPr>
          <a:xfrm rot="1255673">
            <a:off x="9414218" y="3987171"/>
            <a:ext cx="2307771" cy="1015663"/>
          </a:xfrm>
          <a:prstGeom prst="rect">
            <a:avLst/>
          </a:prstGeom>
          <a:noFill/>
        </p:spPr>
        <p:txBody>
          <a:bodyPr wrap="square" rtlCol="0">
            <a:spAutoFit/>
          </a:bodyPr>
          <a:lstStyle/>
          <a:p>
            <a:pPr algn="ctr"/>
            <a:r>
              <a:rPr lang="en-US" sz="3000" dirty="0"/>
              <a:t>Hard for Survivors</a:t>
            </a:r>
          </a:p>
        </p:txBody>
      </p:sp>
      <p:sp>
        <p:nvSpPr>
          <p:cNvPr id="7" name="Content Placeholder 2"/>
          <p:cNvSpPr txBox="1">
            <a:spLocks/>
          </p:cNvSpPr>
          <p:nvPr/>
        </p:nvSpPr>
        <p:spPr>
          <a:xfrm>
            <a:off x="3200400" y="2685940"/>
            <a:ext cx="6108545" cy="315969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400" b="1" dirty="0"/>
              <a:t>Trauma-Informed Lens</a:t>
            </a:r>
          </a:p>
          <a:p>
            <a:r>
              <a:rPr lang="en-US" sz="2400" dirty="0"/>
              <a:t>Realize the reasons it’s hard</a:t>
            </a:r>
          </a:p>
          <a:p>
            <a:r>
              <a:rPr lang="en-US" sz="2400" dirty="0"/>
              <a:t>Recognize people’s reactions to the hard</a:t>
            </a:r>
          </a:p>
          <a:p>
            <a:r>
              <a:rPr lang="en-US" sz="2400" dirty="0"/>
              <a:t>Respond by honoring the hard – making space for it </a:t>
            </a:r>
          </a:p>
          <a:p>
            <a:endParaRPr lang="en-US" sz="2400" dirty="0"/>
          </a:p>
        </p:txBody>
      </p:sp>
      <p:pic>
        <p:nvPicPr>
          <p:cNvPr id="8" name="Picture 7"/>
          <p:cNvPicPr>
            <a:picLocks noChangeAspect="1"/>
          </p:cNvPicPr>
          <p:nvPr/>
        </p:nvPicPr>
        <p:blipFill rotWithShape="1">
          <a:blip r:embed="rId3"/>
          <a:srcRect l="2344" t="51866"/>
          <a:stretch/>
        </p:blipFill>
        <p:spPr>
          <a:xfrm>
            <a:off x="4505787" y="5181600"/>
            <a:ext cx="3180419" cy="1582428"/>
          </a:xfrm>
          <a:prstGeom prst="rect">
            <a:avLst/>
          </a:prstGeom>
        </p:spPr>
      </p:pic>
    </p:spTree>
    <p:extLst>
      <p:ext uri="{BB962C8B-B14F-4D97-AF65-F5344CB8AC3E}">
        <p14:creationId xmlns:p14="http://schemas.microsoft.com/office/powerpoint/2010/main" val="247936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pic>
        <p:nvPicPr>
          <p:cNvPr id="4" name="Picture 3"/>
          <p:cNvPicPr>
            <a:picLocks noChangeAspect="1"/>
          </p:cNvPicPr>
          <p:nvPr/>
        </p:nvPicPr>
        <p:blipFill>
          <a:blip r:embed="rId3"/>
          <a:stretch>
            <a:fillRect/>
          </a:stretch>
        </p:blipFill>
        <p:spPr>
          <a:xfrm>
            <a:off x="3054769" y="2685939"/>
            <a:ext cx="5904176" cy="3855641"/>
          </a:xfrm>
          <a:prstGeom prst="rect">
            <a:avLst/>
          </a:prstGeom>
        </p:spPr>
      </p:pic>
      <p:sp>
        <p:nvSpPr>
          <p:cNvPr id="5" name="TextBox 4"/>
          <p:cNvSpPr txBox="1"/>
          <p:nvPr/>
        </p:nvSpPr>
        <p:spPr>
          <a:xfrm rot="20160905">
            <a:off x="509705" y="3940628"/>
            <a:ext cx="2307771" cy="1015663"/>
          </a:xfrm>
          <a:prstGeom prst="rect">
            <a:avLst/>
          </a:prstGeom>
          <a:noFill/>
        </p:spPr>
        <p:txBody>
          <a:bodyPr wrap="square" rtlCol="0">
            <a:spAutoFit/>
          </a:bodyPr>
          <a:lstStyle/>
          <a:p>
            <a:pPr algn="ctr"/>
            <a:r>
              <a:rPr lang="en-US" sz="3000" dirty="0"/>
              <a:t>Hard for Professionals</a:t>
            </a:r>
          </a:p>
        </p:txBody>
      </p:sp>
      <p:pic>
        <p:nvPicPr>
          <p:cNvPr id="1026" name="Picture 2" descr="Brainstorm T-Shirt | SnorgTe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908" y="3431548"/>
            <a:ext cx="2847897" cy="2847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41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fltVal val="0"/>
                                          </p:val>
                                        </p:tav>
                                        <p:tav tm="100000">
                                          <p:val>
                                            <p:strVal val="#ppt_w"/>
                                          </p:val>
                                        </p:tav>
                                      </p:tavLst>
                                    </p:anim>
                                    <p:anim calcmode="lin" valueType="num">
                                      <p:cBhvr>
                                        <p:cTn id="16" dur="1000" fill="hold"/>
                                        <p:tgtEl>
                                          <p:spTgt spid="1026"/>
                                        </p:tgtEl>
                                        <p:attrNameLst>
                                          <p:attrName>ppt_h</p:attrName>
                                        </p:attrNameLst>
                                      </p:cBhvr>
                                      <p:tavLst>
                                        <p:tav tm="0">
                                          <p:val>
                                            <p:fltVal val="0"/>
                                          </p:val>
                                        </p:tav>
                                        <p:tav tm="100000">
                                          <p:val>
                                            <p:strVal val="#ppt_h"/>
                                          </p:val>
                                        </p:tav>
                                      </p:tavLst>
                                    </p:anim>
                                    <p:anim calcmode="lin" valueType="num">
                                      <p:cBhvr>
                                        <p:cTn id="17" dur="1000" fill="hold"/>
                                        <p:tgtEl>
                                          <p:spTgt spid="1026"/>
                                        </p:tgtEl>
                                        <p:attrNameLst>
                                          <p:attrName>style.rotation</p:attrName>
                                        </p:attrNameLst>
                                      </p:cBhvr>
                                      <p:tavLst>
                                        <p:tav tm="0">
                                          <p:val>
                                            <p:fltVal val="90"/>
                                          </p:val>
                                        </p:tav>
                                        <p:tav tm="100000">
                                          <p:val>
                                            <p:fltVal val="0"/>
                                          </p:val>
                                        </p:tav>
                                      </p:tavLst>
                                    </p:anim>
                                    <p:animEffect transition="in" filter="fade">
                                      <p:cBhvr>
                                        <p:cTn id="18"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sp>
        <p:nvSpPr>
          <p:cNvPr id="5" name="TextBox 4"/>
          <p:cNvSpPr txBox="1"/>
          <p:nvPr/>
        </p:nvSpPr>
        <p:spPr>
          <a:xfrm rot="20160905">
            <a:off x="509705" y="3940628"/>
            <a:ext cx="2307771" cy="1015663"/>
          </a:xfrm>
          <a:prstGeom prst="rect">
            <a:avLst/>
          </a:prstGeom>
          <a:noFill/>
        </p:spPr>
        <p:txBody>
          <a:bodyPr wrap="square" rtlCol="0">
            <a:spAutoFit/>
          </a:bodyPr>
          <a:lstStyle/>
          <a:p>
            <a:pPr algn="ctr"/>
            <a:r>
              <a:rPr lang="en-US" sz="3000" dirty="0"/>
              <a:t>Hard for Professionals</a:t>
            </a:r>
          </a:p>
        </p:txBody>
      </p:sp>
      <p:sp>
        <p:nvSpPr>
          <p:cNvPr id="7" name="Content Placeholder 2"/>
          <p:cNvSpPr txBox="1">
            <a:spLocks/>
          </p:cNvSpPr>
          <p:nvPr/>
        </p:nvSpPr>
        <p:spPr>
          <a:xfrm>
            <a:off x="3582649" y="2685939"/>
            <a:ext cx="8028156" cy="55451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Nervous about mandated reporting responsibilities</a:t>
            </a:r>
          </a:p>
        </p:txBody>
      </p:sp>
      <p:pic>
        <p:nvPicPr>
          <p:cNvPr id="2050" name="Picture 2" descr="Desparate businessman hiding head in the sand Desparate businessman hiding head in the sand at the desert with copy space head in the sand stock pictures, royalty-free photos &amp;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751" y="3515427"/>
            <a:ext cx="4339617" cy="2893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93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Discussing Mandated reporting</a:t>
            </a:r>
          </a:p>
        </p:txBody>
      </p:sp>
      <p:sp>
        <p:nvSpPr>
          <p:cNvPr id="3" name="Content Placeholder 2"/>
          <p:cNvSpPr>
            <a:spLocks noGrp="1"/>
          </p:cNvSpPr>
          <p:nvPr>
            <p:ph idx="1"/>
          </p:nvPr>
        </p:nvSpPr>
        <p:spPr>
          <a:xfrm>
            <a:off x="4367425" y="1763054"/>
            <a:ext cx="7169436" cy="4126116"/>
          </a:xfrm>
        </p:spPr>
        <p:txBody>
          <a:bodyPr>
            <a:normAutofit/>
          </a:bodyPr>
          <a:lstStyle/>
          <a:p>
            <a:r>
              <a:rPr lang="en-US" dirty="0"/>
              <a:t>Set up boundaries and expectations for conversation - including why you would be mandated to report &amp; what might happen once reported</a:t>
            </a:r>
          </a:p>
          <a:p>
            <a:pPr lvl="1"/>
            <a:r>
              <a:rPr lang="en-US" dirty="0"/>
              <a:t>These will differ depending on your employer, role, &amp; credentialing. </a:t>
            </a:r>
            <a:r>
              <a:rPr lang="en-US" b="1" i="1" dirty="0"/>
              <a:t>Defer to your employer’s policy.</a:t>
            </a:r>
          </a:p>
          <a:p>
            <a:pPr lvl="1"/>
            <a:r>
              <a:rPr lang="en-US" dirty="0"/>
              <a:t>Early &amp; often</a:t>
            </a:r>
          </a:p>
          <a:p>
            <a:r>
              <a:rPr lang="en-US" dirty="0"/>
              <a:t>Transparency about risks vs. harm to rapport</a:t>
            </a:r>
          </a:p>
          <a:p>
            <a:r>
              <a:rPr lang="en-US" dirty="0"/>
              <a:t>Offer to connect to a confidential services</a:t>
            </a:r>
          </a:p>
          <a:p>
            <a:pPr lvl="1"/>
            <a:r>
              <a:rPr lang="en-US" dirty="0"/>
              <a:t>Confidential advocate, Attorney, etc.</a:t>
            </a:r>
          </a:p>
          <a:p>
            <a:pPr lvl="1"/>
            <a:r>
              <a:rPr lang="en-US" dirty="0"/>
              <a:t>Domestic Violence hotline – clients can reach out anonymously</a:t>
            </a:r>
          </a:p>
        </p:txBody>
      </p:sp>
      <p:pic>
        <p:nvPicPr>
          <p:cNvPr id="2050" name="Picture 2" descr="Image result for mandated repo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4" y="2672103"/>
            <a:ext cx="3752397" cy="28142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8974" y="1980721"/>
            <a:ext cx="3423248"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1600" b="1" dirty="0">
                <a:solidFill>
                  <a:schemeClr val="accent1">
                    <a:lumMod val="75000"/>
                    <a:lumOff val="25000"/>
                  </a:schemeClr>
                </a:solidFill>
              </a:rPr>
              <a:t>2. Trustworthiness &amp; Transparency</a:t>
            </a:r>
          </a:p>
        </p:txBody>
      </p:sp>
      <p:sp>
        <p:nvSpPr>
          <p:cNvPr id="6" name="TextBox 5"/>
          <p:cNvSpPr txBox="1"/>
          <p:nvPr/>
        </p:nvSpPr>
        <p:spPr>
          <a:xfrm>
            <a:off x="4682047" y="5889170"/>
            <a:ext cx="6540191" cy="923330"/>
          </a:xfrm>
          <a:prstGeom prst="rect">
            <a:avLst/>
          </a:prstGeom>
          <a:solidFill>
            <a:schemeClr val="accent2">
              <a:lumMod val="75000"/>
            </a:schemeClr>
          </a:solidFill>
          <a:ln w="38100">
            <a:solidFill>
              <a:schemeClr val="accent1">
                <a:lumMod val="90000"/>
                <a:lumOff val="10000"/>
              </a:schemeClr>
            </a:solidFill>
          </a:ln>
        </p:spPr>
        <p:txBody>
          <a:bodyPr wrap="square" rtlCol="0">
            <a:spAutoFit/>
          </a:bodyPr>
          <a:lstStyle/>
          <a:p>
            <a:pPr algn="ctr"/>
            <a:r>
              <a:rPr lang="en-US" sz="2600" b="1" dirty="0">
                <a:solidFill>
                  <a:schemeClr val="bg1">
                    <a:lumMod val="75000"/>
                  </a:schemeClr>
                </a:solidFill>
              </a:rPr>
              <a:t>National Domestic Violence Hotline</a:t>
            </a:r>
          </a:p>
          <a:p>
            <a:pPr algn="ctr"/>
            <a:r>
              <a:rPr lang="en-US" sz="2800" b="1" dirty="0">
                <a:solidFill>
                  <a:schemeClr val="bg1">
                    <a:lumMod val="75000"/>
                  </a:schemeClr>
                </a:solidFill>
              </a:rPr>
              <a:t>800-799-7233 </a:t>
            </a:r>
          </a:p>
        </p:txBody>
      </p:sp>
      <p:sp>
        <p:nvSpPr>
          <p:cNvPr id="7" name="TextBox 6"/>
          <p:cNvSpPr txBox="1"/>
          <p:nvPr/>
        </p:nvSpPr>
        <p:spPr>
          <a:xfrm>
            <a:off x="581673" y="5735524"/>
            <a:ext cx="3530549"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1600" b="1" dirty="0">
                <a:solidFill>
                  <a:schemeClr val="accent1">
                    <a:lumMod val="75000"/>
                    <a:lumOff val="25000"/>
                  </a:schemeClr>
                </a:solidFill>
              </a:rPr>
              <a:t>5. Empowerment, Voice, &amp; Choice</a:t>
            </a:r>
          </a:p>
        </p:txBody>
      </p:sp>
    </p:spTree>
    <p:extLst>
      <p:ext uri="{BB962C8B-B14F-4D97-AF65-F5344CB8AC3E}">
        <p14:creationId xmlns:p14="http://schemas.microsoft.com/office/powerpoint/2010/main" val="368337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sp>
        <p:nvSpPr>
          <p:cNvPr id="5" name="TextBox 4"/>
          <p:cNvSpPr txBox="1"/>
          <p:nvPr/>
        </p:nvSpPr>
        <p:spPr>
          <a:xfrm rot="20160905">
            <a:off x="509705" y="3940628"/>
            <a:ext cx="2307771" cy="1015663"/>
          </a:xfrm>
          <a:prstGeom prst="rect">
            <a:avLst/>
          </a:prstGeom>
          <a:noFill/>
        </p:spPr>
        <p:txBody>
          <a:bodyPr wrap="square" rtlCol="0">
            <a:spAutoFit/>
          </a:bodyPr>
          <a:lstStyle/>
          <a:p>
            <a:pPr algn="ctr"/>
            <a:r>
              <a:rPr lang="en-US" sz="3000" dirty="0"/>
              <a:t>Hard for Professionals</a:t>
            </a:r>
          </a:p>
        </p:txBody>
      </p:sp>
      <p:sp>
        <p:nvSpPr>
          <p:cNvPr id="7" name="Content Placeholder 2"/>
          <p:cNvSpPr txBox="1">
            <a:spLocks/>
          </p:cNvSpPr>
          <p:nvPr/>
        </p:nvSpPr>
        <p:spPr>
          <a:xfrm>
            <a:off x="3627620" y="2583542"/>
            <a:ext cx="7983185" cy="255451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Nervous about mandated reporting responsibilities</a:t>
            </a:r>
          </a:p>
          <a:p>
            <a:r>
              <a:rPr lang="en-US" sz="2400" dirty="0"/>
              <a:t>Fear of client reaction</a:t>
            </a:r>
          </a:p>
          <a:p>
            <a:pPr lvl="1"/>
            <a:r>
              <a:rPr lang="en-US" sz="2200" dirty="0"/>
              <a:t>Shutting down</a:t>
            </a:r>
          </a:p>
          <a:p>
            <a:pPr lvl="1"/>
            <a:r>
              <a:rPr lang="en-US" sz="2200" dirty="0"/>
              <a:t>Getting defensive or angry</a:t>
            </a:r>
          </a:p>
          <a:p>
            <a:pPr lvl="1"/>
            <a:r>
              <a:rPr lang="en-US" sz="2200" dirty="0"/>
              <a:t>Client opting out of future services</a:t>
            </a:r>
          </a:p>
        </p:txBody>
      </p:sp>
      <p:pic>
        <p:nvPicPr>
          <p:cNvPr id="3074" name="Picture 2" descr="Looking Through Binoculars Images | Free Vectors, Stock Photos &amp;amp; P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9814" y="3691849"/>
            <a:ext cx="2860873" cy="181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04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SURVIVOR’s VOICES</a:t>
            </a:r>
          </a:p>
        </p:txBody>
      </p:sp>
      <p:sp>
        <p:nvSpPr>
          <p:cNvPr id="6" name="TextBox 5"/>
          <p:cNvSpPr txBox="1"/>
          <p:nvPr/>
        </p:nvSpPr>
        <p:spPr>
          <a:xfrm>
            <a:off x="5786203" y="1870265"/>
            <a:ext cx="1163456"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1434">
                    <a:lumMod val="75000"/>
                    <a:lumOff val="25000"/>
                  </a:srgbClr>
                </a:solidFill>
                <a:effectLst/>
                <a:uLnTx/>
                <a:uFillTx/>
                <a:latin typeface="Gill Sans MT" panose="020B0502020104020203"/>
                <a:ea typeface="+mn-ea"/>
                <a:cs typeface="+mn-cs"/>
              </a:rPr>
              <a:t>1. Safety</a:t>
            </a:r>
          </a:p>
        </p:txBody>
      </p:sp>
      <p:sp>
        <p:nvSpPr>
          <p:cNvPr id="13" name="Rounded Rectangular Callout 12"/>
          <p:cNvSpPr/>
          <p:nvPr/>
        </p:nvSpPr>
        <p:spPr>
          <a:xfrm>
            <a:off x="8454387" y="2147265"/>
            <a:ext cx="3542934" cy="3448840"/>
          </a:xfrm>
          <a:prstGeom prst="wedgeRoundRectCallout">
            <a:avLst/>
          </a:prstGeom>
        </p:spPr>
        <p:style>
          <a:lnRef idx="3">
            <a:schemeClr val="lt1"/>
          </a:lnRef>
          <a:fillRef idx="1">
            <a:schemeClr val="accent4"/>
          </a:fillRef>
          <a:effectRef idx="1">
            <a:schemeClr val="accent4"/>
          </a:effectRef>
          <a:fontRef idx="minor">
            <a:schemeClr val="lt1"/>
          </a:fontRef>
        </p:style>
        <p:txBody>
          <a:bodyPr rtlCol="0" anchor="ctr"/>
          <a:lstStyle/>
          <a:p>
            <a:pPr lvl="0" algn="ctr" defTabSz="457200">
              <a:defRPr/>
            </a:pPr>
            <a:r>
              <a:rPr lang="en-US" dirty="0">
                <a:solidFill>
                  <a:schemeClr val="bg1"/>
                </a:solidFill>
              </a:rPr>
              <a:t>“Someone who’s </a:t>
            </a:r>
            <a:r>
              <a:rPr lang="en-US" dirty="0" err="1">
                <a:solidFill>
                  <a:schemeClr val="bg1"/>
                </a:solidFill>
              </a:rPr>
              <a:t>gonna</a:t>
            </a:r>
            <a:r>
              <a:rPr lang="en-US" dirty="0">
                <a:solidFill>
                  <a:schemeClr val="bg1"/>
                </a:solidFill>
              </a:rPr>
              <a:t> be real with you. Honest with you, who’s </a:t>
            </a:r>
            <a:r>
              <a:rPr lang="en-US" dirty="0" err="1">
                <a:solidFill>
                  <a:schemeClr val="bg1"/>
                </a:solidFill>
              </a:rPr>
              <a:t>gonna</a:t>
            </a:r>
            <a:r>
              <a:rPr lang="en-US" dirty="0">
                <a:solidFill>
                  <a:schemeClr val="bg1"/>
                </a:solidFill>
              </a:rPr>
              <a:t> be supportive of you, you know? Because for me to feel safe sometimes I have a really hard time feeling comfortable. Just because it’s not what I’m used to. Before I got here with a counselor, healthy people was really foreign to me. I was like, ‘What is this?’”</a:t>
            </a:r>
          </a:p>
        </p:txBody>
      </p:sp>
      <p:sp>
        <p:nvSpPr>
          <p:cNvPr id="14" name="Rounded Rectangular Callout 13"/>
          <p:cNvSpPr/>
          <p:nvPr/>
        </p:nvSpPr>
        <p:spPr>
          <a:xfrm>
            <a:off x="581192" y="2834640"/>
            <a:ext cx="3548857" cy="3182730"/>
          </a:xfrm>
          <a:prstGeom prst="wedgeRoundRectCallou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“My counselor says ‘I need you to be OK first, before we start.” The fact that she genuinely wants to know you to know if you’re feeling better if there’s anything bothering you, you know? And so it makes you just </a:t>
            </a:r>
            <a:r>
              <a:rPr lang="en-US" dirty="0" err="1"/>
              <a:t>wanna</a:t>
            </a:r>
            <a:r>
              <a:rPr lang="en-US" dirty="0"/>
              <a:t> go to her,. Even if I had a need, I would just wait </a:t>
            </a:r>
            <a:r>
              <a:rPr lang="en-US" dirty="0" err="1"/>
              <a:t>til</a:t>
            </a:r>
            <a:r>
              <a:rPr lang="en-US" dirty="0"/>
              <a:t> she came so I could talk to her.”</a:t>
            </a:r>
          </a:p>
        </p:txBody>
      </p:sp>
      <p:sp>
        <p:nvSpPr>
          <p:cNvPr id="8" name="Rounded Rectangular Callout 7"/>
          <p:cNvSpPr/>
          <p:nvPr/>
        </p:nvSpPr>
        <p:spPr>
          <a:xfrm>
            <a:off x="4688195" y="3287306"/>
            <a:ext cx="3359472" cy="192675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1913" lvl="1" algn="ctr" defTabSz="457200">
              <a:defRPr/>
            </a:pPr>
            <a:r>
              <a:rPr lang="en-US" dirty="0">
                <a:solidFill>
                  <a:prstClr val="white"/>
                </a:solidFill>
              </a:rPr>
              <a:t>“You know gentle- being gentle and being mindful of peoples triggers. Not treating them like a game and not taking it seriously.”</a:t>
            </a:r>
          </a:p>
        </p:txBody>
      </p:sp>
    </p:spTree>
    <p:extLst>
      <p:ext uri="{BB962C8B-B14F-4D97-AF65-F5344CB8AC3E}">
        <p14:creationId xmlns:p14="http://schemas.microsoft.com/office/powerpoint/2010/main" val="215936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SURVIVOR’s VOICES</a:t>
            </a:r>
          </a:p>
        </p:txBody>
      </p:sp>
      <p:sp>
        <p:nvSpPr>
          <p:cNvPr id="5" name="Rounded Rectangular Callout 4"/>
          <p:cNvSpPr/>
          <p:nvPr/>
        </p:nvSpPr>
        <p:spPr>
          <a:xfrm>
            <a:off x="244059" y="2363128"/>
            <a:ext cx="6705600" cy="1300263"/>
          </a:xfrm>
          <a:prstGeom prst="wedgeRoundRectCallou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ctr" defTabSz="457200">
              <a:defRPr/>
            </a:pPr>
            <a:r>
              <a:rPr lang="en-US" dirty="0">
                <a:solidFill>
                  <a:schemeClr val="bg1"/>
                </a:solidFill>
              </a:rPr>
              <a:t>“I don’t really know a lot of things about any of the people I encounter, so maybe talk a little bit about themselves like not deep or whatever, but their interests and kind of that understanding and more conversation instead of just grilling.”</a:t>
            </a:r>
          </a:p>
        </p:txBody>
      </p:sp>
      <p:sp>
        <p:nvSpPr>
          <p:cNvPr id="6" name="TextBox 5"/>
          <p:cNvSpPr txBox="1"/>
          <p:nvPr/>
        </p:nvSpPr>
        <p:spPr>
          <a:xfrm>
            <a:off x="5786203" y="1870265"/>
            <a:ext cx="1163456"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1434">
                    <a:lumMod val="75000"/>
                    <a:lumOff val="25000"/>
                  </a:srgbClr>
                </a:solidFill>
                <a:effectLst/>
                <a:uLnTx/>
                <a:uFillTx/>
                <a:latin typeface="Gill Sans MT" panose="020B0502020104020203"/>
                <a:ea typeface="+mn-ea"/>
                <a:cs typeface="+mn-cs"/>
              </a:rPr>
              <a:t>1. Safety</a:t>
            </a:r>
          </a:p>
        </p:txBody>
      </p:sp>
      <p:sp>
        <p:nvSpPr>
          <p:cNvPr id="7" name="Rounded Rectangular Callout 6"/>
          <p:cNvSpPr/>
          <p:nvPr/>
        </p:nvSpPr>
        <p:spPr>
          <a:xfrm>
            <a:off x="8549640" y="2284567"/>
            <a:ext cx="2589082" cy="1251570"/>
          </a:xfrm>
          <a:prstGeom prst="wedgeRoundRectCallou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60325" lvl="1" algn="ctr"/>
            <a:r>
              <a:rPr lang="en-US" dirty="0"/>
              <a:t>“Just showing true genuine, compassion and empathy.”</a:t>
            </a:r>
          </a:p>
        </p:txBody>
      </p:sp>
      <p:sp>
        <p:nvSpPr>
          <p:cNvPr id="8" name="Rounded Rectangular Callout 7"/>
          <p:cNvSpPr/>
          <p:nvPr/>
        </p:nvSpPr>
        <p:spPr>
          <a:xfrm>
            <a:off x="5120639" y="3967588"/>
            <a:ext cx="6858001" cy="2478932"/>
          </a:xfrm>
          <a:prstGeom prst="wedgeRoundRectCallo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 think most of the time when I ever talked to social workers, cops or CPS or whoever it was always cause of my behavior so it was never like, “why are you acting like this?” Or, you know, “what’s going on at home?” or “are you OK?” It was always like, “why would you do that?” or “why would you run away from your mom?” Kind of things like making me feel- like obviously in that situation I did do something wrong and you know there’s always more to it. So maybe some just being like, “Well, OK. Are you OK?” </a:t>
            </a:r>
          </a:p>
        </p:txBody>
      </p:sp>
      <p:sp>
        <p:nvSpPr>
          <p:cNvPr id="9" name="Rounded Rectangular Callout 8"/>
          <p:cNvSpPr/>
          <p:nvPr/>
        </p:nvSpPr>
        <p:spPr>
          <a:xfrm>
            <a:off x="232124" y="4295996"/>
            <a:ext cx="4251961" cy="2058105"/>
          </a:xfrm>
          <a:prstGeom prst="wedgeRoundRectCallou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“Sometimes when you do say something like not aggressively but more firm it could trigger a memory like, ‘Oh my God, he’s yelling at me. He’s </a:t>
            </a:r>
            <a:r>
              <a:rPr lang="en-US" dirty="0" err="1"/>
              <a:t>gonna</a:t>
            </a:r>
            <a:r>
              <a:rPr lang="en-US" dirty="0"/>
              <a:t> hit me; or she’s </a:t>
            </a:r>
            <a:r>
              <a:rPr lang="en-US" dirty="0" err="1"/>
              <a:t>gonna</a:t>
            </a:r>
            <a:r>
              <a:rPr lang="en-US" dirty="0"/>
              <a:t> hit me.” So being a little more gentle.”</a:t>
            </a:r>
          </a:p>
        </p:txBody>
      </p:sp>
    </p:spTree>
    <p:extLst>
      <p:ext uri="{BB962C8B-B14F-4D97-AF65-F5344CB8AC3E}">
        <p14:creationId xmlns:p14="http://schemas.microsoft.com/office/powerpoint/2010/main" val="428764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sp>
        <p:nvSpPr>
          <p:cNvPr id="5" name="TextBox 4"/>
          <p:cNvSpPr txBox="1"/>
          <p:nvPr/>
        </p:nvSpPr>
        <p:spPr>
          <a:xfrm rot="20160905">
            <a:off x="509705" y="3940628"/>
            <a:ext cx="2307771" cy="1015663"/>
          </a:xfrm>
          <a:prstGeom prst="rect">
            <a:avLst/>
          </a:prstGeom>
          <a:noFill/>
        </p:spPr>
        <p:txBody>
          <a:bodyPr wrap="square" rtlCol="0">
            <a:spAutoFit/>
          </a:bodyPr>
          <a:lstStyle/>
          <a:p>
            <a:pPr algn="ctr"/>
            <a:r>
              <a:rPr lang="en-US" sz="3000" dirty="0"/>
              <a:t>Hard for Professionals</a:t>
            </a:r>
          </a:p>
        </p:txBody>
      </p:sp>
      <p:sp>
        <p:nvSpPr>
          <p:cNvPr id="7" name="Content Placeholder 2"/>
          <p:cNvSpPr txBox="1">
            <a:spLocks/>
          </p:cNvSpPr>
          <p:nvPr/>
        </p:nvSpPr>
        <p:spPr>
          <a:xfrm>
            <a:off x="3579824" y="2685939"/>
            <a:ext cx="7917632" cy="326571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Nervous about mandated reporting responsibilities</a:t>
            </a:r>
          </a:p>
          <a:p>
            <a:r>
              <a:rPr lang="en-US" sz="2400" dirty="0"/>
              <a:t>Fear of client reaction</a:t>
            </a:r>
          </a:p>
          <a:p>
            <a:pPr lvl="1"/>
            <a:r>
              <a:rPr lang="en-US" sz="2200" dirty="0"/>
              <a:t>Shutting down</a:t>
            </a:r>
          </a:p>
          <a:p>
            <a:pPr lvl="1"/>
            <a:r>
              <a:rPr lang="en-US" sz="2200" dirty="0"/>
              <a:t>Getting defensive or angry</a:t>
            </a:r>
          </a:p>
          <a:p>
            <a:pPr lvl="1"/>
            <a:r>
              <a:rPr lang="en-US" sz="2200" dirty="0"/>
              <a:t>Client opting out of future services</a:t>
            </a:r>
          </a:p>
          <a:p>
            <a:r>
              <a:rPr lang="en-US" sz="2400" dirty="0"/>
              <a:t>Your own triggers, trauma, &amp; cultural/historical perspective</a:t>
            </a:r>
          </a:p>
          <a:p>
            <a:endParaRPr lang="en-US" sz="2400" dirty="0"/>
          </a:p>
        </p:txBody>
      </p:sp>
    </p:spTree>
    <p:extLst>
      <p:ext uri="{BB962C8B-B14F-4D97-AF65-F5344CB8AC3E}">
        <p14:creationId xmlns:p14="http://schemas.microsoft.com/office/powerpoint/2010/main" val="169294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honoring Culture</a:t>
            </a:r>
          </a:p>
        </p:txBody>
      </p:sp>
      <p:sp>
        <p:nvSpPr>
          <p:cNvPr id="3" name="Content Placeholder 2"/>
          <p:cNvSpPr>
            <a:spLocks noGrp="1"/>
          </p:cNvSpPr>
          <p:nvPr>
            <p:ph idx="1"/>
          </p:nvPr>
        </p:nvSpPr>
        <p:spPr>
          <a:xfrm>
            <a:off x="581192" y="2180496"/>
            <a:ext cx="5061619" cy="4206449"/>
          </a:xfrm>
        </p:spPr>
        <p:txBody>
          <a:bodyPr/>
          <a:lstStyle/>
          <a:p>
            <a:r>
              <a:rPr lang="en-US" dirty="0"/>
              <a:t>Culture covers multiple pieces of our identity shapes our beliefs and perspectives.</a:t>
            </a:r>
          </a:p>
          <a:p>
            <a:endParaRPr lang="en-US" dirty="0"/>
          </a:p>
          <a:p>
            <a:r>
              <a:rPr lang="en-US" dirty="0"/>
              <a:t>The manifestation of systems of oppression both cause and trigger trauma and come in many forms.</a:t>
            </a:r>
          </a:p>
          <a:p>
            <a:endParaRPr lang="en-US" dirty="0"/>
          </a:p>
          <a:p>
            <a:r>
              <a:rPr lang="en-US" dirty="0"/>
              <a:t>The dominant culture determines the social norms and perpetuates systems of oppression and informs implicit bias.</a:t>
            </a:r>
          </a:p>
        </p:txBody>
      </p:sp>
      <p:pic>
        <p:nvPicPr>
          <p:cNvPr id="6" name="Picture 2" descr="What is culture and how is it defined? | Cultural Confli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265" y="2411315"/>
            <a:ext cx="4852543" cy="42590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20332" y="1894358"/>
            <a:ext cx="4128408"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1600" b="1" dirty="0">
                <a:solidFill>
                  <a:schemeClr val="accent1">
                    <a:lumMod val="75000"/>
                    <a:lumOff val="25000"/>
                  </a:schemeClr>
                </a:solidFill>
              </a:rPr>
              <a:t>6. Cultural Historical &amp; Gender Issues</a:t>
            </a:r>
          </a:p>
        </p:txBody>
      </p:sp>
    </p:spTree>
    <p:extLst>
      <p:ext uri="{BB962C8B-B14F-4D97-AF65-F5344CB8AC3E}">
        <p14:creationId xmlns:p14="http://schemas.microsoft.com/office/powerpoint/2010/main" val="236021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4000" b="1" dirty="0">
                <a:solidFill>
                  <a:schemeClr val="accent2">
                    <a:lumMod val="50000"/>
                  </a:schemeClr>
                </a:solidFill>
              </a:rPr>
              <a:t>Welcome &amp; Introductions</a:t>
            </a:r>
          </a:p>
        </p:txBody>
      </p:sp>
    </p:spTree>
    <p:extLst>
      <p:ext uri="{BB962C8B-B14F-4D97-AF65-F5344CB8AC3E}">
        <p14:creationId xmlns:p14="http://schemas.microsoft.com/office/powerpoint/2010/main" val="1831657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Culturally Relevant frameworks</a:t>
            </a:r>
          </a:p>
        </p:txBody>
      </p:sp>
      <p:sp>
        <p:nvSpPr>
          <p:cNvPr id="4" name="TextBox 3"/>
          <p:cNvSpPr txBox="1"/>
          <p:nvPr/>
        </p:nvSpPr>
        <p:spPr>
          <a:xfrm>
            <a:off x="318568" y="2372423"/>
            <a:ext cx="4371966"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panose="020B0502020104020203"/>
                <a:ea typeface="+mn-ea"/>
                <a:cs typeface="+mn-cs"/>
              </a:rPr>
              <a:t>Cultural sensitivity</a:t>
            </a: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 is being aware that cultural differences and similarities between people exist without assigning them a value – positive or negative, better or worse, right or wrong.</a:t>
            </a:r>
          </a:p>
        </p:txBody>
      </p:sp>
      <p:sp>
        <p:nvSpPr>
          <p:cNvPr id="3" name="Rectangle 2"/>
          <p:cNvSpPr/>
          <p:nvPr/>
        </p:nvSpPr>
        <p:spPr>
          <a:xfrm>
            <a:off x="5797550" y="2695278"/>
            <a:ext cx="6096000" cy="184665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Cultural competence </a:t>
            </a:r>
            <a:r>
              <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comprises behaviors, attitudes, and policies that can come together on a continuum that will ensure that a system, agency, program, or individual can function effectively and appropriately in diverse cultural interaction and settings. It ensures an understanding, appreciation, and respect of cultural differences and similarities within, among and between groups.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rPr>
              <a:t>Teaching cultural competence to reduce health disparities. Health Promotion Practice, 7(3 Suppl.), 247S-255S. doi:10.1177/1524839906288697Selig, </a:t>
            </a:r>
            <a:r>
              <a:rPr kumimoji="0" lang="en-US" sz="1000" b="0" i="0" u="none" strike="noStrike" kern="1200" cap="none" spc="0" normalizeH="0" baseline="0" noProof="0" dirty="0" err="1">
                <a:ln>
                  <a:noFill/>
                </a:ln>
                <a:solidFill>
                  <a:prstClr val="black"/>
                </a:solidFill>
                <a:effectLst/>
                <a:uLnTx/>
                <a:uFillTx/>
                <a:latin typeface="Gill Sans MT" panose="020B0502020104020203"/>
                <a:ea typeface="+mn-ea"/>
                <a:cs typeface="+mn-cs"/>
              </a:rPr>
              <a:t>Tropiano</a:t>
            </a:r>
            <a:r>
              <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rPr>
              <a:t>, and Greene-</a:t>
            </a:r>
            <a:r>
              <a:rPr kumimoji="0" lang="en-US" sz="1000" b="0" i="0" u="none" strike="noStrike" kern="1200" cap="none" spc="0" normalizeH="0" baseline="0" noProof="0" dirty="0" err="1">
                <a:ln>
                  <a:noFill/>
                </a:ln>
                <a:solidFill>
                  <a:prstClr val="black"/>
                </a:solidFill>
                <a:effectLst/>
                <a:uLnTx/>
                <a:uFillTx/>
                <a:latin typeface="Gill Sans MT" panose="020B0502020104020203"/>
                <a:ea typeface="+mn-ea"/>
                <a:cs typeface="+mn-cs"/>
              </a:rPr>
              <a:t>Moton</a:t>
            </a:r>
            <a:r>
              <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rPr>
              <a:t> (2006) </a:t>
            </a:r>
          </a:p>
        </p:txBody>
      </p:sp>
      <p:sp>
        <p:nvSpPr>
          <p:cNvPr id="5" name="Rectangle 4"/>
          <p:cNvSpPr/>
          <p:nvPr/>
        </p:nvSpPr>
        <p:spPr>
          <a:xfrm>
            <a:off x="318568" y="4107597"/>
            <a:ext cx="4371966" cy="17851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Cultural humility </a:t>
            </a:r>
            <a:r>
              <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is “a lifelong commitment to self-evaluation and critique, to redressing power imbalances . . . and to developing mutually beneficial and non-paternalistic partnerships with communities on behalf of individuals and defined populations” </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rPr>
              <a:t>Cultural humility versus cultural competence: A critical distinction in defining physician training outcomes in multicultural education. Journal of Health Care for the Poor and Underserved, 9, 117-125. </a:t>
            </a:r>
            <a:r>
              <a:rPr kumimoji="0" lang="en-US" sz="1000" b="0" i="0" u="none" strike="noStrike" kern="1200" cap="none" spc="0" normalizeH="0" baseline="0" noProof="0" dirty="0" err="1">
                <a:ln>
                  <a:noFill/>
                </a:ln>
                <a:solidFill>
                  <a:prstClr val="black"/>
                </a:solidFill>
                <a:effectLst/>
                <a:uLnTx/>
                <a:uFillTx/>
                <a:latin typeface="Gill Sans MT" panose="020B0502020104020203"/>
                <a:ea typeface="+mn-ea"/>
                <a:cs typeface="+mn-cs"/>
              </a:rPr>
              <a:t>Tervalon</a:t>
            </a:r>
            <a:r>
              <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rPr>
              <a:t> &amp; Murray-Garcia, 1998</a:t>
            </a:r>
          </a:p>
        </p:txBody>
      </p:sp>
      <p:sp>
        <p:nvSpPr>
          <p:cNvPr id="6" name="TextBox 5"/>
          <p:cNvSpPr txBox="1"/>
          <p:nvPr/>
        </p:nvSpPr>
        <p:spPr>
          <a:xfrm>
            <a:off x="7120332" y="1894358"/>
            <a:ext cx="4128408"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1600" b="1" dirty="0">
                <a:solidFill>
                  <a:schemeClr val="accent1">
                    <a:lumMod val="75000"/>
                    <a:lumOff val="25000"/>
                  </a:schemeClr>
                </a:solidFill>
              </a:rPr>
              <a:t>6. Cultural Historical &amp; Gender Issues</a:t>
            </a:r>
          </a:p>
        </p:txBody>
      </p:sp>
    </p:spTree>
    <p:extLst>
      <p:ext uri="{BB962C8B-B14F-4D97-AF65-F5344CB8AC3E}">
        <p14:creationId xmlns:p14="http://schemas.microsoft.com/office/powerpoint/2010/main" val="2493857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Culturally Relevant Concepts</a:t>
            </a:r>
          </a:p>
        </p:txBody>
      </p:sp>
      <p:sp>
        <p:nvSpPr>
          <p:cNvPr id="4" name="TextBox 3"/>
          <p:cNvSpPr txBox="1"/>
          <p:nvPr/>
        </p:nvSpPr>
        <p:spPr>
          <a:xfrm>
            <a:off x="318568" y="2372423"/>
            <a:ext cx="4371966" cy="16927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panose="020B0502020104020203"/>
                <a:ea typeface="+mn-ea"/>
                <a:cs typeface="+mn-cs"/>
              </a:rPr>
              <a:t>Othering- </a:t>
            </a: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Othering is a term from the outgroup homogeneity bias and </a:t>
            </a:r>
            <a:r>
              <a:rPr kumimoji="0" lang="en-US" sz="1400" b="0" i="0" u="none" strike="noStrike" kern="1200" cap="none" spc="0" normalizeH="0" baseline="0" noProof="0" dirty="0" err="1">
                <a:ln>
                  <a:noFill/>
                </a:ln>
                <a:solidFill>
                  <a:prstClr val="black"/>
                </a:solidFill>
                <a:effectLst/>
                <a:uLnTx/>
                <a:uFillTx/>
                <a:latin typeface="Gill Sans MT" panose="020B0502020104020203"/>
                <a:ea typeface="+mn-ea"/>
                <a:cs typeface="+mn-cs"/>
              </a:rPr>
              <a:t>ingroup</a:t>
            </a: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 outgroup effect that refers to the idea that 1) the dominant group is the ideal group and 2) outgroups lack variability.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3"/>
              </a:rPr>
              <a:t>https://www.psychologytoday.com/us/blog/darwins-subterranean-world/201904/the-psychology-othering</a:t>
            </a:r>
            <a:r>
              <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 name="Rectangle 2"/>
          <p:cNvSpPr/>
          <p:nvPr/>
        </p:nvSpPr>
        <p:spPr>
          <a:xfrm>
            <a:off x="5740400" y="2636296"/>
            <a:ext cx="6096000" cy="1538883"/>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Gill Sans MT" panose="020B0502020104020203"/>
                <a:ea typeface="+mn-ea"/>
                <a:cs typeface="+mn-cs"/>
              </a:rPr>
              <a:t>Values/Morality- </a:t>
            </a: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Moralism is, ‘a failure to recognize what moral thought or reflection requires (and does not require) of us’. This failure can take various forms. It can involve making judgements about people while failing to recognize their common humanity.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latin typeface="Gill Sans MT" panose="020B0502020104020203"/>
                <a:ea typeface="+mn-ea"/>
                <a:cs typeface="+mn-cs"/>
                <a:hlinkClick r:id="rId4"/>
              </a:rPr>
              <a:t>https://onlinelibrary.wiley.com/doi/full/10.1111/rati.12168</a:t>
            </a:r>
            <a:endParaRPr kumimoji="0" lang="en-US" sz="10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p:sp>
        <p:nvSpPr>
          <p:cNvPr id="6" name="Rectangle 5"/>
          <p:cNvSpPr/>
          <p:nvPr/>
        </p:nvSpPr>
        <p:spPr>
          <a:xfrm>
            <a:off x="318568" y="4565738"/>
            <a:ext cx="4371966" cy="6771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Gill Sans MT" panose="020B0502020104020203"/>
                <a:ea typeface="+mn-ea"/>
                <a:cs typeface="+mn-cs"/>
              </a:rPr>
              <a:t>Implicit Bias-</a:t>
            </a:r>
            <a:r>
              <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The foundational, unexamined beliefs we hold. Implicit bias is often validated by confirmation bias.</a:t>
            </a:r>
            <a:endParaRPr kumimoji="0" lang="en-US" sz="1400" b="0" i="0" u="sng"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7" name="Rectangle 6"/>
          <p:cNvSpPr/>
          <p:nvPr/>
        </p:nvSpPr>
        <p:spPr>
          <a:xfrm>
            <a:off x="5740400" y="4565737"/>
            <a:ext cx="5865110"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Gill Sans MT" panose="020B0502020104020203"/>
                <a:ea typeface="+mn-ea"/>
                <a:cs typeface="+mn-cs"/>
              </a:rPr>
              <a:t>Evidence Based Practices- </a:t>
            </a:r>
            <a:r>
              <a:rPr kumimoji="0" lang="en-US" sz="1400" b="0" i="0" u="none" strike="noStrike" kern="1200" cap="none" spc="0" normalizeH="0" baseline="0" noProof="0" dirty="0">
                <a:ln>
                  <a:noFill/>
                </a:ln>
                <a:solidFill>
                  <a:srgbClr val="333333"/>
                </a:solidFill>
                <a:effectLst/>
                <a:uLnTx/>
                <a:uFillTx/>
                <a:latin typeface="Gill Sans MT" panose="020B0502020104020203"/>
                <a:ea typeface="+mn-ea"/>
                <a:cs typeface="+mn-cs"/>
              </a:rPr>
              <a:t>The impact of the dominant culture on academia and research structure the questions asked and the importance of the data collected. The practice of using race or other cultural identifiers as dummy variables can result in misleading findings. </a:t>
            </a:r>
            <a:r>
              <a:rPr kumimoji="0" lang="en-US" sz="10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p:sp>
        <p:nvSpPr>
          <p:cNvPr id="8" name="TextBox 7"/>
          <p:cNvSpPr txBox="1"/>
          <p:nvPr/>
        </p:nvSpPr>
        <p:spPr>
          <a:xfrm>
            <a:off x="7120332" y="1894358"/>
            <a:ext cx="4128408"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1600" b="1" dirty="0">
                <a:solidFill>
                  <a:schemeClr val="accent1">
                    <a:lumMod val="75000"/>
                    <a:lumOff val="25000"/>
                  </a:schemeClr>
                </a:solidFill>
              </a:rPr>
              <a:t>6. Cultural Historical &amp; Gender Issues</a:t>
            </a:r>
          </a:p>
        </p:txBody>
      </p:sp>
    </p:spTree>
    <p:extLst>
      <p:ext uri="{BB962C8B-B14F-4D97-AF65-F5344CB8AC3E}">
        <p14:creationId xmlns:p14="http://schemas.microsoft.com/office/powerpoint/2010/main" val="1912350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SURVIVOR’s VOICES</a:t>
            </a:r>
          </a:p>
        </p:txBody>
      </p:sp>
      <p:sp>
        <p:nvSpPr>
          <p:cNvPr id="12" name="TextBox 11"/>
          <p:cNvSpPr txBox="1"/>
          <p:nvPr/>
        </p:nvSpPr>
        <p:spPr>
          <a:xfrm>
            <a:off x="6142971" y="1966362"/>
            <a:ext cx="4702250"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1434">
                    <a:lumMod val="75000"/>
                    <a:lumOff val="25000"/>
                  </a:srgbClr>
                </a:solidFill>
                <a:effectLst/>
                <a:uLnTx/>
                <a:uFillTx/>
                <a:latin typeface="Gill Sans MT" panose="020B0502020104020203"/>
                <a:ea typeface="+mn-ea"/>
                <a:cs typeface="+mn-cs"/>
              </a:rPr>
              <a:t>6. Cultural Historical &amp; Gender Issues</a:t>
            </a:r>
          </a:p>
        </p:txBody>
      </p:sp>
      <p:sp>
        <p:nvSpPr>
          <p:cNvPr id="5" name="Rounded Rectangular Callout 4"/>
          <p:cNvSpPr/>
          <p:nvPr/>
        </p:nvSpPr>
        <p:spPr>
          <a:xfrm>
            <a:off x="4464071" y="2620415"/>
            <a:ext cx="7406639" cy="2214664"/>
          </a:xfrm>
          <a:prstGeom prst="wedgeRoundRectCallout">
            <a:avLst/>
          </a:prstGeom>
          <a:solidFill>
            <a:schemeClr val="accent1">
              <a:lumMod val="10000"/>
              <a:lumOff val="90000"/>
            </a:schemeClr>
          </a:solidFill>
          <a:ln>
            <a:solidFill>
              <a:schemeClr val="accent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325" lvl="1" algn="ctr" defTabSz="457200">
              <a:defRPr/>
            </a:pPr>
            <a:r>
              <a:rPr lang="en-US" dirty="0">
                <a:solidFill>
                  <a:prstClr val="black"/>
                </a:solidFill>
              </a:rPr>
              <a:t>“Understanding is key to save people. You got to really know someone so they don’t just ask you about all the bad stuff or what they think is important; like they ask you about you as a rounded individual. So like they ask you your interests; they have a conversation. And it’s not like, ‘We’re </a:t>
            </a:r>
            <a:r>
              <a:rPr lang="en-US" dirty="0" err="1">
                <a:solidFill>
                  <a:prstClr val="black"/>
                </a:solidFill>
              </a:rPr>
              <a:t>gonna</a:t>
            </a:r>
            <a:r>
              <a:rPr lang="en-US" dirty="0">
                <a:solidFill>
                  <a:prstClr val="black"/>
                </a:solidFill>
              </a:rPr>
              <a:t> zoom through the whole of you and we’re just </a:t>
            </a:r>
            <a:r>
              <a:rPr lang="en-US" dirty="0" err="1">
                <a:solidFill>
                  <a:prstClr val="black"/>
                </a:solidFill>
              </a:rPr>
              <a:t>gonna</a:t>
            </a:r>
            <a:r>
              <a:rPr lang="en-US" dirty="0">
                <a:solidFill>
                  <a:prstClr val="black"/>
                </a:solidFill>
              </a:rPr>
              <a:t> go to whatever it is we want to know, need to know you need help with.”</a:t>
            </a:r>
          </a:p>
        </p:txBody>
      </p:sp>
      <p:sp>
        <p:nvSpPr>
          <p:cNvPr id="7" name="Rounded Rectangular Callout 6"/>
          <p:cNvSpPr/>
          <p:nvPr/>
        </p:nvSpPr>
        <p:spPr>
          <a:xfrm>
            <a:off x="5630310" y="5319855"/>
            <a:ext cx="5727573" cy="1033317"/>
          </a:xfrm>
          <a:prstGeom prst="wedgeRoundRectCallout">
            <a:avLst/>
          </a:prstGeom>
          <a:solidFill>
            <a:schemeClr val="accent2">
              <a:lumMod val="50000"/>
            </a:schemeClr>
          </a:solidFill>
          <a:ln>
            <a:solidFill>
              <a:schemeClr val="accent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325" lvl="1" algn="ctr" defTabSz="457200">
              <a:defRPr/>
            </a:pPr>
            <a:r>
              <a:rPr lang="en-US" dirty="0">
                <a:solidFill>
                  <a:schemeClr val="bg1"/>
                </a:solidFill>
              </a:rPr>
              <a:t>“My own brothers would like physically abuse their wives and they all live with my mom so it was kind of like a normal thing, you know?”</a:t>
            </a:r>
          </a:p>
        </p:txBody>
      </p:sp>
      <p:sp>
        <p:nvSpPr>
          <p:cNvPr id="8" name="Rounded Rectangular Callout 7"/>
          <p:cNvSpPr/>
          <p:nvPr/>
        </p:nvSpPr>
        <p:spPr>
          <a:xfrm>
            <a:off x="231657" y="2923082"/>
            <a:ext cx="3995570" cy="3315136"/>
          </a:xfrm>
          <a:prstGeom prst="wedgeRoundRectCallou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457200">
              <a:defRPr/>
            </a:pPr>
            <a:r>
              <a:rPr lang="en-US" dirty="0">
                <a:solidFill>
                  <a:srgbClr val="4D1434">
                    <a:lumMod val="75000"/>
                    <a:lumOff val="25000"/>
                  </a:srgbClr>
                </a:solidFill>
              </a:rPr>
              <a:t>“Hispanic culture is like ‘oh what will people say’ … so we’re very stuck on what people will say and it’s </a:t>
            </a:r>
            <a:r>
              <a:rPr lang="en-US" dirty="0" err="1">
                <a:solidFill>
                  <a:srgbClr val="4D1434">
                    <a:lumMod val="75000"/>
                    <a:lumOff val="25000"/>
                  </a:srgbClr>
                </a:solidFill>
              </a:rPr>
              <a:t>gonna</a:t>
            </a:r>
            <a:r>
              <a:rPr lang="en-US" dirty="0">
                <a:solidFill>
                  <a:srgbClr val="4D1434">
                    <a:lumMod val="75000"/>
                    <a:lumOff val="25000"/>
                  </a:srgbClr>
                </a:solidFill>
              </a:rPr>
              <a:t> look bad on us so when are we out in public you have to put up this sort of front like everything is perfectly fine and you’re happy even if you really feel like you need help from someone else”</a:t>
            </a:r>
            <a:endParaRPr lang="en-US" dirty="0">
              <a:solidFill>
                <a:prstClr val="black"/>
              </a:solidFill>
            </a:endParaRPr>
          </a:p>
        </p:txBody>
      </p:sp>
    </p:spTree>
    <p:extLst>
      <p:ext uri="{BB962C8B-B14F-4D97-AF65-F5344CB8AC3E}">
        <p14:creationId xmlns:p14="http://schemas.microsoft.com/office/powerpoint/2010/main" val="261191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honor culture</a:t>
            </a:r>
          </a:p>
        </p:txBody>
      </p:sp>
      <p:sp>
        <p:nvSpPr>
          <p:cNvPr id="3" name="Content Placeholder 2"/>
          <p:cNvSpPr>
            <a:spLocks noGrp="1"/>
          </p:cNvSpPr>
          <p:nvPr>
            <p:ph idx="1"/>
          </p:nvPr>
        </p:nvSpPr>
        <p:spPr>
          <a:xfrm>
            <a:off x="581192" y="2180496"/>
            <a:ext cx="5061619" cy="4220304"/>
          </a:xfrm>
        </p:spPr>
        <p:txBody>
          <a:bodyPr/>
          <a:lstStyle/>
          <a:p>
            <a:r>
              <a:rPr lang="en-US" dirty="0"/>
              <a:t>Acknowledge your own privilege.</a:t>
            </a:r>
          </a:p>
          <a:p>
            <a:pPr lvl="1"/>
            <a:r>
              <a:rPr lang="en-US" dirty="0"/>
              <a:t>Intentional self-reflection to surface assumptions and identify bias.</a:t>
            </a:r>
          </a:p>
          <a:p>
            <a:pPr lvl="1"/>
            <a:r>
              <a:rPr lang="en-US" dirty="0"/>
              <a:t>Intentional self-reflection to identify triggers and response strategies.</a:t>
            </a:r>
          </a:p>
          <a:p>
            <a:endParaRPr lang="en-US" dirty="0"/>
          </a:p>
          <a:p>
            <a:r>
              <a:rPr lang="en-US" dirty="0"/>
              <a:t>Take an intersectional approach.</a:t>
            </a:r>
          </a:p>
          <a:p>
            <a:endParaRPr lang="en-US" dirty="0"/>
          </a:p>
          <a:p>
            <a:r>
              <a:rPr lang="en-US" dirty="0"/>
              <a:t>Remember, no group is a monolith</a:t>
            </a:r>
          </a:p>
        </p:txBody>
      </p:sp>
      <p:pic>
        <p:nvPicPr>
          <p:cNvPr id="1028" name="Picture 4" descr="Module 9 Cultural Competency This module provides an"/>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17179"/>
          <a:stretch/>
        </p:blipFill>
        <p:spPr bwMode="auto">
          <a:xfrm>
            <a:off x="5334000" y="2598102"/>
            <a:ext cx="6858000" cy="42598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20332" y="1894358"/>
            <a:ext cx="4128408"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1600" b="1" dirty="0">
                <a:solidFill>
                  <a:schemeClr val="accent1">
                    <a:lumMod val="75000"/>
                    <a:lumOff val="25000"/>
                  </a:schemeClr>
                </a:solidFill>
              </a:rPr>
              <a:t>6. Cultural Historical &amp; Gender Issues</a:t>
            </a:r>
          </a:p>
        </p:txBody>
      </p:sp>
    </p:spTree>
    <p:extLst>
      <p:ext uri="{BB962C8B-B14F-4D97-AF65-F5344CB8AC3E}">
        <p14:creationId xmlns:p14="http://schemas.microsoft.com/office/powerpoint/2010/main" val="519722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honoring culture</a:t>
            </a:r>
          </a:p>
        </p:txBody>
      </p:sp>
      <p:sp>
        <p:nvSpPr>
          <p:cNvPr id="3" name="Content Placeholder 2"/>
          <p:cNvSpPr>
            <a:spLocks noGrp="1"/>
          </p:cNvSpPr>
          <p:nvPr>
            <p:ph idx="1"/>
          </p:nvPr>
        </p:nvSpPr>
        <p:spPr>
          <a:xfrm>
            <a:off x="247105" y="1951466"/>
            <a:ext cx="7086600" cy="4442423"/>
          </a:xfrm>
        </p:spPr>
        <p:txBody>
          <a:bodyPr>
            <a:normAutofit/>
          </a:bodyPr>
          <a:lstStyle/>
          <a:p>
            <a:r>
              <a:rPr lang="en-US" sz="2400" dirty="0"/>
              <a:t>Your view of survivor’s safety and the risk to children can differ from the survivor’s view</a:t>
            </a:r>
          </a:p>
          <a:p>
            <a:r>
              <a:rPr lang="en-US" sz="2400" dirty="0"/>
              <a:t>“Maintaining a positive and open tone can be challenging, particularly when advocates have their own concerns about a victim’s safety or parenting.”</a:t>
            </a:r>
          </a:p>
          <a:p>
            <a:r>
              <a:rPr lang="en-US" sz="2400" dirty="0"/>
              <a:t>“More likely to be successful if you have her trust, respect her culture, and demonstrate that you understand and value her view of parenting”</a:t>
            </a:r>
          </a:p>
          <a:p>
            <a:pPr lvl="1"/>
            <a:r>
              <a:rPr lang="en-US" sz="2200" dirty="0"/>
              <a:t>Taking “the long road approach.” </a:t>
            </a:r>
          </a:p>
          <a:p>
            <a:pPr lvl="1"/>
            <a:r>
              <a:rPr lang="en-US" sz="2200" dirty="0"/>
              <a:t>Planting a seed vs. addressing all concerns immediately</a:t>
            </a:r>
          </a:p>
          <a:p>
            <a:endParaRPr lang="en-US" sz="2400" dirty="0"/>
          </a:p>
        </p:txBody>
      </p:sp>
      <p:pic>
        <p:nvPicPr>
          <p:cNvPr id="5" name="Picture 4"/>
          <p:cNvPicPr>
            <a:picLocks noChangeAspect="1"/>
          </p:cNvPicPr>
          <p:nvPr/>
        </p:nvPicPr>
        <p:blipFill>
          <a:blip r:embed="rId3"/>
          <a:stretch>
            <a:fillRect/>
          </a:stretch>
        </p:blipFill>
        <p:spPr>
          <a:xfrm>
            <a:off x="8402568" y="2417954"/>
            <a:ext cx="2893446" cy="3747043"/>
          </a:xfrm>
          <a:prstGeom prst="rect">
            <a:avLst/>
          </a:prstGeom>
        </p:spPr>
      </p:pic>
      <p:sp>
        <p:nvSpPr>
          <p:cNvPr id="7" name="TextBox 6"/>
          <p:cNvSpPr txBox="1"/>
          <p:nvPr/>
        </p:nvSpPr>
        <p:spPr>
          <a:xfrm>
            <a:off x="7333705" y="1850508"/>
            <a:ext cx="4702250"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1434">
                    <a:lumMod val="75000"/>
                    <a:lumOff val="25000"/>
                  </a:srgbClr>
                </a:solidFill>
                <a:effectLst/>
                <a:uLnTx/>
                <a:uFillTx/>
                <a:latin typeface="Gill Sans MT" panose="020B0502020104020203"/>
                <a:ea typeface="+mn-ea"/>
                <a:cs typeface="+mn-cs"/>
              </a:rPr>
              <a:t>6. Cultural Historical &amp; Gender Issues</a:t>
            </a:r>
          </a:p>
        </p:txBody>
      </p:sp>
    </p:spTree>
    <p:extLst>
      <p:ext uri="{BB962C8B-B14F-4D97-AF65-F5344CB8AC3E}">
        <p14:creationId xmlns:p14="http://schemas.microsoft.com/office/powerpoint/2010/main" val="4008258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sp>
        <p:nvSpPr>
          <p:cNvPr id="5" name="TextBox 4"/>
          <p:cNvSpPr txBox="1"/>
          <p:nvPr/>
        </p:nvSpPr>
        <p:spPr>
          <a:xfrm rot="20160905">
            <a:off x="509705" y="3940628"/>
            <a:ext cx="2307771" cy="1015663"/>
          </a:xfrm>
          <a:prstGeom prst="rect">
            <a:avLst/>
          </a:prstGeom>
          <a:noFill/>
        </p:spPr>
        <p:txBody>
          <a:bodyPr wrap="square" rtlCol="0">
            <a:spAutoFit/>
          </a:bodyPr>
          <a:lstStyle/>
          <a:p>
            <a:pPr algn="ctr"/>
            <a:r>
              <a:rPr lang="en-US" sz="3000" dirty="0"/>
              <a:t>Hard for Professionals</a:t>
            </a:r>
          </a:p>
        </p:txBody>
      </p:sp>
      <p:sp>
        <p:nvSpPr>
          <p:cNvPr id="7" name="Content Placeholder 2"/>
          <p:cNvSpPr txBox="1">
            <a:spLocks/>
          </p:cNvSpPr>
          <p:nvPr/>
        </p:nvSpPr>
        <p:spPr>
          <a:xfrm>
            <a:off x="3672590" y="2960914"/>
            <a:ext cx="7938215" cy="3897085"/>
          </a:xfrm>
          <a:prstGeom prst="rect">
            <a:avLst/>
          </a:prstGeom>
        </p:spPr>
        <p:txBody>
          <a:bodyPr vert="horz" lIns="91440" tIns="45720" rIns="91440" bIns="45720" rtlCol="0" anchor="ct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Nervous about mandated reporting responsibilities</a:t>
            </a:r>
          </a:p>
          <a:p>
            <a:r>
              <a:rPr lang="en-US" sz="2400" dirty="0"/>
              <a:t>Fear of client reaction</a:t>
            </a:r>
          </a:p>
          <a:p>
            <a:pPr lvl="1"/>
            <a:r>
              <a:rPr lang="en-US" sz="2200" dirty="0"/>
              <a:t>Shutting down</a:t>
            </a:r>
          </a:p>
          <a:p>
            <a:pPr lvl="1"/>
            <a:r>
              <a:rPr lang="en-US" sz="2200" dirty="0"/>
              <a:t>Getting defensive or angry</a:t>
            </a:r>
          </a:p>
          <a:p>
            <a:pPr lvl="1"/>
            <a:r>
              <a:rPr lang="en-US" sz="2200" dirty="0"/>
              <a:t>Client opting out of future services</a:t>
            </a:r>
          </a:p>
          <a:p>
            <a:r>
              <a:rPr lang="en-US" sz="2400" dirty="0"/>
              <a:t>Your own triggers, trauma, &amp; cultural/historical perspective</a:t>
            </a:r>
          </a:p>
          <a:p>
            <a:r>
              <a:rPr lang="en-US" sz="2400" dirty="0"/>
              <a:t>Don’t know how to bring it up or what to do with a disclosure</a:t>
            </a:r>
          </a:p>
          <a:p>
            <a:pPr lvl="1"/>
            <a:r>
              <a:rPr lang="en-US" sz="2200" dirty="0"/>
              <a:t>What to say?</a:t>
            </a:r>
          </a:p>
          <a:p>
            <a:pPr lvl="1"/>
            <a:r>
              <a:rPr lang="en-US" sz="2200" dirty="0"/>
              <a:t>What resources / referrals to offer?</a:t>
            </a:r>
          </a:p>
          <a:p>
            <a:endParaRPr lang="en-US" sz="2400" dirty="0"/>
          </a:p>
        </p:txBody>
      </p:sp>
    </p:spTree>
    <p:extLst>
      <p:ext uri="{BB962C8B-B14F-4D97-AF65-F5344CB8AC3E}">
        <p14:creationId xmlns:p14="http://schemas.microsoft.com/office/powerpoint/2010/main" val="248705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Say? Talking points</a:t>
            </a:r>
          </a:p>
        </p:txBody>
      </p:sp>
      <p:sp>
        <p:nvSpPr>
          <p:cNvPr id="5" name="Rounded Rectangular Callout 4"/>
          <p:cNvSpPr/>
          <p:nvPr/>
        </p:nvSpPr>
        <p:spPr>
          <a:xfrm>
            <a:off x="500526" y="1927532"/>
            <a:ext cx="3790392" cy="141544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1192" y="1998440"/>
            <a:ext cx="3519813" cy="1200329"/>
          </a:xfrm>
          <a:prstGeom prst="rect">
            <a:avLst/>
          </a:prstGeom>
          <a:noFill/>
        </p:spPr>
        <p:txBody>
          <a:bodyPr wrap="square" rtlCol="0">
            <a:spAutoFit/>
          </a:bodyPr>
          <a:lstStyle/>
          <a:p>
            <a:pPr algn="ctr"/>
            <a:r>
              <a:rPr lang="en-US" dirty="0">
                <a:solidFill>
                  <a:schemeClr val="bg1"/>
                </a:solidFill>
              </a:rPr>
              <a:t>“What do you love about your kids? What about them makes you happy? What do they like to do? What are they good at?”</a:t>
            </a:r>
          </a:p>
        </p:txBody>
      </p:sp>
      <p:sp>
        <p:nvSpPr>
          <p:cNvPr id="7" name="Rounded Rectangular Callout 6"/>
          <p:cNvSpPr/>
          <p:nvPr/>
        </p:nvSpPr>
        <p:spPr>
          <a:xfrm>
            <a:off x="5413472" y="2179756"/>
            <a:ext cx="2437580" cy="1866378"/>
          </a:xfrm>
          <a:prstGeom prst="wedgeRoundRectCallout">
            <a:avLst/>
          </a:prstGeom>
          <a:solidFill>
            <a:schemeClr val="accent1">
              <a:lumMod val="10000"/>
              <a:lumOff val="90000"/>
            </a:schemeClr>
          </a:solidFill>
          <a:ln>
            <a:solidFill>
              <a:schemeClr val="accent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73812" y="2286929"/>
            <a:ext cx="2116899" cy="1477328"/>
          </a:xfrm>
          <a:prstGeom prst="rect">
            <a:avLst/>
          </a:prstGeom>
          <a:noFill/>
        </p:spPr>
        <p:txBody>
          <a:bodyPr wrap="square" rtlCol="0">
            <a:spAutoFit/>
          </a:bodyPr>
          <a:lstStyle/>
          <a:p>
            <a:pPr algn="ctr"/>
            <a:r>
              <a:rPr lang="en-US" dirty="0"/>
              <a:t>“What’s the kids’ relationship like with their dad?  With your partner (if he’s not their dad)?”</a:t>
            </a:r>
          </a:p>
        </p:txBody>
      </p:sp>
      <p:sp>
        <p:nvSpPr>
          <p:cNvPr id="9" name="Rounded Rectangular Callout 8"/>
          <p:cNvSpPr/>
          <p:nvPr/>
        </p:nvSpPr>
        <p:spPr>
          <a:xfrm>
            <a:off x="184963" y="5294571"/>
            <a:ext cx="3826567" cy="1384126"/>
          </a:xfrm>
          <a:prstGeom prst="wedgeRoundRectCallou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8227" y="5386469"/>
            <a:ext cx="3763303" cy="1200329"/>
          </a:xfrm>
          <a:prstGeom prst="rect">
            <a:avLst/>
          </a:prstGeom>
          <a:noFill/>
        </p:spPr>
        <p:txBody>
          <a:bodyPr wrap="square" rtlCol="0">
            <a:spAutoFit/>
          </a:bodyPr>
          <a:lstStyle/>
          <a:p>
            <a:pPr algn="ctr"/>
            <a:r>
              <a:rPr lang="en-US" dirty="0">
                <a:solidFill>
                  <a:schemeClr val="accent1">
                    <a:lumMod val="75000"/>
                    <a:lumOff val="25000"/>
                  </a:schemeClr>
                </a:solidFill>
              </a:rPr>
              <a:t>“I sometimes hear from others that their partner can get very jealous and tries to control what they do. Do you ever worry about that?”</a:t>
            </a:r>
          </a:p>
        </p:txBody>
      </p:sp>
      <p:sp>
        <p:nvSpPr>
          <p:cNvPr id="11" name="Rounded Rectangular Callout 10"/>
          <p:cNvSpPr/>
          <p:nvPr/>
        </p:nvSpPr>
        <p:spPr>
          <a:xfrm>
            <a:off x="4471793" y="4382302"/>
            <a:ext cx="4436300" cy="144230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59682" y="4528836"/>
            <a:ext cx="4228473" cy="1200329"/>
          </a:xfrm>
          <a:prstGeom prst="rect">
            <a:avLst/>
          </a:prstGeom>
          <a:noFill/>
        </p:spPr>
        <p:txBody>
          <a:bodyPr wrap="square" rtlCol="0">
            <a:spAutoFit/>
          </a:bodyPr>
          <a:lstStyle/>
          <a:p>
            <a:pPr algn="ctr"/>
            <a:r>
              <a:rPr lang="en-US" dirty="0">
                <a:solidFill>
                  <a:schemeClr val="bg1"/>
                </a:solidFill>
              </a:rPr>
              <a:t>“You’re here getting help. That takes tremendous bravery. How have you found the strength to take this step? What has been working well for you?”</a:t>
            </a:r>
          </a:p>
        </p:txBody>
      </p:sp>
      <p:sp>
        <p:nvSpPr>
          <p:cNvPr id="13" name="Rounded Rectangular Callout 12"/>
          <p:cNvSpPr/>
          <p:nvPr/>
        </p:nvSpPr>
        <p:spPr>
          <a:xfrm>
            <a:off x="581192" y="3604503"/>
            <a:ext cx="2943491" cy="1161461"/>
          </a:xfrm>
          <a:prstGeom prst="wedgeRoundRectCallout">
            <a:avLst/>
          </a:prstGeom>
          <a:solidFill>
            <a:schemeClr val="accent1">
              <a:lumMod val="10000"/>
              <a:lumOff val="90000"/>
            </a:schemeClr>
          </a:solidFill>
          <a:ln>
            <a:solidFill>
              <a:schemeClr val="accent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99978" y="3704090"/>
            <a:ext cx="2924705" cy="923330"/>
          </a:xfrm>
          <a:prstGeom prst="rect">
            <a:avLst/>
          </a:prstGeom>
          <a:noFill/>
        </p:spPr>
        <p:txBody>
          <a:bodyPr wrap="square" rtlCol="0">
            <a:spAutoFit/>
          </a:bodyPr>
          <a:lstStyle/>
          <a:p>
            <a:pPr algn="ctr"/>
            <a:r>
              <a:rPr lang="en-US" dirty="0"/>
              <a:t>“Is there anything about your relationship that you don’t like or want to improve?”</a:t>
            </a:r>
          </a:p>
        </p:txBody>
      </p:sp>
      <p:sp>
        <p:nvSpPr>
          <p:cNvPr id="15" name="Rounded Rectangular Callout 14"/>
          <p:cNvSpPr/>
          <p:nvPr/>
        </p:nvSpPr>
        <p:spPr>
          <a:xfrm>
            <a:off x="9231590" y="2492564"/>
            <a:ext cx="2379217" cy="1889738"/>
          </a:xfrm>
          <a:prstGeom prst="wedgeRoundRectCallou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231591" y="2604308"/>
            <a:ext cx="2379216" cy="1754326"/>
          </a:xfrm>
          <a:prstGeom prst="rect">
            <a:avLst/>
          </a:prstGeom>
          <a:noFill/>
        </p:spPr>
        <p:txBody>
          <a:bodyPr wrap="square" rtlCol="0">
            <a:spAutoFit/>
          </a:bodyPr>
          <a:lstStyle/>
          <a:p>
            <a:pPr algn="ctr"/>
            <a:r>
              <a:rPr lang="en-US" dirty="0">
                <a:solidFill>
                  <a:schemeClr val="accent1">
                    <a:lumMod val="75000"/>
                    <a:lumOff val="25000"/>
                  </a:schemeClr>
                </a:solidFill>
              </a:rPr>
              <a:t>“What do you want for yourself and your family? What does success look like for you? What do you want to work on?”</a:t>
            </a:r>
          </a:p>
        </p:txBody>
      </p:sp>
      <p:sp>
        <p:nvSpPr>
          <p:cNvPr id="17" name="Rounded Rectangular Callout 16"/>
          <p:cNvSpPr/>
          <p:nvPr/>
        </p:nvSpPr>
        <p:spPr>
          <a:xfrm>
            <a:off x="6406857" y="5958412"/>
            <a:ext cx="5390402" cy="674552"/>
          </a:xfrm>
          <a:prstGeom prst="wedgeRoundRectCallout">
            <a:avLst/>
          </a:prstGeom>
          <a:solidFill>
            <a:schemeClr val="accent1">
              <a:lumMod val="10000"/>
              <a:lumOff val="90000"/>
            </a:schemeClr>
          </a:solidFill>
          <a:ln>
            <a:solidFill>
              <a:schemeClr val="accent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67078" y="5986633"/>
            <a:ext cx="4482029" cy="646331"/>
          </a:xfrm>
          <a:prstGeom prst="rect">
            <a:avLst/>
          </a:prstGeom>
          <a:noFill/>
        </p:spPr>
        <p:txBody>
          <a:bodyPr wrap="square" rtlCol="0">
            <a:spAutoFit/>
          </a:bodyPr>
          <a:lstStyle/>
          <a:p>
            <a:pPr algn="ctr"/>
            <a:r>
              <a:rPr lang="en-US" dirty="0"/>
              <a:t>“Is there anything else you want to tell me we haven’t talked about?”</a:t>
            </a:r>
          </a:p>
        </p:txBody>
      </p:sp>
      <p:sp>
        <p:nvSpPr>
          <p:cNvPr id="19" name="TextBox 18"/>
          <p:cNvSpPr txBox="1"/>
          <p:nvPr/>
        </p:nvSpPr>
        <p:spPr>
          <a:xfrm>
            <a:off x="8310370" y="1948375"/>
            <a:ext cx="3300438"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1600" b="1" dirty="0">
                <a:solidFill>
                  <a:schemeClr val="accent1">
                    <a:lumMod val="75000"/>
                    <a:lumOff val="25000"/>
                  </a:schemeClr>
                </a:solidFill>
              </a:rPr>
              <a:t>4. Collaboration &amp; Mutuality</a:t>
            </a:r>
          </a:p>
        </p:txBody>
      </p:sp>
    </p:spTree>
    <p:extLst>
      <p:ext uri="{BB962C8B-B14F-4D97-AF65-F5344CB8AC3E}">
        <p14:creationId xmlns:p14="http://schemas.microsoft.com/office/powerpoint/2010/main" val="97759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Offer? Connecting to resources</a:t>
            </a:r>
          </a:p>
        </p:txBody>
      </p:sp>
      <p:sp>
        <p:nvSpPr>
          <p:cNvPr id="3" name="Content Placeholder 2"/>
          <p:cNvSpPr>
            <a:spLocks noGrp="1"/>
          </p:cNvSpPr>
          <p:nvPr>
            <p:ph idx="1"/>
          </p:nvPr>
        </p:nvSpPr>
        <p:spPr>
          <a:xfrm>
            <a:off x="581192" y="1715956"/>
            <a:ext cx="5993779" cy="4771930"/>
          </a:xfrm>
        </p:spPr>
        <p:txBody>
          <a:bodyPr/>
          <a:lstStyle/>
          <a:p>
            <a:pPr marL="0" indent="0" algn="ctr">
              <a:buNone/>
            </a:pPr>
            <a:r>
              <a:rPr lang="en-US" sz="2400" b="1" dirty="0"/>
              <a:t>Where DV survivors can get support</a:t>
            </a:r>
          </a:p>
          <a:p>
            <a:r>
              <a:rPr lang="en-US" dirty="0"/>
              <a:t>Family &amp; Friends</a:t>
            </a:r>
          </a:p>
          <a:p>
            <a:r>
              <a:rPr lang="en-US" dirty="0"/>
              <a:t>School (student resources, social work, counseling)</a:t>
            </a:r>
          </a:p>
          <a:p>
            <a:r>
              <a:rPr lang="en-US" dirty="0"/>
              <a:t>Work (Human Resources, Employee Assistance Programs)</a:t>
            </a:r>
          </a:p>
          <a:p>
            <a:r>
              <a:rPr lang="en-US" dirty="0"/>
              <a:t>Faith Community</a:t>
            </a:r>
          </a:p>
          <a:p>
            <a:r>
              <a:rPr lang="en-US" dirty="0"/>
              <a:t>Community Agencies</a:t>
            </a:r>
          </a:p>
          <a:p>
            <a:pPr lvl="1"/>
            <a:r>
              <a:rPr lang="en-US" dirty="0"/>
              <a:t>Social services, counseling, support groups, youth development programs, services for people who are older or have disabilities</a:t>
            </a:r>
          </a:p>
          <a:p>
            <a:r>
              <a:rPr lang="en-US" dirty="0"/>
              <a:t>DV Specific Agencies</a:t>
            </a:r>
          </a:p>
          <a:p>
            <a:pPr lvl="1"/>
            <a:r>
              <a:rPr lang="en-US" dirty="0"/>
              <a:t>Including culturally specific programs</a:t>
            </a:r>
          </a:p>
        </p:txBody>
      </p:sp>
      <p:pic>
        <p:nvPicPr>
          <p:cNvPr id="4" name="Picture 3"/>
          <p:cNvPicPr>
            <a:picLocks noChangeAspect="1"/>
          </p:cNvPicPr>
          <p:nvPr/>
        </p:nvPicPr>
        <p:blipFill>
          <a:blip r:embed="rId3"/>
          <a:stretch>
            <a:fillRect/>
          </a:stretch>
        </p:blipFill>
        <p:spPr>
          <a:xfrm>
            <a:off x="6692062" y="2957440"/>
            <a:ext cx="5377742" cy="3530446"/>
          </a:xfrm>
          <a:prstGeom prst="rect">
            <a:avLst/>
          </a:prstGeom>
        </p:spPr>
      </p:pic>
    </p:spTree>
    <p:extLst>
      <p:ext uri="{BB962C8B-B14F-4D97-AF65-F5344CB8AC3E}">
        <p14:creationId xmlns:p14="http://schemas.microsoft.com/office/powerpoint/2010/main" val="18689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Offer? Connecting to resources</a:t>
            </a:r>
          </a:p>
        </p:txBody>
      </p:sp>
      <p:sp>
        <p:nvSpPr>
          <p:cNvPr id="4" name="Content Placeholder 2"/>
          <p:cNvSpPr>
            <a:spLocks noGrp="1"/>
          </p:cNvSpPr>
          <p:nvPr>
            <p:ph idx="1"/>
          </p:nvPr>
        </p:nvSpPr>
        <p:spPr>
          <a:xfrm>
            <a:off x="5658947" y="2364559"/>
            <a:ext cx="5951862" cy="2369835"/>
          </a:xfrm>
        </p:spPr>
        <p:txBody>
          <a:bodyPr/>
          <a:lstStyle/>
          <a:p>
            <a:r>
              <a:rPr lang="en-US" dirty="0"/>
              <a:t>Safety strategies may include staying in the relationship</a:t>
            </a:r>
          </a:p>
          <a:p>
            <a:r>
              <a:rPr lang="en-US" dirty="0"/>
              <a:t>Emphasize that isolation and keeping abuse a secret increases danger; encourage the survivor to find someone who understands (personally or professionally) that they can talk to </a:t>
            </a:r>
          </a:p>
        </p:txBody>
      </p:sp>
      <p:pic>
        <p:nvPicPr>
          <p:cNvPr id="5" name="Picture 4"/>
          <p:cNvPicPr>
            <a:picLocks noChangeAspect="1"/>
          </p:cNvPicPr>
          <p:nvPr/>
        </p:nvPicPr>
        <p:blipFill>
          <a:blip r:embed="rId3"/>
          <a:stretch>
            <a:fillRect/>
          </a:stretch>
        </p:blipFill>
        <p:spPr>
          <a:xfrm>
            <a:off x="2745194" y="4734394"/>
            <a:ext cx="6551207" cy="1988623"/>
          </a:xfrm>
          <a:prstGeom prst="rect">
            <a:avLst/>
          </a:prstGeom>
        </p:spPr>
      </p:pic>
      <p:sp>
        <p:nvSpPr>
          <p:cNvPr id="7" name="Content Placeholder 2"/>
          <p:cNvSpPr txBox="1">
            <a:spLocks/>
          </p:cNvSpPr>
          <p:nvPr/>
        </p:nvSpPr>
        <p:spPr>
          <a:xfrm>
            <a:off x="505989" y="1801175"/>
            <a:ext cx="11029615" cy="67156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b="1" dirty="0"/>
              <a:t>Tips for Making Referrals</a:t>
            </a:r>
          </a:p>
        </p:txBody>
      </p:sp>
      <p:sp>
        <p:nvSpPr>
          <p:cNvPr id="8" name="Content Placeholder 2"/>
          <p:cNvSpPr txBox="1">
            <a:spLocks/>
          </p:cNvSpPr>
          <p:nvPr/>
        </p:nvSpPr>
        <p:spPr>
          <a:xfrm>
            <a:off x="396136" y="2256382"/>
            <a:ext cx="6026436" cy="281940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Consider how the survivor identifies</a:t>
            </a:r>
          </a:p>
          <a:p>
            <a:r>
              <a:rPr lang="en-US" dirty="0"/>
              <a:t>Offer multiple options</a:t>
            </a:r>
          </a:p>
          <a:p>
            <a:r>
              <a:rPr lang="en-US" dirty="0"/>
              <a:t>Non-governmental DV / SA agencies are free and confidential</a:t>
            </a:r>
          </a:p>
          <a:p>
            <a:r>
              <a:rPr lang="en-US" dirty="0"/>
              <a:t>Can call hotlines anonymously</a:t>
            </a:r>
          </a:p>
        </p:txBody>
      </p:sp>
    </p:spTree>
    <p:extLst>
      <p:ext uri="{BB962C8B-B14F-4D97-AF65-F5344CB8AC3E}">
        <p14:creationId xmlns:p14="http://schemas.microsoft.com/office/powerpoint/2010/main" val="29079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Offer? Available resources</a:t>
            </a:r>
          </a:p>
        </p:txBody>
      </p:sp>
      <p:sp>
        <p:nvSpPr>
          <p:cNvPr id="3" name="Content Placeholder 2"/>
          <p:cNvSpPr>
            <a:spLocks noGrp="1"/>
          </p:cNvSpPr>
          <p:nvPr>
            <p:ph idx="1"/>
          </p:nvPr>
        </p:nvSpPr>
        <p:spPr>
          <a:xfrm>
            <a:off x="581192" y="1777349"/>
            <a:ext cx="5300228" cy="5080651"/>
          </a:xfrm>
        </p:spPr>
        <p:txBody>
          <a:bodyPr/>
          <a:lstStyle/>
          <a:p>
            <a:pPr marL="0" indent="0" algn="ctr">
              <a:buNone/>
            </a:pPr>
            <a:r>
              <a:rPr lang="en-US" sz="2400" b="1" dirty="0"/>
              <a:t>Statewide Resources</a:t>
            </a:r>
          </a:p>
          <a:p>
            <a:r>
              <a:rPr lang="en-US" dirty="0"/>
              <a:t>End Domestic Abuse WI</a:t>
            </a:r>
          </a:p>
          <a:p>
            <a:pPr lvl="1"/>
            <a:r>
              <a:rPr lang="en-US" dirty="0"/>
              <a:t>608-255-0539</a:t>
            </a:r>
          </a:p>
          <a:p>
            <a:pPr lvl="1"/>
            <a:r>
              <a:rPr lang="en-US" dirty="0">
                <a:hlinkClick r:id="rId3"/>
              </a:rPr>
              <a:t>www.endabusewi.org/get-help</a:t>
            </a:r>
            <a:r>
              <a:rPr lang="en-US" dirty="0"/>
              <a:t> </a:t>
            </a:r>
          </a:p>
          <a:p>
            <a:r>
              <a:rPr lang="en-US" dirty="0"/>
              <a:t>WI Coalition Against Sexual Assault</a:t>
            </a:r>
          </a:p>
          <a:p>
            <a:pPr lvl="1"/>
            <a:r>
              <a:rPr lang="en-US" dirty="0"/>
              <a:t>608-257-1516</a:t>
            </a:r>
          </a:p>
          <a:p>
            <a:pPr lvl="1"/>
            <a:r>
              <a:rPr lang="en-US" dirty="0">
                <a:hlinkClick r:id="rId4"/>
              </a:rPr>
              <a:t>www.wcasa.org/survivors/service-providers</a:t>
            </a:r>
            <a:r>
              <a:rPr lang="en-US" dirty="0"/>
              <a:t> </a:t>
            </a:r>
          </a:p>
          <a:p>
            <a:r>
              <a:rPr lang="en-US" dirty="0"/>
              <a:t>Deaf Unity</a:t>
            </a:r>
          </a:p>
          <a:p>
            <a:pPr lvl="1"/>
            <a:r>
              <a:rPr lang="en-US" dirty="0">
                <a:hlinkClick r:id="rId5"/>
              </a:rPr>
              <a:t>help@deafunitywi.org</a:t>
            </a:r>
            <a:endParaRPr lang="en-US" dirty="0"/>
          </a:p>
          <a:p>
            <a:pPr lvl="1"/>
            <a:r>
              <a:rPr lang="en-US" dirty="0"/>
              <a:t>Text 608-466-2881</a:t>
            </a:r>
          </a:p>
          <a:p>
            <a:r>
              <a:rPr lang="en-US" dirty="0" err="1"/>
              <a:t>Unidos</a:t>
            </a:r>
            <a:endParaRPr lang="en-US" dirty="0"/>
          </a:p>
          <a:p>
            <a:pPr lvl="1"/>
            <a:r>
              <a:rPr lang="en-US" dirty="0"/>
              <a:t>800-510-9195</a:t>
            </a:r>
          </a:p>
        </p:txBody>
      </p:sp>
      <p:sp>
        <p:nvSpPr>
          <p:cNvPr id="11" name="Content Placeholder 2"/>
          <p:cNvSpPr txBox="1">
            <a:spLocks/>
          </p:cNvSpPr>
          <p:nvPr/>
        </p:nvSpPr>
        <p:spPr>
          <a:xfrm>
            <a:off x="6511636" y="1715956"/>
            <a:ext cx="5300228" cy="508065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b="1" dirty="0"/>
              <a:t>National Resources</a:t>
            </a:r>
          </a:p>
          <a:p>
            <a:r>
              <a:rPr lang="en-US" dirty="0"/>
              <a:t>National Domestic Violence Hotline</a:t>
            </a:r>
          </a:p>
          <a:p>
            <a:pPr lvl="1"/>
            <a:r>
              <a:rPr lang="en-US" dirty="0"/>
              <a:t>800-799-7233 </a:t>
            </a:r>
          </a:p>
          <a:p>
            <a:pPr lvl="1"/>
            <a:r>
              <a:rPr lang="en-US" dirty="0"/>
              <a:t>live chat @ </a:t>
            </a:r>
            <a:r>
              <a:rPr lang="en-US" dirty="0">
                <a:hlinkClick r:id="rId6"/>
              </a:rPr>
              <a:t>www.thehotline.org</a:t>
            </a:r>
            <a:r>
              <a:rPr lang="en-US" dirty="0"/>
              <a:t> </a:t>
            </a:r>
          </a:p>
          <a:p>
            <a:r>
              <a:rPr lang="en-US" dirty="0"/>
              <a:t>RAINN, the National Sexual Assault Hotline</a:t>
            </a:r>
          </a:p>
          <a:p>
            <a:pPr lvl="1"/>
            <a:r>
              <a:rPr lang="en-US" dirty="0"/>
              <a:t>800-656-HOPE (4673) </a:t>
            </a:r>
          </a:p>
          <a:p>
            <a:r>
              <a:rPr lang="en-US" dirty="0" err="1"/>
              <a:t>StrongHearts</a:t>
            </a:r>
            <a:r>
              <a:rPr lang="en-US" dirty="0"/>
              <a:t> Native Helpline</a:t>
            </a:r>
          </a:p>
          <a:p>
            <a:pPr lvl="1"/>
            <a:r>
              <a:rPr lang="en-US" dirty="0"/>
              <a:t>844-762-8483</a:t>
            </a:r>
          </a:p>
          <a:p>
            <a:pPr lvl="1"/>
            <a:r>
              <a:rPr lang="en-US" dirty="0"/>
              <a:t>Live chat @ </a:t>
            </a:r>
            <a:r>
              <a:rPr lang="en-US" dirty="0">
                <a:hlinkClick r:id="rId7"/>
              </a:rPr>
              <a:t>www.strongheartshelpline.org</a:t>
            </a:r>
            <a:r>
              <a:rPr lang="en-US" dirty="0"/>
              <a:t> </a:t>
            </a:r>
          </a:p>
          <a:p>
            <a:r>
              <a:rPr lang="en-US" dirty="0"/>
              <a:t>National Immigrant Family Violence Institute</a:t>
            </a:r>
          </a:p>
          <a:p>
            <a:pPr lvl="1"/>
            <a:r>
              <a:rPr lang="en-US" dirty="0"/>
              <a:t>www.nifvi.org/providers3.html</a:t>
            </a:r>
          </a:p>
        </p:txBody>
      </p:sp>
      <p:pic>
        <p:nvPicPr>
          <p:cNvPr id="5" name="Picture 4"/>
          <p:cNvPicPr>
            <a:picLocks noChangeAspect="1"/>
          </p:cNvPicPr>
          <p:nvPr/>
        </p:nvPicPr>
        <p:blipFill>
          <a:blip r:embed="rId8"/>
          <a:stretch>
            <a:fillRect/>
          </a:stretch>
        </p:blipFill>
        <p:spPr>
          <a:xfrm>
            <a:off x="4280127" y="2427514"/>
            <a:ext cx="1028529" cy="1073604"/>
          </a:xfrm>
          <a:prstGeom prst="rect">
            <a:avLst/>
          </a:prstGeom>
        </p:spPr>
      </p:pic>
      <p:pic>
        <p:nvPicPr>
          <p:cNvPr id="7" name="Picture 6"/>
          <p:cNvPicPr>
            <a:picLocks noChangeAspect="1"/>
          </p:cNvPicPr>
          <p:nvPr/>
        </p:nvPicPr>
        <p:blipFill>
          <a:blip r:embed="rId9"/>
          <a:stretch>
            <a:fillRect/>
          </a:stretch>
        </p:blipFill>
        <p:spPr>
          <a:xfrm>
            <a:off x="4448175" y="3758454"/>
            <a:ext cx="1339860" cy="580864"/>
          </a:xfrm>
          <a:prstGeom prst="rect">
            <a:avLst/>
          </a:prstGeom>
        </p:spPr>
      </p:pic>
      <p:pic>
        <p:nvPicPr>
          <p:cNvPr id="1026" name="Picture 2" descr="https://deafunitywi.org/images/DUwhitebackgroundclean42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5461" y="4833257"/>
            <a:ext cx="982663" cy="982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stretch>
            <a:fillRect/>
          </a:stretch>
        </p:blipFill>
        <p:spPr>
          <a:xfrm>
            <a:off x="3419118" y="6003358"/>
            <a:ext cx="1335348" cy="613001"/>
          </a:xfrm>
          <a:prstGeom prst="rect">
            <a:avLst/>
          </a:prstGeom>
        </p:spPr>
      </p:pic>
      <p:pic>
        <p:nvPicPr>
          <p:cNvPr id="13" name="Picture 12"/>
          <p:cNvPicPr>
            <a:picLocks noChangeAspect="1"/>
          </p:cNvPicPr>
          <p:nvPr/>
        </p:nvPicPr>
        <p:blipFill>
          <a:blip r:embed="rId12"/>
          <a:stretch>
            <a:fillRect/>
          </a:stretch>
        </p:blipFill>
        <p:spPr>
          <a:xfrm>
            <a:off x="10607281" y="2527020"/>
            <a:ext cx="1003527" cy="974098"/>
          </a:xfrm>
          <a:prstGeom prst="rect">
            <a:avLst/>
          </a:prstGeom>
        </p:spPr>
      </p:pic>
      <p:pic>
        <p:nvPicPr>
          <p:cNvPr id="1028" name="Picture 4" descr="https://www.rainn.org/sites/all/themes/rainn/RAINN_Logo_NoTaglin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07281" y="4132970"/>
            <a:ext cx="911225" cy="3584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a:stretch>
            <a:fillRect/>
          </a:stretch>
        </p:blipFill>
        <p:spPr>
          <a:xfrm>
            <a:off x="10058640" y="4742867"/>
            <a:ext cx="1753224" cy="600755"/>
          </a:xfrm>
          <a:prstGeom prst="rect">
            <a:avLst/>
          </a:prstGeom>
        </p:spPr>
      </p:pic>
      <p:pic>
        <p:nvPicPr>
          <p:cNvPr id="15" name="Picture 14"/>
          <p:cNvPicPr>
            <a:picLocks noChangeAspect="1"/>
          </p:cNvPicPr>
          <p:nvPr/>
        </p:nvPicPr>
        <p:blipFill>
          <a:blip r:embed="rId14"/>
          <a:stretch>
            <a:fillRect/>
          </a:stretch>
        </p:blipFill>
        <p:spPr>
          <a:xfrm>
            <a:off x="10684910" y="6045946"/>
            <a:ext cx="965739" cy="622951"/>
          </a:xfrm>
          <a:prstGeom prst="rect">
            <a:avLst/>
          </a:prstGeom>
        </p:spPr>
      </p:pic>
    </p:spTree>
    <p:extLst>
      <p:ext uri="{BB962C8B-B14F-4D97-AF65-F5344CB8AC3E}">
        <p14:creationId xmlns:p14="http://schemas.microsoft.com/office/powerpoint/2010/main" val="2196975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Forks in the Road, the Moments That Define Our Life. - My Journey To  Healing &amp;amp; Self Discov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860" y="1857375"/>
            <a:ext cx="6667500" cy="5000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Your Role</a:t>
            </a:r>
          </a:p>
        </p:txBody>
      </p:sp>
      <p:sp>
        <p:nvSpPr>
          <p:cNvPr id="3" name="Content Placeholder 2"/>
          <p:cNvSpPr>
            <a:spLocks noGrp="1"/>
          </p:cNvSpPr>
          <p:nvPr>
            <p:ph idx="1"/>
          </p:nvPr>
        </p:nvSpPr>
        <p:spPr>
          <a:xfrm>
            <a:off x="2855593" y="2275815"/>
            <a:ext cx="3086100" cy="732837"/>
          </a:xfrm>
        </p:spPr>
        <p:txBody>
          <a:bodyPr>
            <a:normAutofit fontScale="92500" lnSpcReduction="10000"/>
          </a:bodyPr>
          <a:lstStyle/>
          <a:p>
            <a:pPr marL="0" indent="0" algn="ctr">
              <a:buNone/>
            </a:pPr>
            <a:r>
              <a:rPr lang="en-US" sz="2400" b="1" dirty="0">
                <a:solidFill>
                  <a:srgbClr val="FF0000"/>
                </a:solidFill>
              </a:rPr>
              <a:t>Isolation, Shame, Continued Violence</a:t>
            </a:r>
          </a:p>
        </p:txBody>
      </p:sp>
      <p:sp>
        <p:nvSpPr>
          <p:cNvPr id="7" name="Content Placeholder 2"/>
          <p:cNvSpPr txBox="1">
            <a:spLocks/>
          </p:cNvSpPr>
          <p:nvPr/>
        </p:nvSpPr>
        <p:spPr>
          <a:xfrm>
            <a:off x="6915150" y="2301167"/>
            <a:ext cx="2937510" cy="70748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400" b="1" dirty="0">
                <a:solidFill>
                  <a:srgbClr val="C0E399"/>
                </a:solidFill>
              </a:rPr>
              <a:t>Safety &amp; Healing</a:t>
            </a:r>
          </a:p>
        </p:txBody>
      </p:sp>
      <p:sp>
        <p:nvSpPr>
          <p:cNvPr id="9" name="AutoShape 2" descr="The Forks in the Road, the Moments That Define Our Life. - My Journey To  Healing &amp; Self Discove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51938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Offer? Available resources</a:t>
            </a:r>
          </a:p>
        </p:txBody>
      </p:sp>
      <p:sp>
        <p:nvSpPr>
          <p:cNvPr id="3" name="Content Placeholder 2"/>
          <p:cNvSpPr>
            <a:spLocks noGrp="1"/>
          </p:cNvSpPr>
          <p:nvPr>
            <p:ph idx="1"/>
          </p:nvPr>
        </p:nvSpPr>
        <p:spPr>
          <a:xfrm>
            <a:off x="188190" y="2177143"/>
            <a:ext cx="5478649" cy="4680857"/>
          </a:xfrm>
        </p:spPr>
        <p:txBody>
          <a:bodyPr/>
          <a:lstStyle/>
          <a:p>
            <a:r>
              <a:rPr lang="en-US" dirty="0"/>
              <a:t>Sojourner Family Peace Center</a:t>
            </a:r>
          </a:p>
          <a:p>
            <a:pPr lvl="1"/>
            <a:r>
              <a:rPr lang="en-US" dirty="0">
                <a:hlinkClick r:id="rId3"/>
              </a:rPr>
              <a:t>www.familypeacecenter.org</a:t>
            </a:r>
            <a:endParaRPr lang="en-US" dirty="0"/>
          </a:p>
          <a:p>
            <a:pPr lvl="1"/>
            <a:r>
              <a:rPr lang="en-US" dirty="0"/>
              <a:t>Hotline / Shelter: 414-933-2722</a:t>
            </a:r>
          </a:p>
          <a:p>
            <a:pPr lvl="1"/>
            <a:r>
              <a:rPr lang="en-US" dirty="0"/>
              <a:t>Text line: 414-877-8100</a:t>
            </a:r>
          </a:p>
          <a:p>
            <a:pPr lvl="1"/>
            <a:r>
              <a:rPr lang="en-US" dirty="0"/>
              <a:t>Restraining Order Clinic: 414-278-5079</a:t>
            </a:r>
          </a:p>
          <a:p>
            <a:r>
              <a:rPr lang="en-US" dirty="0"/>
              <a:t>Community Advocates / Milwaukee Women’s Center</a:t>
            </a:r>
          </a:p>
          <a:p>
            <a:pPr lvl="1"/>
            <a:r>
              <a:rPr lang="en-US" dirty="0"/>
              <a:t>414-272-6199</a:t>
            </a:r>
          </a:p>
          <a:p>
            <a:pPr lvl="1"/>
            <a:r>
              <a:rPr lang="en-US" dirty="0"/>
              <a:t>Older Abused Women’s Program</a:t>
            </a:r>
          </a:p>
          <a:p>
            <a:r>
              <a:rPr lang="en-US" dirty="0"/>
              <a:t>LGBTQ specific support</a:t>
            </a:r>
          </a:p>
          <a:p>
            <a:pPr lvl="1"/>
            <a:r>
              <a:rPr lang="en-US" dirty="0"/>
              <a:t>Milwaukee LGBT Community Center 414-271-2656</a:t>
            </a:r>
          </a:p>
          <a:p>
            <a:pPr lvl="1"/>
            <a:r>
              <a:rPr lang="en-US" dirty="0"/>
              <a:t>Diverse &amp; Resilient 414-856-5428</a:t>
            </a:r>
          </a:p>
        </p:txBody>
      </p:sp>
      <p:sp>
        <p:nvSpPr>
          <p:cNvPr id="5" name="Content Placeholder 2"/>
          <p:cNvSpPr txBox="1">
            <a:spLocks/>
          </p:cNvSpPr>
          <p:nvPr/>
        </p:nvSpPr>
        <p:spPr>
          <a:xfrm>
            <a:off x="2536371" y="1901046"/>
            <a:ext cx="5478649" cy="55219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b="1" dirty="0"/>
              <a:t>Milwaukee Resources</a:t>
            </a:r>
          </a:p>
        </p:txBody>
      </p:sp>
      <p:sp>
        <p:nvSpPr>
          <p:cNvPr id="6" name="Content Placeholder 2"/>
          <p:cNvSpPr txBox="1">
            <a:spLocks/>
          </p:cNvSpPr>
          <p:nvPr/>
        </p:nvSpPr>
        <p:spPr>
          <a:xfrm>
            <a:off x="5912552" y="2177143"/>
            <a:ext cx="5478649" cy="468085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Culturally specific support</a:t>
            </a:r>
          </a:p>
          <a:p>
            <a:pPr lvl="1"/>
            <a:r>
              <a:rPr lang="en-US" dirty="0">
                <a:hlinkClick r:id="rId4"/>
              </a:rPr>
              <a:t>www.weareheremke.org</a:t>
            </a:r>
            <a:r>
              <a:rPr lang="en-US" dirty="0"/>
              <a:t> </a:t>
            </a:r>
          </a:p>
          <a:p>
            <a:pPr lvl="1"/>
            <a:r>
              <a:rPr lang="en-US" dirty="0"/>
              <a:t>Gerald L Ignace Indian Health Center</a:t>
            </a:r>
          </a:p>
          <a:p>
            <a:pPr lvl="1"/>
            <a:r>
              <a:rPr lang="en-US" dirty="0"/>
              <a:t>HIR Wellness Institute (Healing Intergenerational Roots for All Nations)</a:t>
            </a:r>
          </a:p>
          <a:p>
            <a:pPr lvl="1"/>
            <a:r>
              <a:rPr lang="en-US" dirty="0"/>
              <a:t>Milwaukee Muslim Women’s Coalition, Our Peaceful Home</a:t>
            </a:r>
          </a:p>
          <a:p>
            <a:pPr lvl="1"/>
            <a:r>
              <a:rPr lang="en-US" dirty="0"/>
              <a:t>Hmong American Women’s Association 877-740-4292</a:t>
            </a:r>
          </a:p>
          <a:p>
            <a:pPr lvl="1"/>
            <a:r>
              <a:rPr lang="en-US" dirty="0"/>
              <a:t>UMOS’s Latina Resource Center</a:t>
            </a:r>
          </a:p>
        </p:txBody>
      </p:sp>
      <p:pic>
        <p:nvPicPr>
          <p:cNvPr id="4" name="Picture 3"/>
          <p:cNvPicPr>
            <a:picLocks noChangeAspect="1"/>
          </p:cNvPicPr>
          <p:nvPr/>
        </p:nvPicPr>
        <p:blipFill>
          <a:blip/>
          <a:stretch>
            <a:fillRect/>
          </a:stretch>
        </p:blipFill>
        <p:spPr>
          <a:xfrm>
            <a:off x="5279201" y="5725886"/>
            <a:ext cx="816799" cy="949098"/>
          </a:xfrm>
          <a:prstGeom prst="rect">
            <a:avLst/>
          </a:prstGeom>
        </p:spPr>
      </p:pic>
      <p:pic>
        <p:nvPicPr>
          <p:cNvPr id="7" name="Picture 6"/>
          <p:cNvPicPr>
            <a:picLocks noChangeAspect="1"/>
          </p:cNvPicPr>
          <p:nvPr/>
        </p:nvPicPr>
        <p:blipFill>
          <a:blip r:embed="rId5"/>
          <a:stretch>
            <a:fillRect/>
          </a:stretch>
        </p:blipFill>
        <p:spPr>
          <a:xfrm>
            <a:off x="3804970" y="2609329"/>
            <a:ext cx="2076450" cy="495300"/>
          </a:xfrm>
          <a:prstGeom prst="rect">
            <a:avLst/>
          </a:prstGeom>
        </p:spPr>
      </p:pic>
      <p:pic>
        <p:nvPicPr>
          <p:cNvPr id="8" name="Picture 7"/>
          <p:cNvPicPr>
            <a:picLocks noChangeAspect="1"/>
          </p:cNvPicPr>
          <p:nvPr/>
        </p:nvPicPr>
        <p:blipFill>
          <a:blip r:embed="rId6"/>
          <a:stretch>
            <a:fillRect/>
          </a:stretch>
        </p:blipFill>
        <p:spPr>
          <a:xfrm>
            <a:off x="3792084" y="4687661"/>
            <a:ext cx="1243013" cy="1038225"/>
          </a:xfrm>
          <a:prstGeom prst="rect">
            <a:avLst/>
          </a:prstGeom>
        </p:spPr>
      </p:pic>
      <p:pic>
        <p:nvPicPr>
          <p:cNvPr id="9" name="Picture 8"/>
          <p:cNvPicPr>
            <a:picLocks noChangeAspect="1"/>
          </p:cNvPicPr>
          <p:nvPr/>
        </p:nvPicPr>
        <p:blipFill>
          <a:blip r:embed="rId7"/>
          <a:stretch>
            <a:fillRect/>
          </a:stretch>
        </p:blipFill>
        <p:spPr>
          <a:xfrm>
            <a:off x="9849224" y="3104629"/>
            <a:ext cx="832757" cy="777648"/>
          </a:xfrm>
          <a:prstGeom prst="rect">
            <a:avLst/>
          </a:prstGeom>
        </p:spPr>
      </p:pic>
      <p:pic>
        <p:nvPicPr>
          <p:cNvPr id="10" name="Picture 9"/>
          <p:cNvPicPr>
            <a:picLocks noChangeAspect="1"/>
          </p:cNvPicPr>
          <p:nvPr/>
        </p:nvPicPr>
        <p:blipFill>
          <a:blip r:embed="rId8"/>
          <a:stretch>
            <a:fillRect/>
          </a:stretch>
        </p:blipFill>
        <p:spPr>
          <a:xfrm>
            <a:off x="11221216" y="3389431"/>
            <a:ext cx="834572" cy="1128140"/>
          </a:xfrm>
          <a:prstGeom prst="rect">
            <a:avLst/>
          </a:prstGeom>
        </p:spPr>
      </p:pic>
      <p:pic>
        <p:nvPicPr>
          <p:cNvPr id="12" name="Picture 11"/>
          <p:cNvPicPr>
            <a:picLocks noChangeAspect="1"/>
          </p:cNvPicPr>
          <p:nvPr/>
        </p:nvPicPr>
        <p:blipFill>
          <a:blip/>
          <a:stretch>
            <a:fillRect/>
          </a:stretch>
        </p:blipFill>
        <p:spPr>
          <a:xfrm>
            <a:off x="11096755" y="4900800"/>
            <a:ext cx="1028105" cy="327824"/>
          </a:xfrm>
          <a:prstGeom prst="rect">
            <a:avLst/>
          </a:prstGeom>
        </p:spPr>
      </p:pic>
      <p:pic>
        <p:nvPicPr>
          <p:cNvPr id="13" name="Picture 12"/>
          <p:cNvPicPr>
            <a:picLocks noChangeAspect="1"/>
          </p:cNvPicPr>
          <p:nvPr/>
        </p:nvPicPr>
        <p:blipFill>
          <a:blip/>
          <a:stretch>
            <a:fillRect/>
          </a:stretch>
        </p:blipFill>
        <p:spPr>
          <a:xfrm>
            <a:off x="11254022" y="5257199"/>
            <a:ext cx="765784" cy="868199"/>
          </a:xfrm>
          <a:prstGeom prst="rect">
            <a:avLst/>
          </a:prstGeom>
        </p:spPr>
      </p:pic>
      <p:pic>
        <p:nvPicPr>
          <p:cNvPr id="14" name="Picture 13"/>
          <p:cNvPicPr>
            <a:picLocks noChangeAspect="1"/>
          </p:cNvPicPr>
          <p:nvPr/>
        </p:nvPicPr>
        <p:blipFill>
          <a:blip/>
          <a:stretch>
            <a:fillRect/>
          </a:stretch>
        </p:blipFill>
        <p:spPr>
          <a:xfrm>
            <a:off x="9511091" y="5893023"/>
            <a:ext cx="1313770" cy="464749"/>
          </a:xfrm>
          <a:prstGeom prst="rect">
            <a:avLst/>
          </a:prstGeom>
        </p:spPr>
      </p:pic>
    </p:spTree>
    <p:extLst>
      <p:ext uri="{BB962C8B-B14F-4D97-AF65-F5344CB8AC3E}">
        <p14:creationId xmlns:p14="http://schemas.microsoft.com/office/powerpoint/2010/main" val="181606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pic>
        <p:nvPicPr>
          <p:cNvPr id="4" name="Picture 3"/>
          <p:cNvPicPr>
            <a:picLocks noChangeAspect="1"/>
          </p:cNvPicPr>
          <p:nvPr/>
        </p:nvPicPr>
        <p:blipFill>
          <a:blip r:embed="rId3"/>
          <a:stretch>
            <a:fillRect/>
          </a:stretch>
        </p:blipFill>
        <p:spPr>
          <a:xfrm>
            <a:off x="3054769" y="2685939"/>
            <a:ext cx="5904176" cy="3855641"/>
          </a:xfrm>
          <a:prstGeom prst="rect">
            <a:avLst/>
          </a:prstGeom>
        </p:spPr>
      </p:pic>
      <p:sp>
        <p:nvSpPr>
          <p:cNvPr id="5" name="TextBox 4"/>
          <p:cNvSpPr txBox="1"/>
          <p:nvPr/>
        </p:nvSpPr>
        <p:spPr>
          <a:xfrm rot="20160905">
            <a:off x="509705" y="3940628"/>
            <a:ext cx="2307771" cy="1015663"/>
          </a:xfrm>
          <a:prstGeom prst="rect">
            <a:avLst/>
          </a:prstGeom>
          <a:noFill/>
        </p:spPr>
        <p:txBody>
          <a:bodyPr wrap="square" rtlCol="0">
            <a:spAutoFit/>
          </a:bodyPr>
          <a:lstStyle/>
          <a:p>
            <a:pPr algn="ctr"/>
            <a:r>
              <a:rPr lang="en-US" sz="3000" dirty="0"/>
              <a:t>Hard for Professionals</a:t>
            </a:r>
          </a:p>
        </p:txBody>
      </p:sp>
      <p:sp>
        <p:nvSpPr>
          <p:cNvPr id="6" name="TextBox 5"/>
          <p:cNvSpPr txBox="1"/>
          <p:nvPr/>
        </p:nvSpPr>
        <p:spPr>
          <a:xfrm rot="1255673">
            <a:off x="9414218" y="3987171"/>
            <a:ext cx="2307771" cy="1015663"/>
          </a:xfrm>
          <a:prstGeom prst="rect">
            <a:avLst/>
          </a:prstGeom>
          <a:noFill/>
        </p:spPr>
        <p:txBody>
          <a:bodyPr wrap="square" rtlCol="0">
            <a:spAutoFit/>
          </a:bodyPr>
          <a:lstStyle/>
          <a:p>
            <a:pPr algn="ctr"/>
            <a:r>
              <a:rPr lang="en-US" sz="3000" dirty="0"/>
              <a:t>Hard for Survivors</a:t>
            </a:r>
          </a:p>
        </p:txBody>
      </p:sp>
      <p:pic>
        <p:nvPicPr>
          <p:cNvPr id="7" name="Picture 2" descr="Brainstorm T-Shirt | SnorgTe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908" y="3431548"/>
            <a:ext cx="2847897" cy="2847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12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sp>
        <p:nvSpPr>
          <p:cNvPr id="6" name="TextBox 5"/>
          <p:cNvSpPr txBox="1"/>
          <p:nvPr/>
        </p:nvSpPr>
        <p:spPr>
          <a:xfrm rot="1255673">
            <a:off x="9414218" y="3987171"/>
            <a:ext cx="2307771" cy="1015663"/>
          </a:xfrm>
          <a:prstGeom prst="rect">
            <a:avLst/>
          </a:prstGeom>
          <a:noFill/>
        </p:spPr>
        <p:txBody>
          <a:bodyPr wrap="square" rtlCol="0">
            <a:spAutoFit/>
          </a:bodyPr>
          <a:lstStyle/>
          <a:p>
            <a:pPr algn="ctr"/>
            <a:r>
              <a:rPr lang="en-US" sz="3000" dirty="0"/>
              <a:t>Hard for Survivors</a:t>
            </a:r>
          </a:p>
        </p:txBody>
      </p:sp>
      <p:sp>
        <p:nvSpPr>
          <p:cNvPr id="7" name="Content Placeholder 2"/>
          <p:cNvSpPr txBox="1">
            <a:spLocks/>
          </p:cNvSpPr>
          <p:nvPr/>
        </p:nvSpPr>
        <p:spPr>
          <a:xfrm>
            <a:off x="431177" y="2685939"/>
            <a:ext cx="7086600" cy="136162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Fear of unwanted systems involvement</a:t>
            </a:r>
          </a:p>
          <a:p>
            <a:pPr lvl="1"/>
            <a:r>
              <a:rPr lang="en-US" sz="1900" dirty="0"/>
              <a:t>CPS</a:t>
            </a:r>
          </a:p>
          <a:p>
            <a:pPr lvl="1"/>
            <a:r>
              <a:rPr lang="en-US" sz="1900" dirty="0"/>
              <a:t>Law Enforcement</a:t>
            </a:r>
          </a:p>
        </p:txBody>
      </p:sp>
      <p:pic>
        <p:nvPicPr>
          <p:cNvPr id="2050" name="Picture 2" descr="Professional Black Woman Images | Free Vectors, Stock Photos &amp;amp; P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3564469"/>
            <a:ext cx="3219450" cy="321945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p:cNvSpPr/>
          <p:nvPr/>
        </p:nvSpPr>
        <p:spPr>
          <a:xfrm>
            <a:off x="8042275" y="2670970"/>
            <a:ext cx="2525828" cy="996554"/>
          </a:xfrm>
          <a:prstGeom prst="wedgeRoundRectCallo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“I’m a mandated reporter. That means….</a:t>
            </a:r>
          </a:p>
        </p:txBody>
      </p:sp>
    </p:spTree>
    <p:extLst>
      <p:ext uri="{BB962C8B-B14F-4D97-AF65-F5344CB8AC3E}">
        <p14:creationId xmlns:p14="http://schemas.microsoft.com/office/powerpoint/2010/main" val="322245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sp>
        <p:nvSpPr>
          <p:cNvPr id="6" name="TextBox 5"/>
          <p:cNvSpPr txBox="1"/>
          <p:nvPr/>
        </p:nvSpPr>
        <p:spPr>
          <a:xfrm rot="1255673">
            <a:off x="9414218" y="3987171"/>
            <a:ext cx="2307771" cy="1015663"/>
          </a:xfrm>
          <a:prstGeom prst="rect">
            <a:avLst/>
          </a:prstGeom>
          <a:noFill/>
        </p:spPr>
        <p:txBody>
          <a:bodyPr wrap="square" rtlCol="0">
            <a:spAutoFit/>
          </a:bodyPr>
          <a:lstStyle/>
          <a:p>
            <a:pPr algn="ctr"/>
            <a:r>
              <a:rPr lang="en-US" sz="3000" dirty="0"/>
              <a:t>Hard for Survivors</a:t>
            </a:r>
          </a:p>
        </p:txBody>
      </p:sp>
      <p:sp>
        <p:nvSpPr>
          <p:cNvPr id="7" name="Content Placeholder 2"/>
          <p:cNvSpPr txBox="1">
            <a:spLocks/>
          </p:cNvSpPr>
          <p:nvPr/>
        </p:nvSpPr>
        <p:spPr>
          <a:xfrm>
            <a:off x="431177" y="2685939"/>
            <a:ext cx="7086600" cy="191273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Fear of unwanted systems involvement</a:t>
            </a:r>
          </a:p>
          <a:p>
            <a:pPr lvl="1"/>
            <a:r>
              <a:rPr lang="en-US" sz="1900" dirty="0"/>
              <a:t>CPS</a:t>
            </a:r>
          </a:p>
          <a:p>
            <a:pPr lvl="1"/>
            <a:r>
              <a:rPr lang="en-US" sz="1900" dirty="0"/>
              <a:t>Law Enforcement</a:t>
            </a:r>
          </a:p>
          <a:p>
            <a:r>
              <a:rPr lang="en-US" sz="2000" dirty="0"/>
              <a:t>Not ready – early on in safety &amp; healing journey</a:t>
            </a:r>
          </a:p>
        </p:txBody>
      </p:sp>
      <p:pic>
        <p:nvPicPr>
          <p:cNvPr id="4106" name="Picture 10" descr="https://inspiredtraitcom.files.wordpress.com/2019/10/a21d4-75a48-20190222_212458359247639.png?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152" y="4811544"/>
            <a:ext cx="2753279" cy="1548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Fresh Look At Flight Safety Instructions : The Protojournalist : N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664" y="2622543"/>
            <a:ext cx="1976127" cy="1976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29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sp>
        <p:nvSpPr>
          <p:cNvPr id="6" name="TextBox 5"/>
          <p:cNvSpPr txBox="1"/>
          <p:nvPr/>
        </p:nvSpPr>
        <p:spPr>
          <a:xfrm rot="1255673">
            <a:off x="9414218" y="3987171"/>
            <a:ext cx="2307771" cy="1015663"/>
          </a:xfrm>
          <a:prstGeom prst="rect">
            <a:avLst/>
          </a:prstGeom>
          <a:noFill/>
        </p:spPr>
        <p:txBody>
          <a:bodyPr wrap="square" rtlCol="0">
            <a:spAutoFit/>
          </a:bodyPr>
          <a:lstStyle/>
          <a:p>
            <a:pPr algn="ctr"/>
            <a:r>
              <a:rPr lang="en-US" sz="3000" dirty="0"/>
              <a:t>Hard for Survivors</a:t>
            </a:r>
          </a:p>
        </p:txBody>
      </p:sp>
      <p:sp>
        <p:nvSpPr>
          <p:cNvPr id="7" name="Content Placeholder 2"/>
          <p:cNvSpPr txBox="1">
            <a:spLocks/>
          </p:cNvSpPr>
          <p:nvPr/>
        </p:nvSpPr>
        <p:spPr>
          <a:xfrm>
            <a:off x="431177" y="2685939"/>
            <a:ext cx="7086600" cy="232149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Fear of unwanted systems involvement</a:t>
            </a:r>
          </a:p>
          <a:p>
            <a:pPr lvl="1"/>
            <a:r>
              <a:rPr lang="en-US" sz="1900" dirty="0"/>
              <a:t>CPS</a:t>
            </a:r>
          </a:p>
          <a:p>
            <a:pPr lvl="1"/>
            <a:r>
              <a:rPr lang="en-US" sz="1900" dirty="0"/>
              <a:t>Law Enforcement</a:t>
            </a:r>
          </a:p>
          <a:p>
            <a:r>
              <a:rPr lang="en-US" sz="2000" dirty="0"/>
              <a:t>Not ready – early on in safety &amp; healing journey</a:t>
            </a:r>
          </a:p>
          <a:p>
            <a:r>
              <a:rPr lang="en-US" sz="2000" dirty="0"/>
              <a:t>Shame &amp; Guilt</a:t>
            </a:r>
          </a:p>
        </p:txBody>
      </p:sp>
      <p:pic>
        <p:nvPicPr>
          <p:cNvPr id="5122" name="Picture 2" descr="Blame and shame are killing our clients: How behavioral health stigma  biases providers and undermines smoking cessation - #BHtheCh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857" y="3189316"/>
            <a:ext cx="3378314" cy="232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008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Peer support &amp; Connection</a:t>
            </a:r>
          </a:p>
        </p:txBody>
      </p:sp>
      <p:sp>
        <p:nvSpPr>
          <p:cNvPr id="8" name="TextBox 7"/>
          <p:cNvSpPr txBox="1"/>
          <p:nvPr/>
        </p:nvSpPr>
        <p:spPr>
          <a:xfrm>
            <a:off x="8766381" y="2046378"/>
            <a:ext cx="2080690"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1434">
                    <a:lumMod val="75000"/>
                    <a:lumOff val="25000"/>
                  </a:srgbClr>
                </a:solidFill>
                <a:effectLst/>
                <a:uLnTx/>
                <a:uFillTx/>
                <a:latin typeface="Gill Sans MT" panose="020B0502020104020203"/>
                <a:ea typeface="+mn-ea"/>
                <a:cs typeface="+mn-cs"/>
              </a:rPr>
              <a:t>3. Peer Support</a:t>
            </a:r>
          </a:p>
        </p:txBody>
      </p:sp>
      <p:sp>
        <p:nvSpPr>
          <p:cNvPr id="3" name="Rounded Rectangular Callout 2"/>
          <p:cNvSpPr/>
          <p:nvPr/>
        </p:nvSpPr>
        <p:spPr>
          <a:xfrm>
            <a:off x="1032192" y="4674870"/>
            <a:ext cx="2991168" cy="171290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prefer the group,  Yeah, the group. Because, I don’t know, just, I don’t like being kind of singled out.”</a:t>
            </a:r>
          </a:p>
        </p:txBody>
      </p:sp>
      <p:sp>
        <p:nvSpPr>
          <p:cNvPr id="4" name="Rounded Rectangular Callout 3"/>
          <p:cNvSpPr/>
          <p:nvPr/>
        </p:nvSpPr>
        <p:spPr>
          <a:xfrm>
            <a:off x="5418820" y="2730044"/>
            <a:ext cx="3957903" cy="1172980"/>
          </a:xfrm>
          <a:prstGeom prst="wedgeRoundRectCallout">
            <a:avLst/>
          </a:prstGeom>
          <a:solidFill>
            <a:schemeClr val="accent3">
              <a:lumMod val="40000"/>
              <a:lumOff val="60000"/>
            </a:schemeClr>
          </a:solidFill>
          <a:ln>
            <a:solidFill>
              <a:srgbClr val="ED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“Because I don’t even know people who could relate, you know? So I don’t even know who to talk to”</a:t>
            </a:r>
          </a:p>
        </p:txBody>
      </p:sp>
      <p:sp>
        <p:nvSpPr>
          <p:cNvPr id="6" name="Rounded Rectangular Callout 5"/>
          <p:cNvSpPr/>
          <p:nvPr/>
        </p:nvSpPr>
        <p:spPr>
          <a:xfrm>
            <a:off x="6766560" y="4572000"/>
            <a:ext cx="4724400" cy="1295400"/>
          </a:xfrm>
          <a:prstGeom prst="wedgeRoundRectCallo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“We both go through the same things like what’s happening so we help each other out.”</a:t>
            </a:r>
          </a:p>
        </p:txBody>
      </p:sp>
      <p:pic>
        <p:nvPicPr>
          <p:cNvPr id="1026" name="Picture 2" descr="Domestic Violence - EMERGENCY SUPPORT SHEL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85" y="2305537"/>
            <a:ext cx="4043988" cy="202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64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sp>
        <p:nvSpPr>
          <p:cNvPr id="6" name="TextBox 5"/>
          <p:cNvSpPr txBox="1"/>
          <p:nvPr/>
        </p:nvSpPr>
        <p:spPr>
          <a:xfrm rot="1255673">
            <a:off x="9414218" y="3987171"/>
            <a:ext cx="2307771" cy="1015663"/>
          </a:xfrm>
          <a:prstGeom prst="rect">
            <a:avLst/>
          </a:prstGeom>
          <a:noFill/>
        </p:spPr>
        <p:txBody>
          <a:bodyPr wrap="square" rtlCol="0">
            <a:spAutoFit/>
          </a:bodyPr>
          <a:lstStyle/>
          <a:p>
            <a:pPr algn="ctr"/>
            <a:r>
              <a:rPr lang="en-US" sz="3000" dirty="0"/>
              <a:t>Hard for Survivors</a:t>
            </a:r>
          </a:p>
        </p:txBody>
      </p:sp>
      <p:sp>
        <p:nvSpPr>
          <p:cNvPr id="7" name="Content Placeholder 2"/>
          <p:cNvSpPr txBox="1">
            <a:spLocks/>
          </p:cNvSpPr>
          <p:nvPr/>
        </p:nvSpPr>
        <p:spPr>
          <a:xfrm>
            <a:off x="431177" y="2685939"/>
            <a:ext cx="7086600" cy="2321490"/>
          </a:xfrm>
          <a:prstGeom prst="rect">
            <a:avLst/>
          </a:prstGeom>
        </p:spPr>
        <p:txBody>
          <a:bodyPr vert="horz" lIns="91440" tIns="45720" rIns="91440" bIns="45720" rtlCol="0" anchor="ctr">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Fear of unwanted systems involvement</a:t>
            </a:r>
          </a:p>
          <a:p>
            <a:pPr lvl="1"/>
            <a:r>
              <a:rPr lang="en-US" sz="2200" dirty="0"/>
              <a:t>CPS</a:t>
            </a:r>
          </a:p>
          <a:p>
            <a:pPr lvl="1"/>
            <a:r>
              <a:rPr lang="en-US" sz="2200" dirty="0"/>
              <a:t>Law Enforcement</a:t>
            </a:r>
          </a:p>
          <a:p>
            <a:r>
              <a:rPr lang="en-US" sz="2400" dirty="0"/>
              <a:t>Not ready – early on in safety &amp; healing journey</a:t>
            </a:r>
          </a:p>
          <a:p>
            <a:r>
              <a:rPr lang="en-US" sz="2400" dirty="0"/>
              <a:t>Shame &amp; Guilt</a:t>
            </a:r>
          </a:p>
          <a:p>
            <a:r>
              <a:rPr lang="en-US" sz="2400" dirty="0"/>
              <a:t>Concerns for children</a:t>
            </a:r>
          </a:p>
        </p:txBody>
      </p:sp>
      <p:pic>
        <p:nvPicPr>
          <p:cNvPr id="3074" name="Picture 2" descr="Thriving Children and Families: Prevention with Purpose - D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822" y="3815148"/>
            <a:ext cx="2714123" cy="152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21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81192" y="2180497"/>
            <a:ext cx="11029615" cy="1019904"/>
          </a:xfrm>
        </p:spPr>
        <p:txBody>
          <a:bodyPr>
            <a:normAutofit/>
          </a:bodyPr>
          <a:lstStyle/>
          <a:p>
            <a:pPr marL="0" indent="0" algn="ctr">
              <a:buNone/>
            </a:pPr>
            <a:r>
              <a:rPr lang="en-US" sz="3000" b="1" dirty="0"/>
              <a:t>Children = Motivator AND Reason for Hesitancy</a:t>
            </a:r>
          </a:p>
        </p:txBody>
      </p:sp>
      <p:pic>
        <p:nvPicPr>
          <p:cNvPr id="4" name="Picture 3"/>
          <p:cNvPicPr>
            <a:picLocks noChangeAspect="1"/>
          </p:cNvPicPr>
          <p:nvPr/>
        </p:nvPicPr>
        <p:blipFill>
          <a:blip r:embed="rId3"/>
          <a:stretch>
            <a:fillRect/>
          </a:stretch>
        </p:blipFill>
        <p:spPr>
          <a:xfrm>
            <a:off x="4490252" y="3291841"/>
            <a:ext cx="2810322" cy="2505037"/>
          </a:xfrm>
          <a:prstGeom prst="rect">
            <a:avLst/>
          </a:prstGeom>
        </p:spPr>
      </p:pic>
      <p:sp>
        <p:nvSpPr>
          <p:cNvPr id="5" name="Content Placeholder 2"/>
          <p:cNvSpPr txBox="1">
            <a:spLocks/>
          </p:cNvSpPr>
          <p:nvPr/>
        </p:nvSpPr>
        <p:spPr>
          <a:xfrm>
            <a:off x="213974" y="3200400"/>
            <a:ext cx="4276278" cy="317753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solidFill>
                  <a:srgbClr val="006600"/>
                </a:solidFill>
              </a:rPr>
              <a:t>Deep love</a:t>
            </a:r>
          </a:p>
          <a:p>
            <a:r>
              <a:rPr lang="en-US" sz="2400" dirty="0">
                <a:solidFill>
                  <a:srgbClr val="006600"/>
                </a:solidFill>
              </a:rPr>
              <a:t>Desire to break the cycle</a:t>
            </a:r>
          </a:p>
          <a:p>
            <a:r>
              <a:rPr lang="en-US" sz="2400" dirty="0">
                <a:solidFill>
                  <a:srgbClr val="006600"/>
                </a:solidFill>
              </a:rPr>
              <a:t>Can act to protect child when they can’t act to protect themselves </a:t>
            </a:r>
          </a:p>
        </p:txBody>
      </p:sp>
      <p:sp>
        <p:nvSpPr>
          <p:cNvPr id="6" name="Content Placeholder 2"/>
          <p:cNvSpPr txBox="1">
            <a:spLocks/>
          </p:cNvSpPr>
          <p:nvPr/>
        </p:nvSpPr>
        <p:spPr>
          <a:xfrm>
            <a:off x="7475834" y="3044190"/>
            <a:ext cx="4276278" cy="317753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solidFill>
                  <a:srgbClr val="C00000"/>
                </a:solidFill>
              </a:rPr>
              <a:t>Fear of CPS involvement</a:t>
            </a:r>
          </a:p>
          <a:p>
            <a:r>
              <a:rPr lang="en-US" sz="2400" dirty="0">
                <a:solidFill>
                  <a:srgbClr val="C00000"/>
                </a:solidFill>
              </a:rPr>
              <a:t>Knowing it may be safer for children to remain in relationship</a:t>
            </a:r>
          </a:p>
          <a:p>
            <a:r>
              <a:rPr lang="en-US" sz="2400" dirty="0">
                <a:solidFill>
                  <a:srgbClr val="C00000"/>
                </a:solidFill>
              </a:rPr>
              <a:t>Shame/guilt around children’s exposure</a:t>
            </a:r>
          </a:p>
        </p:txBody>
      </p:sp>
    </p:spTree>
    <p:extLst>
      <p:ext uri="{BB962C8B-B14F-4D97-AF65-F5344CB8AC3E}">
        <p14:creationId xmlns:p14="http://schemas.microsoft.com/office/powerpoint/2010/main" val="104226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Advocacy Beyond Leaving</a:t>
            </a:r>
          </a:p>
        </p:txBody>
      </p:sp>
      <p:sp>
        <p:nvSpPr>
          <p:cNvPr id="3" name="Content Placeholder 2"/>
          <p:cNvSpPr>
            <a:spLocks noGrp="1"/>
          </p:cNvSpPr>
          <p:nvPr>
            <p:ph idx="1"/>
          </p:nvPr>
        </p:nvSpPr>
        <p:spPr>
          <a:xfrm>
            <a:off x="247104" y="1951466"/>
            <a:ext cx="8057651" cy="4442423"/>
          </a:xfrm>
        </p:spPr>
        <p:txBody>
          <a:bodyPr>
            <a:normAutofit/>
          </a:bodyPr>
          <a:lstStyle/>
          <a:p>
            <a:pPr marL="0" indent="0" algn="ctr">
              <a:buNone/>
            </a:pPr>
            <a:r>
              <a:rPr lang="en-US" sz="2400" dirty="0"/>
              <a:t>“Battered parents make decisions for their children in the context of their lives, considering all risk factors – not just domestic violence. For example, a battered mother might decide her child will be OK, even though he witnesses her boyfriend’s controlling behavior, </a:t>
            </a:r>
            <a:r>
              <a:rPr lang="en-US" sz="2400" b="1" dirty="0"/>
              <a:t>as long as she can put food on the table, a roof over his head, and keep him in his current school </a:t>
            </a:r>
            <a:r>
              <a:rPr lang="en-US" sz="2400" dirty="0"/>
              <a:t>– a decision that means she’ll need to stay with her current partner.”</a:t>
            </a:r>
          </a:p>
        </p:txBody>
      </p:sp>
      <p:pic>
        <p:nvPicPr>
          <p:cNvPr id="4" name="Picture 3"/>
          <p:cNvPicPr>
            <a:picLocks noChangeAspect="1"/>
          </p:cNvPicPr>
          <p:nvPr/>
        </p:nvPicPr>
        <p:blipFill>
          <a:blip r:embed="rId3"/>
          <a:stretch>
            <a:fillRect/>
          </a:stretch>
        </p:blipFill>
        <p:spPr>
          <a:xfrm>
            <a:off x="8547336" y="2189062"/>
            <a:ext cx="3063472" cy="3967229"/>
          </a:xfrm>
          <a:prstGeom prst="rect">
            <a:avLst/>
          </a:prstGeom>
        </p:spPr>
      </p:pic>
    </p:spTree>
    <p:extLst>
      <p:ext uri="{BB962C8B-B14F-4D97-AF65-F5344CB8AC3E}">
        <p14:creationId xmlns:p14="http://schemas.microsoft.com/office/powerpoint/2010/main" val="1473588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Advocacy Beyond Leaving</a:t>
            </a:r>
          </a:p>
        </p:txBody>
      </p:sp>
      <p:sp>
        <p:nvSpPr>
          <p:cNvPr id="3" name="Content Placeholder 2"/>
          <p:cNvSpPr>
            <a:spLocks noGrp="1"/>
          </p:cNvSpPr>
          <p:nvPr>
            <p:ph idx="1"/>
          </p:nvPr>
        </p:nvSpPr>
        <p:spPr>
          <a:xfrm>
            <a:off x="247105" y="1951466"/>
            <a:ext cx="7086600" cy="4442423"/>
          </a:xfrm>
        </p:spPr>
        <p:txBody>
          <a:bodyPr>
            <a:normAutofit/>
          </a:bodyPr>
          <a:lstStyle/>
          <a:p>
            <a:pPr marL="0" indent="0" algn="ctr">
              <a:buNone/>
            </a:pPr>
            <a:r>
              <a:rPr lang="en-US" sz="2400" dirty="0"/>
              <a:t>“Most parents are sensitive about their parenting and can shut down if the discussion tries to guilt them or seems too critical.  A conversational tone that supports her parenting works best, </a:t>
            </a:r>
            <a:r>
              <a:rPr lang="en-US" sz="2400" b="1" i="1" dirty="0"/>
              <a:t>particularly since so many victims are subjected to their partners’ relentless put downs and criticisms of their parenting</a:t>
            </a:r>
            <a:r>
              <a:rPr lang="en-US" sz="2400" dirty="0"/>
              <a:t>.”</a:t>
            </a:r>
          </a:p>
        </p:txBody>
      </p:sp>
      <p:pic>
        <p:nvPicPr>
          <p:cNvPr id="5" name="Picture 4"/>
          <p:cNvPicPr>
            <a:picLocks noChangeAspect="1"/>
          </p:cNvPicPr>
          <p:nvPr/>
        </p:nvPicPr>
        <p:blipFill>
          <a:blip r:embed="rId3"/>
          <a:stretch>
            <a:fillRect/>
          </a:stretch>
        </p:blipFill>
        <p:spPr>
          <a:xfrm>
            <a:off x="8547336" y="2189062"/>
            <a:ext cx="3063472" cy="3967229"/>
          </a:xfrm>
          <a:prstGeom prst="rect">
            <a:avLst/>
          </a:prstGeom>
        </p:spPr>
      </p:pic>
    </p:spTree>
    <p:extLst>
      <p:ext uri="{BB962C8B-B14F-4D97-AF65-F5344CB8AC3E}">
        <p14:creationId xmlns:p14="http://schemas.microsoft.com/office/powerpoint/2010/main" val="100638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Role</a:t>
            </a:r>
          </a:p>
        </p:txBody>
      </p:sp>
      <p:sp>
        <p:nvSpPr>
          <p:cNvPr id="3" name="Content Placeholder 2"/>
          <p:cNvSpPr>
            <a:spLocks noGrp="1"/>
          </p:cNvSpPr>
          <p:nvPr>
            <p:ph idx="1"/>
          </p:nvPr>
        </p:nvSpPr>
        <p:spPr>
          <a:xfrm>
            <a:off x="251460" y="2547573"/>
            <a:ext cx="2270758" cy="1214213"/>
          </a:xfrm>
        </p:spPr>
        <p:txBody>
          <a:bodyPr>
            <a:normAutofit/>
          </a:bodyPr>
          <a:lstStyle/>
          <a:p>
            <a:pPr marL="0" indent="0" algn="ctr">
              <a:buNone/>
            </a:pPr>
            <a:r>
              <a:rPr lang="en-US" sz="2400" b="1" dirty="0">
                <a:solidFill>
                  <a:schemeClr val="accent2">
                    <a:lumMod val="75000"/>
                  </a:schemeClr>
                </a:solidFill>
              </a:rPr>
              <a:t>All things to all people</a:t>
            </a:r>
          </a:p>
        </p:txBody>
      </p:sp>
      <p:pic>
        <p:nvPicPr>
          <p:cNvPr id="4" name="Picture 3"/>
          <p:cNvPicPr>
            <a:picLocks noChangeAspect="1"/>
          </p:cNvPicPr>
          <p:nvPr/>
        </p:nvPicPr>
        <p:blipFill>
          <a:blip r:embed="rId3"/>
          <a:stretch>
            <a:fillRect/>
          </a:stretch>
        </p:blipFill>
        <p:spPr>
          <a:xfrm>
            <a:off x="2787567" y="2410352"/>
            <a:ext cx="6616863" cy="3727558"/>
          </a:xfrm>
          <a:prstGeom prst="rect">
            <a:avLst/>
          </a:prstGeom>
        </p:spPr>
      </p:pic>
      <p:sp>
        <p:nvSpPr>
          <p:cNvPr id="5" name="Content Placeholder 2"/>
          <p:cNvSpPr txBox="1">
            <a:spLocks/>
          </p:cNvSpPr>
          <p:nvPr/>
        </p:nvSpPr>
        <p:spPr>
          <a:xfrm>
            <a:off x="9669779" y="2667586"/>
            <a:ext cx="2183131" cy="97418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400" b="1" dirty="0">
                <a:solidFill>
                  <a:schemeClr val="accent2">
                    <a:lumMod val="75000"/>
                  </a:schemeClr>
                </a:solidFill>
              </a:rPr>
              <a:t>On-going support</a:t>
            </a:r>
          </a:p>
        </p:txBody>
      </p:sp>
      <p:sp>
        <p:nvSpPr>
          <p:cNvPr id="6" name="Content Placeholder 2"/>
          <p:cNvSpPr txBox="1">
            <a:spLocks/>
          </p:cNvSpPr>
          <p:nvPr/>
        </p:nvSpPr>
        <p:spPr>
          <a:xfrm>
            <a:off x="295273" y="4695095"/>
            <a:ext cx="2183131" cy="125993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400" b="1" dirty="0">
                <a:solidFill>
                  <a:schemeClr val="accent2">
                    <a:lumMod val="75000"/>
                  </a:schemeClr>
                </a:solidFill>
              </a:rPr>
              <a:t>Determine validity of DV claims</a:t>
            </a:r>
          </a:p>
        </p:txBody>
      </p:sp>
      <p:sp>
        <p:nvSpPr>
          <p:cNvPr id="7" name="Content Placeholder 2"/>
          <p:cNvSpPr txBox="1">
            <a:spLocks/>
          </p:cNvSpPr>
          <p:nvPr/>
        </p:nvSpPr>
        <p:spPr>
          <a:xfrm>
            <a:off x="9713592" y="4161695"/>
            <a:ext cx="2276478" cy="150758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400" b="1" dirty="0">
                <a:solidFill>
                  <a:schemeClr val="accent2">
                    <a:lumMod val="75000"/>
                  </a:schemeClr>
                </a:solidFill>
              </a:rPr>
              <a:t>DV expert</a:t>
            </a:r>
          </a:p>
        </p:txBody>
      </p:sp>
      <p:sp>
        <p:nvSpPr>
          <p:cNvPr id="8" name="Multiply 7"/>
          <p:cNvSpPr/>
          <p:nvPr/>
        </p:nvSpPr>
        <p:spPr>
          <a:xfrm>
            <a:off x="508800" y="2468818"/>
            <a:ext cx="1676944" cy="1268719"/>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581192" y="4695095"/>
            <a:ext cx="1676944" cy="1268719"/>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p:cNvSpPr/>
          <p:nvPr/>
        </p:nvSpPr>
        <p:spPr>
          <a:xfrm>
            <a:off x="10013359" y="2468817"/>
            <a:ext cx="1676944" cy="1268719"/>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y 10"/>
          <p:cNvSpPr/>
          <p:nvPr/>
        </p:nvSpPr>
        <p:spPr>
          <a:xfrm>
            <a:off x="10013359" y="4281127"/>
            <a:ext cx="1676944" cy="1268719"/>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0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 &amp; Celebrate</a:t>
            </a:r>
          </a:p>
        </p:txBody>
      </p:sp>
      <p:pic>
        <p:nvPicPr>
          <p:cNvPr id="4" name="Picture 3"/>
          <p:cNvPicPr>
            <a:picLocks noChangeAspect="1"/>
          </p:cNvPicPr>
          <p:nvPr/>
        </p:nvPicPr>
        <p:blipFill>
          <a:blip r:embed="rId3"/>
          <a:stretch>
            <a:fillRect/>
          </a:stretch>
        </p:blipFill>
        <p:spPr>
          <a:xfrm>
            <a:off x="4296138" y="4915895"/>
            <a:ext cx="2143634" cy="1910771"/>
          </a:xfrm>
          <a:prstGeom prst="rect">
            <a:avLst/>
          </a:prstGeom>
        </p:spPr>
      </p:pic>
      <p:pic>
        <p:nvPicPr>
          <p:cNvPr id="5" name="Picture 2" descr="World&amp;#39;s Best Mom Mug – Mugs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2604" y="2336216"/>
            <a:ext cx="1918182" cy="190863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8133370" y="5397581"/>
            <a:ext cx="3742337" cy="97993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dirty="0"/>
              <a:t>“I can see how much you love them.”</a:t>
            </a:r>
          </a:p>
        </p:txBody>
      </p:sp>
      <p:sp>
        <p:nvSpPr>
          <p:cNvPr id="7" name="Content Placeholder 2"/>
          <p:cNvSpPr txBox="1">
            <a:spLocks/>
          </p:cNvSpPr>
          <p:nvPr/>
        </p:nvSpPr>
        <p:spPr>
          <a:xfrm>
            <a:off x="437808" y="5381316"/>
            <a:ext cx="3354703" cy="97993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dirty="0"/>
              <a:t>“They are so lucky to have you.”</a:t>
            </a:r>
          </a:p>
        </p:txBody>
      </p:sp>
      <p:sp>
        <p:nvSpPr>
          <p:cNvPr id="8" name="Content Placeholder 2"/>
          <p:cNvSpPr txBox="1">
            <a:spLocks/>
          </p:cNvSpPr>
          <p:nvPr/>
        </p:nvSpPr>
        <p:spPr>
          <a:xfrm>
            <a:off x="9708776" y="4332439"/>
            <a:ext cx="2483224" cy="979931"/>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dirty="0"/>
              <a:t>“You’re doing a great job!”</a:t>
            </a:r>
          </a:p>
        </p:txBody>
      </p:sp>
      <p:sp>
        <p:nvSpPr>
          <p:cNvPr id="9" name="Content Placeholder 2"/>
          <p:cNvSpPr txBox="1">
            <a:spLocks/>
          </p:cNvSpPr>
          <p:nvPr/>
        </p:nvSpPr>
        <p:spPr>
          <a:xfrm>
            <a:off x="5390078" y="2553200"/>
            <a:ext cx="4124754" cy="1043765"/>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dirty="0"/>
              <a:t>“You’re here getting help. That takes incredible bravery.”</a:t>
            </a:r>
          </a:p>
        </p:txBody>
      </p:sp>
      <p:pic>
        <p:nvPicPr>
          <p:cNvPr id="11" name="Picture 10"/>
          <p:cNvPicPr>
            <a:picLocks noChangeAspect="1"/>
          </p:cNvPicPr>
          <p:nvPr/>
        </p:nvPicPr>
        <p:blipFill>
          <a:blip r:embed="rId5"/>
          <a:stretch>
            <a:fillRect/>
          </a:stretch>
        </p:blipFill>
        <p:spPr>
          <a:xfrm>
            <a:off x="6849667" y="3899561"/>
            <a:ext cx="2567405" cy="1327599"/>
          </a:xfrm>
          <a:prstGeom prst="rect">
            <a:avLst/>
          </a:prstGeom>
        </p:spPr>
      </p:pic>
      <p:sp>
        <p:nvSpPr>
          <p:cNvPr id="10" name="Rounded Rectangular Callout 9"/>
          <p:cNvSpPr/>
          <p:nvPr/>
        </p:nvSpPr>
        <p:spPr>
          <a:xfrm>
            <a:off x="336315" y="2045314"/>
            <a:ext cx="4665991" cy="255358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dirty="0">
                <a:solidFill>
                  <a:schemeClr val="bg1"/>
                </a:solidFill>
              </a:rPr>
              <a:t>“I had to reach out cause I have my son. He only 6 months old. I can’t let him see all that. I can’t. I went through it all my life and I can’t let someone else see all that. So I ran. I’m in shelter right now so he’s safe and stable while I look for an apartment. I </a:t>
            </a:r>
            <a:r>
              <a:rPr lang="en-US" dirty="0" err="1">
                <a:solidFill>
                  <a:schemeClr val="bg1"/>
                </a:solidFill>
              </a:rPr>
              <a:t>gotta</a:t>
            </a:r>
            <a:r>
              <a:rPr lang="en-US" dirty="0">
                <a:solidFill>
                  <a:schemeClr val="bg1"/>
                </a:solidFill>
              </a:rPr>
              <a:t> just think of him right now.”</a:t>
            </a:r>
          </a:p>
        </p:txBody>
      </p:sp>
      <p:sp>
        <p:nvSpPr>
          <p:cNvPr id="12" name="TextBox 11"/>
          <p:cNvSpPr txBox="1"/>
          <p:nvPr/>
        </p:nvSpPr>
        <p:spPr>
          <a:xfrm>
            <a:off x="8049718" y="1957784"/>
            <a:ext cx="3758226"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1600" b="1" dirty="0">
                <a:solidFill>
                  <a:schemeClr val="accent1">
                    <a:lumMod val="75000"/>
                    <a:lumOff val="25000"/>
                  </a:schemeClr>
                </a:solidFill>
              </a:rPr>
              <a:t>5. Empowerment, Voice, &amp; Choice</a:t>
            </a:r>
          </a:p>
        </p:txBody>
      </p:sp>
      <p:sp>
        <p:nvSpPr>
          <p:cNvPr id="13" name="TextBox 12"/>
          <p:cNvSpPr txBox="1"/>
          <p:nvPr/>
        </p:nvSpPr>
        <p:spPr>
          <a:xfrm>
            <a:off x="6439772" y="1997662"/>
            <a:ext cx="1163456"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1434">
                    <a:lumMod val="75000"/>
                    <a:lumOff val="25000"/>
                  </a:srgbClr>
                </a:solidFill>
                <a:effectLst/>
                <a:uLnTx/>
                <a:uFillTx/>
                <a:latin typeface="Gill Sans MT" panose="020B0502020104020203"/>
                <a:ea typeface="+mn-ea"/>
                <a:cs typeface="+mn-cs"/>
              </a:rPr>
              <a:t>1. Safety</a:t>
            </a:r>
          </a:p>
        </p:txBody>
      </p:sp>
    </p:spTree>
    <p:extLst>
      <p:ext uri="{BB962C8B-B14F-4D97-AF65-F5344CB8AC3E}">
        <p14:creationId xmlns:p14="http://schemas.microsoft.com/office/powerpoint/2010/main" val="66034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sp>
        <p:nvSpPr>
          <p:cNvPr id="6" name="TextBox 5"/>
          <p:cNvSpPr txBox="1"/>
          <p:nvPr/>
        </p:nvSpPr>
        <p:spPr>
          <a:xfrm rot="1255673">
            <a:off x="9414218" y="3987171"/>
            <a:ext cx="2307771" cy="1015663"/>
          </a:xfrm>
          <a:prstGeom prst="rect">
            <a:avLst/>
          </a:prstGeom>
          <a:noFill/>
        </p:spPr>
        <p:txBody>
          <a:bodyPr wrap="square" rtlCol="0">
            <a:spAutoFit/>
          </a:bodyPr>
          <a:lstStyle/>
          <a:p>
            <a:pPr algn="ctr"/>
            <a:r>
              <a:rPr lang="en-US" sz="3000" dirty="0"/>
              <a:t>Hard for Survivors</a:t>
            </a:r>
          </a:p>
        </p:txBody>
      </p:sp>
      <p:sp>
        <p:nvSpPr>
          <p:cNvPr id="7" name="Content Placeholder 2"/>
          <p:cNvSpPr txBox="1">
            <a:spLocks/>
          </p:cNvSpPr>
          <p:nvPr/>
        </p:nvSpPr>
        <p:spPr>
          <a:xfrm>
            <a:off x="431177" y="2685939"/>
            <a:ext cx="7086600" cy="4172061"/>
          </a:xfrm>
          <a:prstGeom prst="rect">
            <a:avLst/>
          </a:prstGeom>
        </p:spPr>
        <p:txBody>
          <a:bodyPr vert="horz" lIns="91440" tIns="45720" rIns="91440" bIns="45720" rtlCol="0" anchor="ctr">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Fear of unwanted systems involvement</a:t>
            </a:r>
          </a:p>
          <a:p>
            <a:pPr lvl="1"/>
            <a:r>
              <a:rPr lang="en-US" sz="2200" dirty="0"/>
              <a:t>CPS</a:t>
            </a:r>
          </a:p>
          <a:p>
            <a:pPr lvl="1"/>
            <a:r>
              <a:rPr lang="en-US" sz="2200" dirty="0"/>
              <a:t>Law Enforcement</a:t>
            </a:r>
          </a:p>
          <a:p>
            <a:r>
              <a:rPr lang="en-US" sz="2400" dirty="0"/>
              <a:t>Not ready – early on in safety &amp; healing journey</a:t>
            </a:r>
          </a:p>
          <a:p>
            <a:r>
              <a:rPr lang="en-US" sz="2400" dirty="0"/>
              <a:t>Shame &amp; Guilt</a:t>
            </a:r>
          </a:p>
          <a:p>
            <a:r>
              <a:rPr lang="en-US" sz="2400" dirty="0"/>
              <a:t>Concern for children</a:t>
            </a:r>
          </a:p>
          <a:p>
            <a:r>
              <a:rPr lang="en-US" sz="2400" dirty="0"/>
              <a:t>Feeling they have no real options to stop the violence</a:t>
            </a:r>
          </a:p>
          <a:p>
            <a:pPr lvl="1"/>
            <a:r>
              <a:rPr lang="en-US" sz="2200" dirty="0"/>
              <a:t>Abuser providing economically</a:t>
            </a:r>
          </a:p>
          <a:p>
            <a:pPr lvl="1"/>
            <a:r>
              <a:rPr lang="en-US" sz="2200" dirty="0"/>
              <a:t>Survivor w/limited education &amp; experience</a:t>
            </a:r>
          </a:p>
          <a:p>
            <a:pPr lvl="1"/>
            <a:r>
              <a:rPr lang="en-US" sz="2200" dirty="0"/>
              <a:t>Co-parenting</a:t>
            </a:r>
          </a:p>
          <a:p>
            <a:pPr lvl="1"/>
            <a:r>
              <a:rPr lang="en-US" sz="2200" dirty="0"/>
              <a:t>Immigrant status, disability, etc. limiting options</a:t>
            </a:r>
          </a:p>
          <a:p>
            <a:endParaRPr lang="en-US" sz="2400" dirty="0"/>
          </a:p>
        </p:txBody>
      </p:sp>
      <p:sp>
        <p:nvSpPr>
          <p:cNvPr id="8" name="Content Placeholder 2"/>
          <p:cNvSpPr txBox="1">
            <a:spLocks/>
          </p:cNvSpPr>
          <p:nvPr/>
        </p:nvSpPr>
        <p:spPr>
          <a:xfrm>
            <a:off x="6126480" y="5369494"/>
            <a:ext cx="4723180" cy="138563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b="1" dirty="0">
                <a:solidFill>
                  <a:schemeClr val="accent5">
                    <a:lumMod val="75000"/>
                  </a:schemeClr>
                </a:solidFill>
              </a:rPr>
              <a:t>Remember &amp; Connect to Other Resources!</a:t>
            </a:r>
          </a:p>
        </p:txBody>
      </p:sp>
    </p:spTree>
    <p:extLst>
      <p:ext uri="{BB962C8B-B14F-4D97-AF65-F5344CB8AC3E}">
        <p14:creationId xmlns:p14="http://schemas.microsoft.com/office/powerpoint/2010/main" val="7813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Survivors – Why Asking is Important</a:t>
            </a:r>
          </a:p>
        </p:txBody>
      </p:sp>
      <p:sp>
        <p:nvSpPr>
          <p:cNvPr id="13" name="TextBox 12"/>
          <p:cNvSpPr txBox="1"/>
          <p:nvPr/>
        </p:nvSpPr>
        <p:spPr>
          <a:xfrm>
            <a:off x="8049718" y="1957784"/>
            <a:ext cx="3758226"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1600" b="1" dirty="0">
                <a:solidFill>
                  <a:schemeClr val="accent1">
                    <a:lumMod val="75000"/>
                    <a:lumOff val="25000"/>
                  </a:schemeClr>
                </a:solidFill>
              </a:rPr>
              <a:t>5. Empowerment, Voice, &amp; Choice</a:t>
            </a:r>
          </a:p>
        </p:txBody>
      </p:sp>
      <p:sp>
        <p:nvSpPr>
          <p:cNvPr id="10" name="Content Placeholder 2"/>
          <p:cNvSpPr>
            <a:spLocks noGrp="1"/>
          </p:cNvSpPr>
          <p:nvPr>
            <p:ph idx="1"/>
          </p:nvPr>
        </p:nvSpPr>
        <p:spPr>
          <a:xfrm>
            <a:off x="7145054" y="3342901"/>
            <a:ext cx="3796449" cy="1948544"/>
          </a:xfrm>
          <a:ln w="28575">
            <a:solidFill>
              <a:schemeClr val="accent2">
                <a:lumMod val="50000"/>
              </a:schemeClr>
            </a:solidFill>
          </a:ln>
        </p:spPr>
        <p:txBody>
          <a:bodyPr>
            <a:normAutofit/>
          </a:bodyPr>
          <a:lstStyle/>
          <a:p>
            <a:pPr marL="0" indent="0" algn="ctr">
              <a:buNone/>
            </a:pPr>
            <a:r>
              <a:rPr lang="en-US" dirty="0"/>
              <a:t>Youth &amp; adults consistently tell us they are never asked about their experiences with family violence proactively… but only ever as a reaction after a serious incident.</a:t>
            </a:r>
          </a:p>
        </p:txBody>
      </p:sp>
      <p:pic>
        <p:nvPicPr>
          <p:cNvPr id="4098" name="Picture 2" descr="Ability to have difficult conversations is a key leadership differentiator  | by Vani Kola | 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405" y="2625684"/>
            <a:ext cx="5250815" cy="292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9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Survivors – Why Asking is Important</a:t>
            </a:r>
          </a:p>
        </p:txBody>
      </p:sp>
      <p:sp>
        <p:nvSpPr>
          <p:cNvPr id="5" name="Rounded Rectangular Callout 4"/>
          <p:cNvSpPr/>
          <p:nvPr/>
        </p:nvSpPr>
        <p:spPr>
          <a:xfrm>
            <a:off x="5093854" y="5011501"/>
            <a:ext cx="6876718" cy="154713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p:cNvSpPr/>
          <p:nvPr/>
        </p:nvSpPr>
        <p:spPr>
          <a:xfrm>
            <a:off x="299765" y="1957784"/>
            <a:ext cx="6955474" cy="2922498"/>
          </a:xfrm>
          <a:prstGeom prst="wedgeRoundRectCallout">
            <a:avLst/>
          </a:prstGeom>
          <a:solidFill>
            <a:schemeClr val="accent1">
              <a:lumMod val="10000"/>
              <a:lumOff val="90000"/>
            </a:schemeClr>
          </a:solidFill>
          <a:ln>
            <a:solidFill>
              <a:schemeClr val="accent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808760" y="5046403"/>
            <a:ext cx="6999184" cy="1477328"/>
          </a:xfrm>
          <a:prstGeom prst="rect">
            <a:avLst/>
          </a:prstGeom>
          <a:noFill/>
        </p:spPr>
        <p:txBody>
          <a:bodyPr wrap="square" rtlCol="0">
            <a:spAutoFit/>
          </a:bodyPr>
          <a:lstStyle/>
          <a:p>
            <a:pPr lvl="1" algn="ctr"/>
            <a:r>
              <a:rPr lang="en-US" dirty="0">
                <a:solidFill>
                  <a:schemeClr val="bg1"/>
                </a:solidFill>
              </a:rPr>
              <a:t>“You don’t always see it in people and like you know sometimes you can pick up on it, but I think with some people you have to really have to know them to really realize that something’s wrong. It’s not always; it can be invisible. It does go under the radar a lot. It happens a lot more than people think.”</a:t>
            </a:r>
          </a:p>
        </p:txBody>
      </p:sp>
      <p:sp>
        <p:nvSpPr>
          <p:cNvPr id="12" name="TextBox 11"/>
          <p:cNvSpPr txBox="1"/>
          <p:nvPr/>
        </p:nvSpPr>
        <p:spPr>
          <a:xfrm>
            <a:off x="299765" y="2020126"/>
            <a:ext cx="6805573" cy="3139321"/>
          </a:xfrm>
          <a:prstGeom prst="rect">
            <a:avLst/>
          </a:prstGeom>
          <a:noFill/>
        </p:spPr>
        <p:txBody>
          <a:bodyPr wrap="square" rtlCol="0">
            <a:spAutoFit/>
          </a:bodyPr>
          <a:lstStyle/>
          <a:p>
            <a:pPr algn="ctr"/>
            <a:r>
              <a:rPr lang="en-US" dirty="0"/>
              <a:t>“What I really needed at that time with someone to actually take me seriously and be able to actually sit down and have a conversation with me because a lot of the times when you bring stuff up they don’t necessarily know how to talk with you, so they’re just beating around the bush. So you never really have that someone to just straight say, “ok, so this is what happened.” It was always just </a:t>
            </a:r>
            <a:r>
              <a:rPr lang="en-US" dirty="0" err="1"/>
              <a:t>kinda</a:t>
            </a:r>
            <a:r>
              <a:rPr lang="en-US" dirty="0"/>
              <a:t> like, “oh well you can color a picture” or “why don’t you draw it for me.” Instead of making the situation into a game I feel like that makes it harder just to say anything because then you’re not really taking yourself or the situation seriously at all.”</a:t>
            </a:r>
          </a:p>
          <a:p>
            <a:pPr algn="ctr"/>
            <a:r>
              <a:rPr lang="en-US" dirty="0"/>
              <a:t> </a:t>
            </a:r>
          </a:p>
        </p:txBody>
      </p:sp>
      <p:sp>
        <p:nvSpPr>
          <p:cNvPr id="13" name="TextBox 12"/>
          <p:cNvSpPr txBox="1"/>
          <p:nvPr/>
        </p:nvSpPr>
        <p:spPr>
          <a:xfrm>
            <a:off x="8049718" y="1957784"/>
            <a:ext cx="3758226"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1600" b="1" dirty="0">
                <a:solidFill>
                  <a:schemeClr val="accent1">
                    <a:lumMod val="75000"/>
                    <a:lumOff val="25000"/>
                  </a:schemeClr>
                </a:solidFill>
              </a:rPr>
              <a:t>5. Empowerment, Voice, &amp; Choice</a:t>
            </a:r>
          </a:p>
        </p:txBody>
      </p:sp>
      <p:sp>
        <p:nvSpPr>
          <p:cNvPr id="10" name="Content Placeholder 2"/>
          <p:cNvSpPr>
            <a:spLocks noGrp="1"/>
          </p:cNvSpPr>
          <p:nvPr>
            <p:ph idx="1"/>
          </p:nvPr>
        </p:nvSpPr>
        <p:spPr>
          <a:xfrm>
            <a:off x="7789631" y="2758787"/>
            <a:ext cx="3796449" cy="1948544"/>
          </a:xfrm>
          <a:ln w="28575">
            <a:solidFill>
              <a:schemeClr val="accent2">
                <a:lumMod val="50000"/>
              </a:schemeClr>
            </a:solidFill>
          </a:ln>
        </p:spPr>
        <p:txBody>
          <a:bodyPr>
            <a:normAutofit/>
          </a:bodyPr>
          <a:lstStyle/>
          <a:p>
            <a:pPr marL="0" indent="0" algn="ctr">
              <a:buNone/>
            </a:pPr>
            <a:r>
              <a:rPr lang="en-US" dirty="0"/>
              <a:t>Youth &amp; adults consistently tell us they are never asked about their experiences with family violence proactively… but only ever as a reaction after a serious incident.</a:t>
            </a:r>
          </a:p>
        </p:txBody>
      </p:sp>
    </p:spTree>
    <p:extLst>
      <p:ext uri="{BB962C8B-B14F-4D97-AF65-F5344CB8AC3E}">
        <p14:creationId xmlns:p14="http://schemas.microsoft.com/office/powerpoint/2010/main" val="52608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Survivors – Why Asking is Important</a:t>
            </a:r>
          </a:p>
        </p:txBody>
      </p:sp>
      <p:sp>
        <p:nvSpPr>
          <p:cNvPr id="13" name="TextBox 12"/>
          <p:cNvSpPr txBox="1"/>
          <p:nvPr/>
        </p:nvSpPr>
        <p:spPr>
          <a:xfrm>
            <a:off x="8049718" y="1957784"/>
            <a:ext cx="3758226" cy="338554"/>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1600" b="1" dirty="0">
                <a:solidFill>
                  <a:schemeClr val="accent1">
                    <a:lumMod val="75000"/>
                    <a:lumOff val="25000"/>
                  </a:schemeClr>
                </a:solidFill>
              </a:rPr>
              <a:t>5. Empowerment, Voice, &amp; Choice</a:t>
            </a:r>
          </a:p>
        </p:txBody>
      </p:sp>
      <p:sp>
        <p:nvSpPr>
          <p:cNvPr id="10" name="Content Placeholder 2"/>
          <p:cNvSpPr>
            <a:spLocks noGrp="1"/>
          </p:cNvSpPr>
          <p:nvPr>
            <p:ph idx="1"/>
          </p:nvPr>
        </p:nvSpPr>
        <p:spPr>
          <a:xfrm>
            <a:off x="7789631" y="2758787"/>
            <a:ext cx="3796449" cy="1948544"/>
          </a:xfrm>
          <a:ln w="28575">
            <a:solidFill>
              <a:schemeClr val="accent2">
                <a:lumMod val="50000"/>
              </a:schemeClr>
            </a:solidFill>
          </a:ln>
        </p:spPr>
        <p:txBody>
          <a:bodyPr>
            <a:normAutofit/>
          </a:bodyPr>
          <a:lstStyle/>
          <a:p>
            <a:pPr marL="0" indent="0" algn="ctr">
              <a:buNone/>
            </a:pPr>
            <a:r>
              <a:rPr lang="en-US" dirty="0"/>
              <a:t>Youth &amp; adults consistently tell us they are never asked about their experiences with family violence proactively… but only ever as a reaction after a serious incident.</a:t>
            </a:r>
          </a:p>
        </p:txBody>
      </p:sp>
      <p:sp>
        <p:nvSpPr>
          <p:cNvPr id="9" name="Rounded Rectangular Callout 8"/>
          <p:cNvSpPr/>
          <p:nvPr/>
        </p:nvSpPr>
        <p:spPr>
          <a:xfrm>
            <a:off x="434715" y="1945858"/>
            <a:ext cx="5426439" cy="432003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lot of things went way under the radar until I was like 11 and that’s when I actually started like really acting out. But when I ended up telling my school counselor and my principal … but then nothing really happened  besides one time I remember them doing a welfare check. They called the cops to the house and they did a welfare check and I ended up telling them that nothing happened. And that my me and my brother got into a snowball fight and he hit me in the face with a piece of ice. Because, I guess, I didn’t really have a chance to kind of sit down confidentially talk to somebody. Because I was scared, like if I told them that I would just get hurt worse.”</a:t>
            </a:r>
          </a:p>
        </p:txBody>
      </p:sp>
      <p:sp>
        <p:nvSpPr>
          <p:cNvPr id="14" name="Rounded Rectangular Callout 13"/>
          <p:cNvSpPr/>
          <p:nvPr/>
        </p:nvSpPr>
        <p:spPr>
          <a:xfrm>
            <a:off x="6130977" y="5115537"/>
            <a:ext cx="5756224" cy="1380255"/>
          </a:xfrm>
          <a:prstGeom prst="wedgeRoundRectCallo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“For me [talking to a school counselor] was actually pretty helpful because it stopped me from blaming myself and hurting myself and putting self-doubts on myself.”</a:t>
            </a:r>
          </a:p>
        </p:txBody>
      </p:sp>
    </p:spTree>
    <p:extLst>
      <p:ext uri="{BB962C8B-B14F-4D97-AF65-F5344CB8AC3E}">
        <p14:creationId xmlns:p14="http://schemas.microsoft.com/office/powerpoint/2010/main" val="261897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00935" y="1929180"/>
            <a:ext cx="11029615" cy="705163"/>
          </a:xfrm>
        </p:spPr>
        <p:txBody>
          <a:bodyPr>
            <a:normAutofit/>
          </a:bodyPr>
          <a:lstStyle/>
          <a:p>
            <a:pPr marL="0" indent="0" algn="ctr">
              <a:buNone/>
            </a:pPr>
            <a:r>
              <a:rPr lang="en-US" sz="4000" b="1">
                <a:solidFill>
                  <a:schemeClr val="accent2">
                    <a:lumMod val="50000"/>
                  </a:schemeClr>
                </a:solidFill>
              </a:rPr>
              <a:t>Video Scenarios</a:t>
            </a:r>
            <a:endParaRPr lang="en-US" sz="4000" b="1" dirty="0">
              <a:solidFill>
                <a:schemeClr val="accent2">
                  <a:lumMod val="50000"/>
                </a:schemeClr>
              </a:solidFill>
            </a:endParaRPr>
          </a:p>
        </p:txBody>
      </p:sp>
      <p:pic>
        <p:nvPicPr>
          <p:cNvPr id="5122" name="Picture 2" descr="https://sproutvideo.com/blog/wp-content/uploads/2013/03/Blog_032513-1200x6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585" y="2634343"/>
            <a:ext cx="6056314" cy="33965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09248" y="6150114"/>
            <a:ext cx="2012987" cy="707886"/>
          </a:xfrm>
          <a:prstGeom prst="rect">
            <a:avLst/>
          </a:prstGeom>
        </p:spPr>
        <p:txBody>
          <a:bodyPr wrap="none">
            <a:spAutoFit/>
          </a:bodyPr>
          <a:lstStyle/>
          <a:p>
            <a:pPr algn="ctr"/>
            <a:r>
              <a:rPr lang="en-US" sz="4000" b="1" dirty="0">
                <a:solidFill>
                  <a:schemeClr val="accent2">
                    <a:lumMod val="50000"/>
                  </a:schemeClr>
                </a:solidFill>
              </a:rPr>
              <a:t>TAKE 2</a:t>
            </a:r>
          </a:p>
        </p:txBody>
      </p:sp>
    </p:spTree>
    <p:extLst>
      <p:ext uri="{BB962C8B-B14F-4D97-AF65-F5344CB8AC3E}">
        <p14:creationId xmlns:p14="http://schemas.microsoft.com/office/powerpoint/2010/main" val="2871414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1190" y="1851092"/>
            <a:ext cx="11029615" cy="834847"/>
          </a:xfrm>
        </p:spPr>
        <p:txBody>
          <a:bodyPr>
            <a:normAutofit/>
          </a:bodyPr>
          <a:lstStyle/>
          <a:p>
            <a:pPr marL="0" indent="0" algn="ctr">
              <a:buNone/>
            </a:pPr>
            <a:r>
              <a:rPr lang="en-US" sz="3500" b="1" dirty="0">
                <a:solidFill>
                  <a:schemeClr val="accent2">
                    <a:lumMod val="50000"/>
                  </a:schemeClr>
                </a:solidFill>
              </a:rPr>
              <a:t>Conversations DV Survivors</a:t>
            </a:r>
          </a:p>
        </p:txBody>
      </p:sp>
      <p:sp>
        <p:nvSpPr>
          <p:cNvPr id="5" name="TextBox 4"/>
          <p:cNvSpPr txBox="1"/>
          <p:nvPr/>
        </p:nvSpPr>
        <p:spPr>
          <a:xfrm rot="20160905">
            <a:off x="509705" y="3940628"/>
            <a:ext cx="2307771" cy="1015663"/>
          </a:xfrm>
          <a:prstGeom prst="rect">
            <a:avLst/>
          </a:prstGeom>
          <a:noFill/>
        </p:spPr>
        <p:txBody>
          <a:bodyPr wrap="square" rtlCol="0">
            <a:spAutoFit/>
          </a:bodyPr>
          <a:lstStyle/>
          <a:p>
            <a:pPr algn="ctr"/>
            <a:r>
              <a:rPr lang="en-US" sz="3000" dirty="0"/>
              <a:t>Hard for Professionals</a:t>
            </a:r>
          </a:p>
        </p:txBody>
      </p:sp>
      <p:sp>
        <p:nvSpPr>
          <p:cNvPr id="6" name="TextBox 5"/>
          <p:cNvSpPr txBox="1"/>
          <p:nvPr/>
        </p:nvSpPr>
        <p:spPr>
          <a:xfrm rot="1255673">
            <a:off x="9414218" y="3987171"/>
            <a:ext cx="2307771" cy="1015663"/>
          </a:xfrm>
          <a:prstGeom prst="rect">
            <a:avLst/>
          </a:prstGeom>
          <a:noFill/>
        </p:spPr>
        <p:txBody>
          <a:bodyPr wrap="square" rtlCol="0">
            <a:spAutoFit/>
          </a:bodyPr>
          <a:lstStyle/>
          <a:p>
            <a:pPr algn="ctr"/>
            <a:r>
              <a:rPr lang="en-US" sz="3000" dirty="0"/>
              <a:t>Hard for Survivors</a:t>
            </a:r>
          </a:p>
        </p:txBody>
      </p:sp>
      <p:sp>
        <p:nvSpPr>
          <p:cNvPr id="7" name="Content Placeholder 2"/>
          <p:cNvSpPr txBox="1">
            <a:spLocks/>
          </p:cNvSpPr>
          <p:nvPr/>
        </p:nvSpPr>
        <p:spPr>
          <a:xfrm>
            <a:off x="3200400" y="2685940"/>
            <a:ext cx="6108545" cy="315969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400" b="1" dirty="0"/>
              <a:t>Trauma-Informed Lens</a:t>
            </a:r>
          </a:p>
          <a:p>
            <a:r>
              <a:rPr lang="en-US" sz="2400" dirty="0"/>
              <a:t>Realize the reasons it’s hard</a:t>
            </a:r>
          </a:p>
          <a:p>
            <a:r>
              <a:rPr lang="en-US" sz="2400" dirty="0"/>
              <a:t>Recognize people’s reactions to the hard</a:t>
            </a:r>
          </a:p>
          <a:p>
            <a:r>
              <a:rPr lang="en-US" sz="2400" dirty="0"/>
              <a:t>Respond by honoring the hard – making space for it </a:t>
            </a:r>
          </a:p>
          <a:p>
            <a:endParaRPr lang="en-US" sz="2400" dirty="0"/>
          </a:p>
        </p:txBody>
      </p:sp>
      <p:pic>
        <p:nvPicPr>
          <p:cNvPr id="8" name="Picture 7"/>
          <p:cNvPicPr>
            <a:picLocks noChangeAspect="1"/>
          </p:cNvPicPr>
          <p:nvPr/>
        </p:nvPicPr>
        <p:blipFill rotWithShape="1">
          <a:blip r:embed="rId3"/>
          <a:srcRect l="2344" t="51866"/>
          <a:stretch/>
        </p:blipFill>
        <p:spPr>
          <a:xfrm>
            <a:off x="4505787" y="5181600"/>
            <a:ext cx="3180419" cy="1582428"/>
          </a:xfrm>
          <a:prstGeom prst="rect">
            <a:avLst/>
          </a:prstGeom>
        </p:spPr>
      </p:pic>
    </p:spTree>
    <p:extLst>
      <p:ext uri="{BB962C8B-B14F-4D97-AF65-F5344CB8AC3E}">
        <p14:creationId xmlns:p14="http://schemas.microsoft.com/office/powerpoint/2010/main" val="221275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Role</a:t>
            </a:r>
          </a:p>
        </p:txBody>
      </p:sp>
      <p:sp>
        <p:nvSpPr>
          <p:cNvPr id="3" name="Content Placeholder 2"/>
          <p:cNvSpPr>
            <a:spLocks noGrp="1"/>
          </p:cNvSpPr>
          <p:nvPr>
            <p:ph idx="1"/>
          </p:nvPr>
        </p:nvSpPr>
        <p:spPr>
          <a:xfrm>
            <a:off x="251460" y="2547573"/>
            <a:ext cx="2270758" cy="1214213"/>
          </a:xfrm>
        </p:spPr>
        <p:txBody>
          <a:bodyPr>
            <a:normAutofit/>
          </a:bodyPr>
          <a:lstStyle/>
          <a:p>
            <a:pPr marL="0" indent="0" algn="ctr">
              <a:buNone/>
            </a:pPr>
            <a:r>
              <a:rPr lang="en-US" sz="2400" b="1" dirty="0">
                <a:solidFill>
                  <a:schemeClr val="accent2">
                    <a:lumMod val="75000"/>
                  </a:schemeClr>
                </a:solidFill>
              </a:rPr>
              <a:t>Listening Ear</a:t>
            </a:r>
          </a:p>
        </p:txBody>
      </p:sp>
      <p:pic>
        <p:nvPicPr>
          <p:cNvPr id="4" name="Picture 3"/>
          <p:cNvPicPr>
            <a:picLocks noChangeAspect="1"/>
          </p:cNvPicPr>
          <p:nvPr/>
        </p:nvPicPr>
        <p:blipFill>
          <a:blip r:embed="rId3"/>
          <a:stretch>
            <a:fillRect/>
          </a:stretch>
        </p:blipFill>
        <p:spPr>
          <a:xfrm>
            <a:off x="2787567" y="2410352"/>
            <a:ext cx="6616863" cy="3727558"/>
          </a:xfrm>
          <a:prstGeom prst="rect">
            <a:avLst/>
          </a:prstGeom>
        </p:spPr>
      </p:pic>
      <p:sp>
        <p:nvSpPr>
          <p:cNvPr id="5" name="Content Placeholder 2"/>
          <p:cNvSpPr txBox="1">
            <a:spLocks/>
          </p:cNvSpPr>
          <p:nvPr/>
        </p:nvSpPr>
        <p:spPr>
          <a:xfrm>
            <a:off x="9669779" y="2667586"/>
            <a:ext cx="2183131" cy="97418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400" b="1" dirty="0">
                <a:solidFill>
                  <a:schemeClr val="accent2">
                    <a:lumMod val="75000"/>
                  </a:schemeClr>
                </a:solidFill>
              </a:rPr>
              <a:t>Door Opener</a:t>
            </a:r>
          </a:p>
        </p:txBody>
      </p:sp>
      <p:sp>
        <p:nvSpPr>
          <p:cNvPr id="6" name="Content Placeholder 2"/>
          <p:cNvSpPr txBox="1">
            <a:spLocks/>
          </p:cNvSpPr>
          <p:nvPr/>
        </p:nvSpPr>
        <p:spPr>
          <a:xfrm>
            <a:off x="295273" y="4695095"/>
            <a:ext cx="2183131" cy="97418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400" b="1" dirty="0">
                <a:solidFill>
                  <a:schemeClr val="accent2">
                    <a:lumMod val="75000"/>
                  </a:schemeClr>
                </a:solidFill>
              </a:rPr>
              <a:t>Believer</a:t>
            </a:r>
          </a:p>
        </p:txBody>
      </p:sp>
      <p:sp>
        <p:nvSpPr>
          <p:cNvPr id="7" name="Content Placeholder 2"/>
          <p:cNvSpPr txBox="1">
            <a:spLocks/>
          </p:cNvSpPr>
          <p:nvPr/>
        </p:nvSpPr>
        <p:spPr>
          <a:xfrm>
            <a:off x="9713592" y="4161695"/>
            <a:ext cx="2276478" cy="150758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400" b="1" dirty="0">
                <a:solidFill>
                  <a:schemeClr val="accent2">
                    <a:lumMod val="75000"/>
                  </a:schemeClr>
                </a:solidFill>
              </a:rPr>
              <a:t>Bridge to Safety &amp; Healing</a:t>
            </a:r>
          </a:p>
        </p:txBody>
      </p:sp>
      <p:pic>
        <p:nvPicPr>
          <p:cNvPr id="1026" name="Picture 2" descr="File:Green-checkmark.svg - Wikimedia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124" y="2755435"/>
            <a:ext cx="762885" cy="7984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Green-checkmark.svg - Wikimedia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720" y="4678710"/>
            <a:ext cx="762885" cy="7984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Green-checkmark.svg - Wikimedia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7569" y="2755435"/>
            <a:ext cx="762885" cy="7984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le:Green-checkmark.svg - Wikimedia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2149" y="4471854"/>
            <a:ext cx="762885" cy="79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00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Outcomes</a:t>
            </a:r>
          </a:p>
        </p:txBody>
      </p:sp>
      <p:pic>
        <p:nvPicPr>
          <p:cNvPr id="1026" name="Picture 2" descr="image of mature student in class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599" y="2219283"/>
            <a:ext cx="5404757" cy="366128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581192" y="2180496"/>
            <a:ext cx="5101151" cy="3678303"/>
          </a:xfrm>
        </p:spPr>
        <p:txBody>
          <a:bodyPr>
            <a:normAutofit/>
          </a:bodyPr>
          <a:lstStyle/>
          <a:p>
            <a:pPr marL="0" indent="0" algn="ctr">
              <a:buNone/>
            </a:pPr>
            <a:r>
              <a:rPr lang="en-US" sz="2800" b="1" dirty="0"/>
              <a:t>Domestic Violence101</a:t>
            </a:r>
          </a:p>
        </p:txBody>
      </p:sp>
      <p:sp>
        <p:nvSpPr>
          <p:cNvPr id="5" name="Multiply 4"/>
          <p:cNvSpPr/>
          <p:nvPr/>
        </p:nvSpPr>
        <p:spPr>
          <a:xfrm>
            <a:off x="1534886" y="2892976"/>
            <a:ext cx="2710543" cy="2253342"/>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66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Outcomes</a:t>
            </a:r>
          </a:p>
        </p:txBody>
      </p:sp>
      <p:pic>
        <p:nvPicPr>
          <p:cNvPr id="1026" name="Picture 2" descr="image of mature student in class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599" y="2219283"/>
            <a:ext cx="5404757" cy="366128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581192" y="2180496"/>
            <a:ext cx="5101151" cy="3678303"/>
          </a:xfrm>
        </p:spPr>
        <p:txBody>
          <a:bodyPr>
            <a:normAutofit/>
          </a:bodyPr>
          <a:lstStyle/>
          <a:p>
            <a:pPr marL="0" indent="0" algn="ctr">
              <a:buNone/>
            </a:pPr>
            <a:r>
              <a:rPr lang="en-US" sz="2800" b="1" dirty="0"/>
              <a:t>Trauma Informed Care 101</a:t>
            </a:r>
          </a:p>
        </p:txBody>
      </p:sp>
      <p:sp>
        <p:nvSpPr>
          <p:cNvPr id="5" name="Multiply 4"/>
          <p:cNvSpPr/>
          <p:nvPr/>
        </p:nvSpPr>
        <p:spPr>
          <a:xfrm>
            <a:off x="1534886" y="2892976"/>
            <a:ext cx="2710543" cy="2253342"/>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71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Outcomes</a:t>
            </a:r>
          </a:p>
        </p:txBody>
      </p:sp>
      <p:sp>
        <p:nvSpPr>
          <p:cNvPr id="3" name="Content Placeholder 2"/>
          <p:cNvSpPr>
            <a:spLocks noGrp="1"/>
          </p:cNvSpPr>
          <p:nvPr>
            <p:ph idx="1"/>
          </p:nvPr>
        </p:nvSpPr>
        <p:spPr>
          <a:xfrm>
            <a:off x="581192" y="2202268"/>
            <a:ext cx="5416837" cy="4143114"/>
          </a:xfrm>
        </p:spPr>
        <p:txBody>
          <a:bodyPr/>
          <a:lstStyle/>
          <a:p>
            <a:pPr marL="342900" indent="-342900">
              <a:buFont typeface="+mj-lt"/>
              <a:buAutoNum type="arabicPeriod"/>
            </a:pPr>
            <a:r>
              <a:rPr lang="en-US" dirty="0"/>
              <a:t>Understanding trauma-informed conversations when working with domestic violence survivors</a:t>
            </a:r>
          </a:p>
          <a:p>
            <a:pPr marL="342900" indent="-342900">
              <a:buFont typeface="+mj-lt"/>
              <a:buAutoNum type="arabicPeriod"/>
            </a:pPr>
            <a:endParaRPr lang="en-US" dirty="0"/>
          </a:p>
          <a:p>
            <a:pPr marL="342900" indent="-342900">
              <a:buFont typeface="+mj-lt"/>
              <a:buAutoNum type="arabicPeriod"/>
            </a:pPr>
            <a:r>
              <a:rPr lang="en-US" dirty="0"/>
              <a:t>Applying what we’ve learned from domestic violence survivors and their children to trauma-informed conversations</a:t>
            </a:r>
          </a:p>
          <a:p>
            <a:pPr marL="342900" indent="-342900">
              <a:buFont typeface="+mj-lt"/>
              <a:buAutoNum type="arabicPeriod"/>
            </a:pPr>
            <a:endParaRPr lang="en-US" dirty="0"/>
          </a:p>
          <a:p>
            <a:pPr marL="342900" indent="-342900">
              <a:buFont typeface="+mj-lt"/>
              <a:buAutoNum type="arabicPeriod"/>
            </a:pPr>
            <a:r>
              <a:rPr lang="en-US" dirty="0"/>
              <a:t>Practical application of trauma-informed techniques to use with domestic violence survivors</a:t>
            </a:r>
          </a:p>
          <a:p>
            <a:endParaRPr lang="en-US" dirty="0"/>
          </a:p>
        </p:txBody>
      </p:sp>
      <p:pic>
        <p:nvPicPr>
          <p:cNvPr id="1026" name="Picture 2" descr="image of mature student in class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599" y="2219283"/>
            <a:ext cx="5404757" cy="366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78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Guiding Principles to Trauma Informed care</a:t>
            </a:r>
          </a:p>
        </p:txBody>
      </p:sp>
      <p:sp>
        <p:nvSpPr>
          <p:cNvPr id="6" name="TextBox 5"/>
          <p:cNvSpPr txBox="1"/>
          <p:nvPr/>
        </p:nvSpPr>
        <p:spPr>
          <a:xfrm>
            <a:off x="581192" y="2139407"/>
            <a:ext cx="2162008" cy="553998"/>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3000" b="1" dirty="0">
                <a:solidFill>
                  <a:schemeClr val="accent1">
                    <a:lumMod val="75000"/>
                    <a:lumOff val="25000"/>
                  </a:schemeClr>
                </a:solidFill>
              </a:rPr>
              <a:t>1. Safety</a:t>
            </a:r>
          </a:p>
        </p:txBody>
      </p:sp>
      <p:sp>
        <p:nvSpPr>
          <p:cNvPr id="8" name="TextBox 7"/>
          <p:cNvSpPr txBox="1"/>
          <p:nvPr/>
        </p:nvSpPr>
        <p:spPr>
          <a:xfrm>
            <a:off x="2009345" y="3635660"/>
            <a:ext cx="3315893" cy="553998"/>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3000" b="1" dirty="0">
                <a:solidFill>
                  <a:schemeClr val="accent1">
                    <a:lumMod val="75000"/>
                    <a:lumOff val="25000"/>
                  </a:schemeClr>
                </a:solidFill>
              </a:rPr>
              <a:t>3. Peer Support</a:t>
            </a:r>
          </a:p>
        </p:txBody>
      </p:sp>
      <p:sp>
        <p:nvSpPr>
          <p:cNvPr id="9" name="TextBox 8"/>
          <p:cNvSpPr txBox="1"/>
          <p:nvPr/>
        </p:nvSpPr>
        <p:spPr>
          <a:xfrm>
            <a:off x="2743200" y="4445473"/>
            <a:ext cx="5214257" cy="553998"/>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3000" b="1" dirty="0">
                <a:solidFill>
                  <a:schemeClr val="accent1">
                    <a:lumMod val="75000"/>
                    <a:lumOff val="25000"/>
                  </a:schemeClr>
                </a:solidFill>
              </a:rPr>
              <a:t>4. Collaboration &amp; Mutuality</a:t>
            </a:r>
          </a:p>
        </p:txBody>
      </p:sp>
      <p:sp>
        <p:nvSpPr>
          <p:cNvPr id="10" name="TextBox 9"/>
          <p:cNvSpPr txBox="1"/>
          <p:nvPr/>
        </p:nvSpPr>
        <p:spPr>
          <a:xfrm>
            <a:off x="3460463" y="5255286"/>
            <a:ext cx="6163702" cy="553998"/>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3000" b="1" dirty="0">
                <a:solidFill>
                  <a:schemeClr val="accent1">
                    <a:lumMod val="75000"/>
                    <a:lumOff val="25000"/>
                  </a:schemeClr>
                </a:solidFill>
              </a:rPr>
              <a:t>5. Empowerment, Voice, &amp; Choice</a:t>
            </a:r>
          </a:p>
        </p:txBody>
      </p:sp>
      <p:sp>
        <p:nvSpPr>
          <p:cNvPr id="11" name="TextBox 10"/>
          <p:cNvSpPr txBox="1"/>
          <p:nvPr/>
        </p:nvSpPr>
        <p:spPr>
          <a:xfrm>
            <a:off x="1124412" y="2869206"/>
            <a:ext cx="6540191" cy="553998"/>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3000" b="1" dirty="0">
                <a:solidFill>
                  <a:schemeClr val="accent1">
                    <a:lumMod val="75000"/>
                    <a:lumOff val="25000"/>
                  </a:schemeClr>
                </a:solidFill>
              </a:rPr>
              <a:t>2. Trustworthiness &amp; Transparency</a:t>
            </a:r>
          </a:p>
        </p:txBody>
      </p:sp>
      <p:sp>
        <p:nvSpPr>
          <p:cNvPr id="12" name="TextBox 11"/>
          <p:cNvSpPr txBox="1"/>
          <p:nvPr/>
        </p:nvSpPr>
        <p:spPr>
          <a:xfrm>
            <a:off x="4566556" y="6089163"/>
            <a:ext cx="7277102" cy="553998"/>
          </a:xfrm>
          <a:prstGeom prst="rect">
            <a:avLst/>
          </a:prstGeom>
          <a:solidFill>
            <a:schemeClr val="tx2">
              <a:lumMod val="20000"/>
              <a:lumOff val="80000"/>
            </a:schemeClr>
          </a:solidFill>
          <a:ln w="38100">
            <a:solidFill>
              <a:schemeClr val="accent1">
                <a:lumMod val="90000"/>
                <a:lumOff val="10000"/>
              </a:schemeClr>
            </a:solidFill>
          </a:ln>
        </p:spPr>
        <p:txBody>
          <a:bodyPr wrap="square" rtlCol="0">
            <a:spAutoFit/>
          </a:bodyPr>
          <a:lstStyle/>
          <a:p>
            <a:pPr algn="ctr"/>
            <a:r>
              <a:rPr lang="en-US" sz="3000" b="1" dirty="0">
                <a:solidFill>
                  <a:schemeClr val="accent1">
                    <a:lumMod val="75000"/>
                    <a:lumOff val="25000"/>
                  </a:schemeClr>
                </a:solidFill>
              </a:rPr>
              <a:t>6. Cultural Historical &amp; Gender Issues</a:t>
            </a:r>
          </a:p>
        </p:txBody>
      </p:sp>
    </p:spTree>
    <p:extLst>
      <p:ext uri="{BB962C8B-B14F-4D97-AF65-F5344CB8AC3E}">
        <p14:creationId xmlns:p14="http://schemas.microsoft.com/office/powerpoint/2010/main" val="3155003466"/>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28877</TotalTime>
  <Words>7796</Words>
  <Application>Microsoft Office PowerPoint</Application>
  <PresentationFormat>Widescreen</PresentationFormat>
  <Paragraphs>595</Paragraphs>
  <Slides>46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Gill Sans MT</vt:lpstr>
      <vt:lpstr>Wingdings 2</vt:lpstr>
      <vt:lpstr>Dividend</vt:lpstr>
      <vt:lpstr>Breaking the Cycle Learning Series</vt:lpstr>
      <vt:lpstr>PowerPoint Presentation</vt:lpstr>
      <vt:lpstr>Your Role</vt:lpstr>
      <vt:lpstr>Your Role</vt:lpstr>
      <vt:lpstr>Your Role</vt:lpstr>
      <vt:lpstr>Learning Outcomes</vt:lpstr>
      <vt:lpstr>Learning Outcomes</vt:lpstr>
      <vt:lpstr>Learning Outcomes</vt:lpstr>
      <vt:lpstr>6 Guiding Principles to Trauma Informed care</vt:lpstr>
      <vt:lpstr>PowerPoint Presentation</vt:lpstr>
      <vt:lpstr>PowerPoint Presentation</vt:lpstr>
      <vt:lpstr>PowerPoint Presentation</vt:lpstr>
      <vt:lpstr>PowerPoint Presentation</vt:lpstr>
      <vt:lpstr>Discussing Mandated reporting</vt:lpstr>
      <vt:lpstr>PowerPoint Presentation</vt:lpstr>
      <vt:lpstr>SURVIVOR’s VOICES</vt:lpstr>
      <vt:lpstr>SURVIVOR’s VOICES</vt:lpstr>
      <vt:lpstr>PowerPoint Presentation</vt:lpstr>
      <vt:lpstr>The Importance of honoring Culture</vt:lpstr>
      <vt:lpstr>Culturally Relevant frameworks</vt:lpstr>
      <vt:lpstr>Culturally Relevant Concepts</vt:lpstr>
      <vt:lpstr>SURVIVOR’s VOICES</vt:lpstr>
      <vt:lpstr>Ways to honor culture</vt:lpstr>
      <vt:lpstr>The importance of honoring culture</vt:lpstr>
      <vt:lpstr>PowerPoint Presentation</vt:lpstr>
      <vt:lpstr>What to Say? Talking points</vt:lpstr>
      <vt:lpstr>What to Offer? Connecting to resources</vt:lpstr>
      <vt:lpstr>What to Offer? Connecting to resources</vt:lpstr>
      <vt:lpstr>What to Offer? Available resources</vt:lpstr>
      <vt:lpstr>What to Offer? Available resources</vt:lpstr>
      <vt:lpstr>PowerPoint Presentation</vt:lpstr>
      <vt:lpstr>PowerPoint Presentation</vt:lpstr>
      <vt:lpstr>PowerPoint Presentation</vt:lpstr>
      <vt:lpstr>PowerPoint Presentation</vt:lpstr>
      <vt:lpstr>Peer support &amp; Connection</vt:lpstr>
      <vt:lpstr>PowerPoint Presentation</vt:lpstr>
      <vt:lpstr>PowerPoint Presentation</vt:lpstr>
      <vt:lpstr>Advocacy Beyond Leaving</vt:lpstr>
      <vt:lpstr>Advocacy Beyond Leaving</vt:lpstr>
      <vt:lpstr>Acknowledge &amp; Celebrate</vt:lpstr>
      <vt:lpstr>PowerPoint Presentation</vt:lpstr>
      <vt:lpstr>From Survivors – Why Asking is Important</vt:lpstr>
      <vt:lpstr>From Survivors – Why Asking is Important</vt:lpstr>
      <vt:lpstr>From Survivors – Why Asking is Important</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FPC Outcomes &amp; Evaluation Committee</dc:title>
  <dc:creator>Erin Schubert</dc:creator>
  <cp:lastModifiedBy>Rosen, Marianne - DCF</cp:lastModifiedBy>
  <cp:revision>457</cp:revision>
  <dcterms:created xsi:type="dcterms:W3CDTF">2020-01-02T19:20:52Z</dcterms:created>
  <dcterms:modified xsi:type="dcterms:W3CDTF">2021-11-15T18:51:09Z</dcterms:modified>
</cp:coreProperties>
</file>