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8" r:id="rId4"/>
    <p:sldId id="294" r:id="rId5"/>
    <p:sldId id="291" r:id="rId6"/>
    <p:sldId id="292" r:id="rId7"/>
    <p:sldId id="273" r:id="rId8"/>
    <p:sldId id="272" r:id="rId9"/>
    <p:sldId id="275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ige, Gina M - DCF" initials="PGM-D" lastIdx="1" clrIdx="0">
    <p:extLst>
      <p:ext uri="{19B8F6BF-5375-455C-9EA6-DF929625EA0E}">
        <p15:presenceInfo xmlns:p15="http://schemas.microsoft.com/office/powerpoint/2012/main" userId="S::GinaM.Paige@wisconsin.gov::57df385c-4e2a-4dd6-97a4-3ab63a6c18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FF7992-0207-4805-AD1E-E8857B510695}" v="367" dt="2021-03-17T15:27:15.718"/>
    <p1510:client id="{D95B0990-4DD9-4860-AA5C-821FF9F07F03}" v="399" dt="2021-03-17T15:34:57.0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769" autoAdjust="0"/>
  </p:normalViewPr>
  <p:slideViewPr>
    <p:cSldViewPr snapToGrid="0">
      <p:cViewPr varScale="1">
        <p:scale>
          <a:sx n="77" d="100"/>
          <a:sy n="77" d="100"/>
        </p:scale>
        <p:origin x="1872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3.svg"/><Relationship Id="rId4" Type="http://schemas.openxmlformats.org/officeDocument/2006/relationships/image" Target="../media/image8.svg"/><Relationship Id="rId9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3.svg"/><Relationship Id="rId4" Type="http://schemas.openxmlformats.org/officeDocument/2006/relationships/image" Target="../media/image8.svg"/><Relationship Id="rId9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115FDC-F178-46C4-9BFB-994B48B0636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C33008C6-8C24-42AA-9006-492F8E5719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2">
                  <a:lumMod val="10000"/>
                </a:schemeClr>
              </a:solidFill>
            </a:rPr>
            <a:t>The Community Action Plan (CAP) is an integral part of the CSBG application that CAAs submit each year.</a:t>
          </a:r>
        </a:p>
      </dgm:t>
    </dgm:pt>
    <dgm:pt modelId="{C808A401-6DAD-419A-87DE-6EECDCCFE4F7}" type="parTrans" cxnId="{F529184E-EFA2-4500-A5F4-D175E4A7CABA}">
      <dgm:prSet/>
      <dgm:spPr/>
      <dgm:t>
        <a:bodyPr/>
        <a:lstStyle/>
        <a:p>
          <a:endParaRPr lang="en-US"/>
        </a:p>
      </dgm:t>
    </dgm:pt>
    <dgm:pt modelId="{674A8EAB-42EC-46D0-AFE3-036B1321429E}" type="sibTrans" cxnId="{F529184E-EFA2-4500-A5F4-D175E4A7CABA}">
      <dgm:prSet/>
      <dgm:spPr/>
      <dgm:t>
        <a:bodyPr/>
        <a:lstStyle/>
        <a:p>
          <a:endParaRPr lang="en-US"/>
        </a:p>
      </dgm:t>
    </dgm:pt>
    <dgm:pt modelId="{79376920-6E6C-4F07-8590-E2B28077FE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kern="1200" dirty="0">
              <a:solidFill>
                <a:srgbClr val="E7E6E6">
                  <a:lumMod val="10000"/>
                </a:srgbClr>
              </a:solidFill>
              <a:latin typeface="Roboto"/>
              <a:ea typeface="+mn-ea"/>
              <a:cs typeface="+mn-cs"/>
            </a:rPr>
            <a:t>To comply with the CSBG Act: CAAs must complete a Community Action Plan as a condition to receive funding through a Community Services Block Grant.</a:t>
          </a:r>
        </a:p>
      </dgm:t>
    </dgm:pt>
    <dgm:pt modelId="{88319502-0E11-4F0F-A3B8-9BF8E2BBC5B1}" type="parTrans" cxnId="{E86FF1AD-F84A-4216-A55F-9770ACC41959}">
      <dgm:prSet/>
      <dgm:spPr/>
      <dgm:t>
        <a:bodyPr/>
        <a:lstStyle/>
        <a:p>
          <a:endParaRPr lang="en-US"/>
        </a:p>
      </dgm:t>
    </dgm:pt>
    <dgm:pt modelId="{3C4EC911-53CF-4607-AD75-6C55CF63E27A}" type="sibTrans" cxnId="{E86FF1AD-F84A-4216-A55F-9770ACC41959}">
      <dgm:prSet/>
      <dgm:spPr/>
      <dgm:t>
        <a:bodyPr/>
        <a:lstStyle/>
        <a:p>
          <a:endParaRPr lang="en-US"/>
        </a:p>
      </dgm:t>
    </dgm:pt>
    <dgm:pt modelId="{3EEAE6FB-B22D-4540-966C-37E2E4870A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2">
                  <a:lumMod val="10000"/>
                </a:schemeClr>
              </a:solidFill>
            </a:rPr>
            <a:t>CSBG funds must be used to support activities that remove obstacles and solve problems blocking achievement of self-sufficiency.</a:t>
          </a:r>
        </a:p>
      </dgm:t>
    </dgm:pt>
    <dgm:pt modelId="{35646869-CF08-4C09-9786-9FBAD1C9F215}" type="parTrans" cxnId="{38AF1E9A-EA94-411F-97E3-B76FE376976A}">
      <dgm:prSet/>
      <dgm:spPr/>
      <dgm:t>
        <a:bodyPr/>
        <a:lstStyle/>
        <a:p>
          <a:endParaRPr lang="en-US"/>
        </a:p>
      </dgm:t>
    </dgm:pt>
    <dgm:pt modelId="{9E2A1C72-E8E2-41C3-98B6-B87688446676}" type="sibTrans" cxnId="{38AF1E9A-EA94-411F-97E3-B76FE376976A}">
      <dgm:prSet/>
      <dgm:spPr/>
      <dgm:t>
        <a:bodyPr/>
        <a:lstStyle/>
        <a:p>
          <a:endParaRPr lang="en-US"/>
        </a:p>
      </dgm:t>
    </dgm:pt>
    <dgm:pt modelId="{E72DB78A-0768-4C8B-AF9E-05AE1C6646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2">
                  <a:lumMod val="10000"/>
                </a:schemeClr>
              </a:solidFill>
            </a:rPr>
            <a:t>Each agency must do a comprehensive Community Needs Assessment (CNA) every 3 years to find out what obstacles and problems need to be addressed.</a:t>
          </a:r>
        </a:p>
      </dgm:t>
    </dgm:pt>
    <dgm:pt modelId="{AA5680A6-E64B-4A70-9F46-D17F1D0CD1EF}" type="parTrans" cxnId="{A16BBEF0-BEA7-450C-89C1-D300860ADD64}">
      <dgm:prSet/>
      <dgm:spPr/>
      <dgm:t>
        <a:bodyPr/>
        <a:lstStyle/>
        <a:p>
          <a:endParaRPr lang="en-US"/>
        </a:p>
      </dgm:t>
    </dgm:pt>
    <dgm:pt modelId="{C03B3010-EA7E-4DEB-AE54-1DC184A291F5}" type="sibTrans" cxnId="{A16BBEF0-BEA7-450C-89C1-D300860ADD64}">
      <dgm:prSet/>
      <dgm:spPr/>
      <dgm:t>
        <a:bodyPr/>
        <a:lstStyle/>
        <a:p>
          <a:endParaRPr lang="en-US"/>
        </a:p>
      </dgm:t>
    </dgm:pt>
    <dgm:pt modelId="{138D2444-3161-49CC-A7A8-9CA1FFEFB5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2">
                  <a:lumMod val="10000"/>
                </a:schemeClr>
              </a:solidFill>
            </a:rPr>
            <a:t>Then the CAA must develop a specific, short-range plan for using its resources.</a:t>
          </a:r>
        </a:p>
      </dgm:t>
    </dgm:pt>
    <dgm:pt modelId="{C8582A9E-BC0A-4D3B-A4A2-B114AA38E1F4}" type="parTrans" cxnId="{41510921-F0EA-4008-A58B-C25485D2C1AB}">
      <dgm:prSet/>
      <dgm:spPr/>
      <dgm:t>
        <a:bodyPr/>
        <a:lstStyle/>
        <a:p>
          <a:endParaRPr lang="en-US"/>
        </a:p>
      </dgm:t>
    </dgm:pt>
    <dgm:pt modelId="{81C8F681-6F48-4331-9407-92A59A83EAFF}" type="sibTrans" cxnId="{41510921-F0EA-4008-A58B-C25485D2C1AB}">
      <dgm:prSet/>
      <dgm:spPr/>
      <dgm:t>
        <a:bodyPr/>
        <a:lstStyle/>
        <a:p>
          <a:endParaRPr lang="en-US"/>
        </a:p>
      </dgm:t>
    </dgm:pt>
    <dgm:pt modelId="{8982F68C-B662-493B-930B-2FA61037A127}" type="pres">
      <dgm:prSet presAssocID="{99115FDC-F178-46C4-9BFB-994B48B0636D}" presName="root" presStyleCnt="0">
        <dgm:presLayoutVars>
          <dgm:dir/>
          <dgm:resizeHandles val="exact"/>
        </dgm:presLayoutVars>
      </dgm:prSet>
      <dgm:spPr/>
    </dgm:pt>
    <dgm:pt modelId="{B99E4829-2D3A-4EF8-B360-6351672CBBB9}" type="pres">
      <dgm:prSet presAssocID="{C33008C6-8C24-42AA-9006-492F8E571983}" presName="compNode" presStyleCnt="0"/>
      <dgm:spPr/>
    </dgm:pt>
    <dgm:pt modelId="{5C94994F-6C54-4949-86B0-35F973F93BEA}" type="pres">
      <dgm:prSet presAssocID="{C33008C6-8C24-42AA-9006-492F8E571983}" presName="bgRect" presStyleLbl="bgShp" presStyleIdx="0" presStyleCnt="5" custLinFactNeighborX="-5932" custLinFactNeighborY="-235"/>
      <dgm:spPr/>
    </dgm:pt>
    <dgm:pt modelId="{5C4A282C-B989-4C34-855E-942177D8054E}" type="pres">
      <dgm:prSet presAssocID="{C33008C6-8C24-42AA-9006-492F8E57198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 with solid fill"/>
        </a:ext>
      </dgm:extLst>
    </dgm:pt>
    <dgm:pt modelId="{21DADE1F-AA07-4FAB-8956-38E3E38DF527}" type="pres">
      <dgm:prSet presAssocID="{C33008C6-8C24-42AA-9006-492F8E571983}" presName="spaceRect" presStyleCnt="0"/>
      <dgm:spPr/>
    </dgm:pt>
    <dgm:pt modelId="{CADEAA62-656F-4507-9E88-17D62F7CD1DD}" type="pres">
      <dgm:prSet presAssocID="{C33008C6-8C24-42AA-9006-492F8E571983}" presName="parTx" presStyleLbl="revTx" presStyleIdx="0" presStyleCnt="5">
        <dgm:presLayoutVars>
          <dgm:chMax val="0"/>
          <dgm:chPref val="0"/>
        </dgm:presLayoutVars>
      </dgm:prSet>
      <dgm:spPr/>
    </dgm:pt>
    <dgm:pt modelId="{35EF6A68-3828-4806-B094-BE59103D1051}" type="pres">
      <dgm:prSet presAssocID="{674A8EAB-42EC-46D0-AFE3-036B1321429E}" presName="sibTrans" presStyleCnt="0"/>
      <dgm:spPr/>
    </dgm:pt>
    <dgm:pt modelId="{3E2E185D-3C1E-48C9-9018-2308311EE46C}" type="pres">
      <dgm:prSet presAssocID="{79376920-6E6C-4F07-8590-E2B28077FEB7}" presName="compNode" presStyleCnt="0"/>
      <dgm:spPr/>
    </dgm:pt>
    <dgm:pt modelId="{D22F2BF1-3182-4491-B6BC-F5BE7EAEFB4E}" type="pres">
      <dgm:prSet presAssocID="{79376920-6E6C-4F07-8590-E2B28077FEB7}" presName="bgRect" presStyleLbl="bgShp" presStyleIdx="1" presStyleCnt="5" custLinFactNeighborX="-42422"/>
      <dgm:spPr/>
    </dgm:pt>
    <dgm:pt modelId="{1A954CC6-CC69-466A-B8A4-4A2B543D1ABA}" type="pres">
      <dgm:prSet presAssocID="{79376920-6E6C-4F07-8590-E2B28077FEB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 with solid fill"/>
        </a:ext>
      </dgm:extLst>
    </dgm:pt>
    <dgm:pt modelId="{235D9961-7084-440A-AA80-C5917FEEAADB}" type="pres">
      <dgm:prSet presAssocID="{79376920-6E6C-4F07-8590-E2B28077FEB7}" presName="spaceRect" presStyleCnt="0"/>
      <dgm:spPr/>
    </dgm:pt>
    <dgm:pt modelId="{CE2AE1E5-EC64-4A8E-9B84-1659D1D1FA02}" type="pres">
      <dgm:prSet presAssocID="{79376920-6E6C-4F07-8590-E2B28077FEB7}" presName="parTx" presStyleLbl="revTx" presStyleIdx="1" presStyleCnt="5">
        <dgm:presLayoutVars>
          <dgm:chMax val="0"/>
          <dgm:chPref val="0"/>
        </dgm:presLayoutVars>
      </dgm:prSet>
      <dgm:spPr/>
    </dgm:pt>
    <dgm:pt modelId="{15F27EA8-85C9-4914-A902-A280441210CC}" type="pres">
      <dgm:prSet presAssocID="{3C4EC911-53CF-4607-AD75-6C55CF63E27A}" presName="sibTrans" presStyleCnt="0"/>
      <dgm:spPr/>
    </dgm:pt>
    <dgm:pt modelId="{AE6963C4-C848-45EE-832A-0F74257F76AC}" type="pres">
      <dgm:prSet presAssocID="{3EEAE6FB-B22D-4540-966C-37E2E4870A09}" presName="compNode" presStyleCnt="0"/>
      <dgm:spPr/>
    </dgm:pt>
    <dgm:pt modelId="{67B7A10D-609E-43B5-AC4A-B89420EBCDAA}" type="pres">
      <dgm:prSet presAssocID="{3EEAE6FB-B22D-4540-966C-37E2E4870A09}" presName="bgRect" presStyleLbl="bgShp" presStyleIdx="2" presStyleCnt="5"/>
      <dgm:spPr/>
    </dgm:pt>
    <dgm:pt modelId="{788B65F0-C984-4B41-BF22-1979F2E05E43}" type="pres">
      <dgm:prSet presAssocID="{3EEAE6FB-B22D-4540-966C-37E2E4870A0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struction Barricade with solid fill"/>
        </a:ext>
      </dgm:extLst>
    </dgm:pt>
    <dgm:pt modelId="{297E11A7-FB50-49FC-9E61-9EDD80CE481D}" type="pres">
      <dgm:prSet presAssocID="{3EEAE6FB-B22D-4540-966C-37E2E4870A09}" presName="spaceRect" presStyleCnt="0"/>
      <dgm:spPr/>
    </dgm:pt>
    <dgm:pt modelId="{DE5CF820-6CCE-43D9-8E0A-F7AAC4301944}" type="pres">
      <dgm:prSet presAssocID="{3EEAE6FB-B22D-4540-966C-37E2E4870A09}" presName="parTx" presStyleLbl="revTx" presStyleIdx="2" presStyleCnt="5">
        <dgm:presLayoutVars>
          <dgm:chMax val="0"/>
          <dgm:chPref val="0"/>
        </dgm:presLayoutVars>
      </dgm:prSet>
      <dgm:spPr/>
    </dgm:pt>
    <dgm:pt modelId="{B0566333-2A24-4851-A4A2-6F3328D9DAC2}" type="pres">
      <dgm:prSet presAssocID="{9E2A1C72-E8E2-41C3-98B6-B87688446676}" presName="sibTrans" presStyleCnt="0"/>
      <dgm:spPr/>
    </dgm:pt>
    <dgm:pt modelId="{879BCB4D-3B96-4DD0-B078-94076071C79B}" type="pres">
      <dgm:prSet presAssocID="{E72DB78A-0768-4C8B-AF9E-05AE1C6646DA}" presName="compNode" presStyleCnt="0"/>
      <dgm:spPr/>
    </dgm:pt>
    <dgm:pt modelId="{9E1F9FEF-A25F-40AB-94EB-BCE3EB698823}" type="pres">
      <dgm:prSet presAssocID="{E72DB78A-0768-4C8B-AF9E-05AE1C6646DA}" presName="bgRect" presStyleLbl="bgShp" presStyleIdx="3" presStyleCnt="5"/>
      <dgm:spPr/>
    </dgm:pt>
    <dgm:pt modelId="{B148117E-AFF2-48BC-B31D-D9C14F4FD56A}" type="pres">
      <dgm:prSet presAssocID="{E72DB78A-0768-4C8B-AF9E-05AE1C6646D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 with solid fill"/>
        </a:ext>
      </dgm:extLst>
    </dgm:pt>
    <dgm:pt modelId="{2F078D78-5104-4EFB-8335-5885315174EE}" type="pres">
      <dgm:prSet presAssocID="{E72DB78A-0768-4C8B-AF9E-05AE1C6646DA}" presName="spaceRect" presStyleCnt="0"/>
      <dgm:spPr/>
    </dgm:pt>
    <dgm:pt modelId="{D88CD5EA-5206-4BD1-9A38-08A2230C8D4E}" type="pres">
      <dgm:prSet presAssocID="{E72DB78A-0768-4C8B-AF9E-05AE1C6646DA}" presName="parTx" presStyleLbl="revTx" presStyleIdx="3" presStyleCnt="5">
        <dgm:presLayoutVars>
          <dgm:chMax val="0"/>
          <dgm:chPref val="0"/>
        </dgm:presLayoutVars>
      </dgm:prSet>
      <dgm:spPr/>
    </dgm:pt>
    <dgm:pt modelId="{41384DAA-69CC-41B6-AB35-22CB7B09F471}" type="pres">
      <dgm:prSet presAssocID="{C03B3010-EA7E-4DEB-AE54-1DC184A291F5}" presName="sibTrans" presStyleCnt="0"/>
      <dgm:spPr/>
    </dgm:pt>
    <dgm:pt modelId="{6E6B283C-2EE9-4C51-8D3C-9D37869F3475}" type="pres">
      <dgm:prSet presAssocID="{138D2444-3161-49CC-A7A8-9CA1FFEFB5E0}" presName="compNode" presStyleCnt="0"/>
      <dgm:spPr/>
    </dgm:pt>
    <dgm:pt modelId="{B9F5E938-40C1-433C-8097-1EDA0C181125}" type="pres">
      <dgm:prSet presAssocID="{138D2444-3161-49CC-A7A8-9CA1FFEFB5E0}" presName="bgRect" presStyleLbl="bgShp" presStyleIdx="4" presStyleCnt="5"/>
      <dgm:spPr/>
    </dgm:pt>
    <dgm:pt modelId="{F56D5A03-21FC-440E-8BB0-1C8618D3CFAF}" type="pres">
      <dgm:prSet presAssocID="{138D2444-3161-49CC-A7A8-9CA1FFEFB5E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 with solid fill"/>
        </a:ext>
      </dgm:extLst>
    </dgm:pt>
    <dgm:pt modelId="{8517F60C-A756-4023-AD6C-6D4AC372011B}" type="pres">
      <dgm:prSet presAssocID="{138D2444-3161-49CC-A7A8-9CA1FFEFB5E0}" presName="spaceRect" presStyleCnt="0"/>
      <dgm:spPr/>
    </dgm:pt>
    <dgm:pt modelId="{F11F26EA-E414-48DB-AD7B-47FC0A9268C8}" type="pres">
      <dgm:prSet presAssocID="{138D2444-3161-49CC-A7A8-9CA1FFEFB5E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0D43D05-F83A-42D0-B2FD-A65370BD54F0}" type="presOf" srcId="{E72DB78A-0768-4C8B-AF9E-05AE1C6646DA}" destId="{D88CD5EA-5206-4BD1-9A38-08A2230C8D4E}" srcOrd="0" destOrd="0" presId="urn:microsoft.com/office/officeart/2018/2/layout/IconVerticalSolidList"/>
    <dgm:cxn modelId="{41510921-F0EA-4008-A58B-C25485D2C1AB}" srcId="{99115FDC-F178-46C4-9BFB-994B48B0636D}" destId="{138D2444-3161-49CC-A7A8-9CA1FFEFB5E0}" srcOrd="4" destOrd="0" parTransId="{C8582A9E-BC0A-4D3B-A4A2-B114AA38E1F4}" sibTransId="{81C8F681-6F48-4331-9407-92A59A83EAFF}"/>
    <dgm:cxn modelId="{5520C032-6AE2-4DF6-8011-BEA4FFC846AA}" type="presOf" srcId="{99115FDC-F178-46C4-9BFB-994B48B0636D}" destId="{8982F68C-B662-493B-930B-2FA61037A127}" srcOrd="0" destOrd="0" presId="urn:microsoft.com/office/officeart/2018/2/layout/IconVerticalSolidList"/>
    <dgm:cxn modelId="{F529184E-EFA2-4500-A5F4-D175E4A7CABA}" srcId="{99115FDC-F178-46C4-9BFB-994B48B0636D}" destId="{C33008C6-8C24-42AA-9006-492F8E571983}" srcOrd="0" destOrd="0" parTransId="{C808A401-6DAD-419A-87DE-6EECDCCFE4F7}" sibTransId="{674A8EAB-42EC-46D0-AFE3-036B1321429E}"/>
    <dgm:cxn modelId="{41EDE07E-FB81-4198-8970-37FDA7B6C556}" type="presOf" srcId="{138D2444-3161-49CC-A7A8-9CA1FFEFB5E0}" destId="{F11F26EA-E414-48DB-AD7B-47FC0A9268C8}" srcOrd="0" destOrd="0" presId="urn:microsoft.com/office/officeart/2018/2/layout/IconVerticalSolidList"/>
    <dgm:cxn modelId="{38AF1E9A-EA94-411F-97E3-B76FE376976A}" srcId="{99115FDC-F178-46C4-9BFB-994B48B0636D}" destId="{3EEAE6FB-B22D-4540-966C-37E2E4870A09}" srcOrd="2" destOrd="0" parTransId="{35646869-CF08-4C09-9786-9FBAD1C9F215}" sibTransId="{9E2A1C72-E8E2-41C3-98B6-B87688446676}"/>
    <dgm:cxn modelId="{E86FF1AD-F84A-4216-A55F-9770ACC41959}" srcId="{99115FDC-F178-46C4-9BFB-994B48B0636D}" destId="{79376920-6E6C-4F07-8590-E2B28077FEB7}" srcOrd="1" destOrd="0" parTransId="{88319502-0E11-4F0F-A3B8-9BF8E2BBC5B1}" sibTransId="{3C4EC911-53CF-4607-AD75-6C55CF63E27A}"/>
    <dgm:cxn modelId="{CA2C7CBE-2241-4411-AFD2-FAFCD4C4E8FE}" type="presOf" srcId="{C33008C6-8C24-42AA-9006-492F8E571983}" destId="{CADEAA62-656F-4507-9E88-17D62F7CD1DD}" srcOrd="0" destOrd="0" presId="urn:microsoft.com/office/officeart/2018/2/layout/IconVerticalSolidList"/>
    <dgm:cxn modelId="{2A5399C6-3AD2-430C-966F-898456C0EE9B}" type="presOf" srcId="{3EEAE6FB-B22D-4540-966C-37E2E4870A09}" destId="{DE5CF820-6CCE-43D9-8E0A-F7AAC4301944}" srcOrd="0" destOrd="0" presId="urn:microsoft.com/office/officeart/2018/2/layout/IconVerticalSolidList"/>
    <dgm:cxn modelId="{69FDB9F0-BF48-4962-B7C5-7447A02BDB51}" type="presOf" srcId="{79376920-6E6C-4F07-8590-E2B28077FEB7}" destId="{CE2AE1E5-EC64-4A8E-9B84-1659D1D1FA02}" srcOrd="0" destOrd="0" presId="urn:microsoft.com/office/officeart/2018/2/layout/IconVerticalSolidList"/>
    <dgm:cxn modelId="{A16BBEF0-BEA7-450C-89C1-D300860ADD64}" srcId="{99115FDC-F178-46C4-9BFB-994B48B0636D}" destId="{E72DB78A-0768-4C8B-AF9E-05AE1C6646DA}" srcOrd="3" destOrd="0" parTransId="{AA5680A6-E64B-4A70-9F46-D17F1D0CD1EF}" sibTransId="{C03B3010-EA7E-4DEB-AE54-1DC184A291F5}"/>
    <dgm:cxn modelId="{0D4CA954-3193-4DCC-A9E1-89277E40DC20}" type="presParOf" srcId="{8982F68C-B662-493B-930B-2FA61037A127}" destId="{B99E4829-2D3A-4EF8-B360-6351672CBBB9}" srcOrd="0" destOrd="0" presId="urn:microsoft.com/office/officeart/2018/2/layout/IconVerticalSolidList"/>
    <dgm:cxn modelId="{B6671C3E-F47B-4D1F-9C1A-895BCD2C35FF}" type="presParOf" srcId="{B99E4829-2D3A-4EF8-B360-6351672CBBB9}" destId="{5C94994F-6C54-4949-86B0-35F973F93BEA}" srcOrd="0" destOrd="0" presId="urn:microsoft.com/office/officeart/2018/2/layout/IconVerticalSolidList"/>
    <dgm:cxn modelId="{4057B7B4-866F-4FB2-A103-8219B49F5C1E}" type="presParOf" srcId="{B99E4829-2D3A-4EF8-B360-6351672CBBB9}" destId="{5C4A282C-B989-4C34-855E-942177D8054E}" srcOrd="1" destOrd="0" presId="urn:microsoft.com/office/officeart/2018/2/layout/IconVerticalSolidList"/>
    <dgm:cxn modelId="{9E306BC7-8AD5-44DB-89F4-B0DAF2F6EE0C}" type="presParOf" srcId="{B99E4829-2D3A-4EF8-B360-6351672CBBB9}" destId="{21DADE1F-AA07-4FAB-8956-38E3E38DF527}" srcOrd="2" destOrd="0" presId="urn:microsoft.com/office/officeart/2018/2/layout/IconVerticalSolidList"/>
    <dgm:cxn modelId="{93B09513-851B-4EFA-81D8-535E255A10C5}" type="presParOf" srcId="{B99E4829-2D3A-4EF8-B360-6351672CBBB9}" destId="{CADEAA62-656F-4507-9E88-17D62F7CD1DD}" srcOrd="3" destOrd="0" presId="urn:microsoft.com/office/officeart/2018/2/layout/IconVerticalSolidList"/>
    <dgm:cxn modelId="{D9BE167B-7A6D-485C-946C-C07A699A166C}" type="presParOf" srcId="{8982F68C-B662-493B-930B-2FA61037A127}" destId="{35EF6A68-3828-4806-B094-BE59103D1051}" srcOrd="1" destOrd="0" presId="urn:microsoft.com/office/officeart/2018/2/layout/IconVerticalSolidList"/>
    <dgm:cxn modelId="{910153E2-54CB-4734-ADC7-212D3489279D}" type="presParOf" srcId="{8982F68C-B662-493B-930B-2FA61037A127}" destId="{3E2E185D-3C1E-48C9-9018-2308311EE46C}" srcOrd="2" destOrd="0" presId="urn:microsoft.com/office/officeart/2018/2/layout/IconVerticalSolidList"/>
    <dgm:cxn modelId="{55E6241E-DD37-400D-A56F-615A28022F29}" type="presParOf" srcId="{3E2E185D-3C1E-48C9-9018-2308311EE46C}" destId="{D22F2BF1-3182-4491-B6BC-F5BE7EAEFB4E}" srcOrd="0" destOrd="0" presId="urn:microsoft.com/office/officeart/2018/2/layout/IconVerticalSolidList"/>
    <dgm:cxn modelId="{BE2C58D0-0D50-4A5F-BA6C-34671165A568}" type="presParOf" srcId="{3E2E185D-3C1E-48C9-9018-2308311EE46C}" destId="{1A954CC6-CC69-466A-B8A4-4A2B543D1ABA}" srcOrd="1" destOrd="0" presId="urn:microsoft.com/office/officeart/2018/2/layout/IconVerticalSolidList"/>
    <dgm:cxn modelId="{64969161-43BC-4EC9-9488-4BE6B6107582}" type="presParOf" srcId="{3E2E185D-3C1E-48C9-9018-2308311EE46C}" destId="{235D9961-7084-440A-AA80-C5917FEEAADB}" srcOrd="2" destOrd="0" presId="urn:microsoft.com/office/officeart/2018/2/layout/IconVerticalSolidList"/>
    <dgm:cxn modelId="{1C500170-CF71-49F0-8D56-19F72B254FC8}" type="presParOf" srcId="{3E2E185D-3C1E-48C9-9018-2308311EE46C}" destId="{CE2AE1E5-EC64-4A8E-9B84-1659D1D1FA02}" srcOrd="3" destOrd="0" presId="urn:microsoft.com/office/officeart/2018/2/layout/IconVerticalSolidList"/>
    <dgm:cxn modelId="{D122806C-9E95-4D31-8ECD-F3FE0E5ECE0D}" type="presParOf" srcId="{8982F68C-B662-493B-930B-2FA61037A127}" destId="{15F27EA8-85C9-4914-A902-A280441210CC}" srcOrd="3" destOrd="0" presId="urn:microsoft.com/office/officeart/2018/2/layout/IconVerticalSolidList"/>
    <dgm:cxn modelId="{53F99E03-03A7-4E9E-8018-CA9D8CF5F924}" type="presParOf" srcId="{8982F68C-B662-493B-930B-2FA61037A127}" destId="{AE6963C4-C848-45EE-832A-0F74257F76AC}" srcOrd="4" destOrd="0" presId="urn:microsoft.com/office/officeart/2018/2/layout/IconVerticalSolidList"/>
    <dgm:cxn modelId="{58441E2A-9A26-4B07-8FCD-E85E33D0844D}" type="presParOf" srcId="{AE6963C4-C848-45EE-832A-0F74257F76AC}" destId="{67B7A10D-609E-43B5-AC4A-B89420EBCDAA}" srcOrd="0" destOrd="0" presId="urn:microsoft.com/office/officeart/2018/2/layout/IconVerticalSolidList"/>
    <dgm:cxn modelId="{1A544B07-4930-442C-8283-6EDF5794FABD}" type="presParOf" srcId="{AE6963C4-C848-45EE-832A-0F74257F76AC}" destId="{788B65F0-C984-4B41-BF22-1979F2E05E43}" srcOrd="1" destOrd="0" presId="urn:microsoft.com/office/officeart/2018/2/layout/IconVerticalSolidList"/>
    <dgm:cxn modelId="{D384D577-078C-4AD7-A97D-1009F5A31ED4}" type="presParOf" srcId="{AE6963C4-C848-45EE-832A-0F74257F76AC}" destId="{297E11A7-FB50-49FC-9E61-9EDD80CE481D}" srcOrd="2" destOrd="0" presId="urn:microsoft.com/office/officeart/2018/2/layout/IconVerticalSolidList"/>
    <dgm:cxn modelId="{438ACD55-F03A-4944-8BD6-8809AF93E22C}" type="presParOf" srcId="{AE6963C4-C848-45EE-832A-0F74257F76AC}" destId="{DE5CF820-6CCE-43D9-8E0A-F7AAC4301944}" srcOrd="3" destOrd="0" presId="urn:microsoft.com/office/officeart/2018/2/layout/IconVerticalSolidList"/>
    <dgm:cxn modelId="{7EC12F58-D06E-4643-A945-C3229FF88242}" type="presParOf" srcId="{8982F68C-B662-493B-930B-2FA61037A127}" destId="{B0566333-2A24-4851-A4A2-6F3328D9DAC2}" srcOrd="5" destOrd="0" presId="urn:microsoft.com/office/officeart/2018/2/layout/IconVerticalSolidList"/>
    <dgm:cxn modelId="{B74EDA29-CD1B-4B10-B106-49FB1768796E}" type="presParOf" srcId="{8982F68C-B662-493B-930B-2FA61037A127}" destId="{879BCB4D-3B96-4DD0-B078-94076071C79B}" srcOrd="6" destOrd="0" presId="urn:microsoft.com/office/officeart/2018/2/layout/IconVerticalSolidList"/>
    <dgm:cxn modelId="{400EA9FD-D4D0-4F42-890A-4D94AF942799}" type="presParOf" srcId="{879BCB4D-3B96-4DD0-B078-94076071C79B}" destId="{9E1F9FEF-A25F-40AB-94EB-BCE3EB698823}" srcOrd="0" destOrd="0" presId="urn:microsoft.com/office/officeart/2018/2/layout/IconVerticalSolidList"/>
    <dgm:cxn modelId="{25C25202-6C1C-461C-976E-458D4805A100}" type="presParOf" srcId="{879BCB4D-3B96-4DD0-B078-94076071C79B}" destId="{B148117E-AFF2-48BC-B31D-D9C14F4FD56A}" srcOrd="1" destOrd="0" presId="urn:microsoft.com/office/officeart/2018/2/layout/IconVerticalSolidList"/>
    <dgm:cxn modelId="{88756764-86EE-43B8-84B1-FF37A773B401}" type="presParOf" srcId="{879BCB4D-3B96-4DD0-B078-94076071C79B}" destId="{2F078D78-5104-4EFB-8335-5885315174EE}" srcOrd="2" destOrd="0" presId="urn:microsoft.com/office/officeart/2018/2/layout/IconVerticalSolidList"/>
    <dgm:cxn modelId="{C0683E6C-4E26-44E1-9A33-5F1A37FD07D4}" type="presParOf" srcId="{879BCB4D-3B96-4DD0-B078-94076071C79B}" destId="{D88CD5EA-5206-4BD1-9A38-08A2230C8D4E}" srcOrd="3" destOrd="0" presId="urn:microsoft.com/office/officeart/2018/2/layout/IconVerticalSolidList"/>
    <dgm:cxn modelId="{631A78DE-5D9B-48EE-A4F3-4B34E6CD72A2}" type="presParOf" srcId="{8982F68C-B662-493B-930B-2FA61037A127}" destId="{41384DAA-69CC-41B6-AB35-22CB7B09F471}" srcOrd="7" destOrd="0" presId="urn:microsoft.com/office/officeart/2018/2/layout/IconVerticalSolidList"/>
    <dgm:cxn modelId="{813AB9E4-165B-4CDA-AA34-B48E34B10A00}" type="presParOf" srcId="{8982F68C-B662-493B-930B-2FA61037A127}" destId="{6E6B283C-2EE9-4C51-8D3C-9D37869F3475}" srcOrd="8" destOrd="0" presId="urn:microsoft.com/office/officeart/2018/2/layout/IconVerticalSolidList"/>
    <dgm:cxn modelId="{877D03A1-ECBF-4613-8B73-2864EBFD4EBC}" type="presParOf" srcId="{6E6B283C-2EE9-4C51-8D3C-9D37869F3475}" destId="{B9F5E938-40C1-433C-8097-1EDA0C181125}" srcOrd="0" destOrd="0" presId="urn:microsoft.com/office/officeart/2018/2/layout/IconVerticalSolidList"/>
    <dgm:cxn modelId="{FFFE4D6C-F953-43C2-9251-ED1487CF71A8}" type="presParOf" srcId="{6E6B283C-2EE9-4C51-8D3C-9D37869F3475}" destId="{F56D5A03-21FC-440E-8BB0-1C8618D3CFAF}" srcOrd="1" destOrd="0" presId="urn:microsoft.com/office/officeart/2018/2/layout/IconVerticalSolidList"/>
    <dgm:cxn modelId="{EA7F98F4-F32E-4C89-AFE2-71E249074582}" type="presParOf" srcId="{6E6B283C-2EE9-4C51-8D3C-9D37869F3475}" destId="{8517F60C-A756-4023-AD6C-6D4AC372011B}" srcOrd="2" destOrd="0" presId="urn:microsoft.com/office/officeart/2018/2/layout/IconVerticalSolidList"/>
    <dgm:cxn modelId="{2A0290E4-A18B-4E22-8C96-7066D8E2EFDB}" type="presParOf" srcId="{6E6B283C-2EE9-4C51-8D3C-9D37869F3475}" destId="{F11F26EA-E414-48DB-AD7B-47FC0A9268C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27CEB6-B796-4374-AE77-DCACD76291AB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883A8-C80F-4C05-8E4E-C03F72AD2626}">
      <dgm:prSet phldrT="[Text]"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October 1</a:t>
          </a:r>
        </a:p>
      </dgm:t>
    </dgm:pt>
    <dgm:pt modelId="{956ADC84-9CB9-44CD-85AA-61E96F66D201}" type="parTrans" cxnId="{49DD9FA7-04CA-4F59-865D-2ED9CD785045}">
      <dgm:prSet/>
      <dgm:spPr/>
      <dgm:t>
        <a:bodyPr/>
        <a:lstStyle/>
        <a:p>
          <a:endParaRPr lang="en-US"/>
        </a:p>
      </dgm:t>
    </dgm:pt>
    <dgm:pt modelId="{BCD4E9A7-C2A0-4471-ADFA-69BFCF8AC28D}" type="sibTrans" cxnId="{49DD9FA7-04CA-4F59-865D-2ED9CD785045}">
      <dgm:prSet/>
      <dgm:spPr/>
      <dgm:t>
        <a:bodyPr/>
        <a:lstStyle/>
        <a:p>
          <a:endParaRPr lang="en-US"/>
        </a:p>
      </dgm:t>
    </dgm:pt>
    <dgm:pt modelId="{03BCFCAA-C2CF-40E0-9A82-CFFBA5EA0E54}">
      <dgm:prSet phldrT="[Text]"/>
      <dgm:spPr/>
      <dgm:t>
        <a:bodyPr/>
        <a:lstStyle/>
        <a:p>
          <a:r>
            <a:rPr lang="en-US" dirty="0"/>
            <a:t>Community Needs Assessment (CNA) </a:t>
          </a:r>
          <a:br>
            <a:rPr lang="en-US" dirty="0"/>
          </a:br>
          <a:r>
            <a:rPr lang="en-US" dirty="0"/>
            <a:t>due to DCF</a:t>
          </a:r>
        </a:p>
      </dgm:t>
    </dgm:pt>
    <dgm:pt modelId="{7AFC3520-C926-4F19-BC10-A155412EDB22}" type="parTrans" cxnId="{B6017B45-9ABB-4EA6-9FD7-971BDEE0D9AD}">
      <dgm:prSet/>
      <dgm:spPr/>
      <dgm:t>
        <a:bodyPr/>
        <a:lstStyle/>
        <a:p>
          <a:endParaRPr lang="en-US"/>
        </a:p>
      </dgm:t>
    </dgm:pt>
    <dgm:pt modelId="{EC0FC9E5-8D78-416A-A1A5-C5E49FB83112}" type="sibTrans" cxnId="{B6017B45-9ABB-4EA6-9FD7-971BDEE0D9AD}">
      <dgm:prSet/>
      <dgm:spPr/>
      <dgm:t>
        <a:bodyPr/>
        <a:lstStyle/>
        <a:p>
          <a:endParaRPr lang="en-US"/>
        </a:p>
      </dgm:t>
    </dgm:pt>
    <dgm:pt modelId="{9FE87684-F415-47B6-8669-DDC8F1D16453}">
      <dgm:prSet phldrT="[Text]"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October &amp; November</a:t>
          </a:r>
        </a:p>
      </dgm:t>
    </dgm:pt>
    <dgm:pt modelId="{F7F65527-F6B9-4D72-890F-C79EC1D94106}" type="parTrans" cxnId="{418EC3D3-3456-417B-AE42-C374B7F033ED}">
      <dgm:prSet/>
      <dgm:spPr/>
      <dgm:t>
        <a:bodyPr/>
        <a:lstStyle/>
        <a:p>
          <a:endParaRPr lang="en-US"/>
        </a:p>
      </dgm:t>
    </dgm:pt>
    <dgm:pt modelId="{CD670CCD-07BB-4BD0-91A8-F4F40EFA8974}" type="sibTrans" cxnId="{418EC3D3-3456-417B-AE42-C374B7F033ED}">
      <dgm:prSet/>
      <dgm:spPr/>
      <dgm:t>
        <a:bodyPr/>
        <a:lstStyle/>
        <a:p>
          <a:endParaRPr lang="en-US"/>
        </a:p>
      </dgm:t>
    </dgm:pt>
    <dgm:pt modelId="{FA8745CD-9B88-40C6-B1C3-E5D5D183910D}">
      <dgm:prSet phldrT="[Text]"/>
      <dgm:spPr/>
      <dgm:t>
        <a:bodyPr/>
        <a:lstStyle/>
        <a:p>
          <a:r>
            <a:rPr lang="en-US" dirty="0"/>
            <a:t>Develop CAP from CNA findings &amp; anticipated resources, including setting targets and projecting outcomes</a:t>
          </a:r>
        </a:p>
      </dgm:t>
    </dgm:pt>
    <dgm:pt modelId="{F7BC3153-82BD-4A11-AAFA-A1CAEDD4AB76}" type="parTrans" cxnId="{3621A47F-A759-4755-9DFF-96ADF3DC2E32}">
      <dgm:prSet/>
      <dgm:spPr/>
      <dgm:t>
        <a:bodyPr/>
        <a:lstStyle/>
        <a:p>
          <a:endParaRPr lang="en-US"/>
        </a:p>
      </dgm:t>
    </dgm:pt>
    <dgm:pt modelId="{C70B3619-1E55-45FB-A671-8556AFC444BC}" type="sibTrans" cxnId="{3621A47F-A759-4755-9DFF-96ADF3DC2E32}">
      <dgm:prSet/>
      <dgm:spPr/>
      <dgm:t>
        <a:bodyPr/>
        <a:lstStyle/>
        <a:p>
          <a:endParaRPr lang="en-US"/>
        </a:p>
      </dgm:t>
    </dgm:pt>
    <dgm:pt modelId="{12CCC31E-9052-4B92-91DB-FB7C612D8F87}">
      <dgm:prSet phldrT="[Text]"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December 1</a:t>
          </a:r>
        </a:p>
      </dgm:t>
    </dgm:pt>
    <dgm:pt modelId="{2E5747A3-CD2A-40CF-A548-BB9EA3A1B7CD}" type="parTrans" cxnId="{A4DD28BB-0690-4140-A49D-5E7956A9F62D}">
      <dgm:prSet/>
      <dgm:spPr/>
      <dgm:t>
        <a:bodyPr/>
        <a:lstStyle/>
        <a:p>
          <a:endParaRPr lang="en-US"/>
        </a:p>
      </dgm:t>
    </dgm:pt>
    <dgm:pt modelId="{F18DB1EC-FDC0-4CE9-B7DC-332378DB5C26}" type="sibTrans" cxnId="{A4DD28BB-0690-4140-A49D-5E7956A9F62D}">
      <dgm:prSet/>
      <dgm:spPr/>
      <dgm:t>
        <a:bodyPr/>
        <a:lstStyle/>
        <a:p>
          <a:endParaRPr lang="en-US"/>
        </a:p>
      </dgm:t>
    </dgm:pt>
    <dgm:pt modelId="{DB499390-2966-4F61-AE66-FAE07025CA44}">
      <dgm:prSet phldrT="[Text]"/>
      <dgm:spPr/>
      <dgm:t>
        <a:bodyPr/>
        <a:lstStyle/>
        <a:p>
          <a:r>
            <a:rPr lang="en-US" dirty="0"/>
            <a:t>Board-approved CAP/CSBG Application due to DCF</a:t>
          </a:r>
        </a:p>
      </dgm:t>
    </dgm:pt>
    <dgm:pt modelId="{B78B9BA3-D64A-482C-83AB-14143CA58D5B}" type="parTrans" cxnId="{39CE3271-4044-4573-9432-954C8E944A5F}">
      <dgm:prSet/>
      <dgm:spPr/>
      <dgm:t>
        <a:bodyPr/>
        <a:lstStyle/>
        <a:p>
          <a:endParaRPr lang="en-US"/>
        </a:p>
      </dgm:t>
    </dgm:pt>
    <dgm:pt modelId="{D9DE8710-6BEA-496B-9F88-4D6DD320F387}" type="sibTrans" cxnId="{39CE3271-4044-4573-9432-954C8E944A5F}">
      <dgm:prSet/>
      <dgm:spPr/>
      <dgm:t>
        <a:bodyPr/>
        <a:lstStyle/>
        <a:p>
          <a:endParaRPr lang="en-US"/>
        </a:p>
      </dgm:t>
    </dgm:pt>
    <dgm:pt modelId="{794C693C-A01A-4D87-BC88-FD0D344A4098}">
      <dgm:prSet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January &amp; February</a:t>
          </a:r>
        </a:p>
      </dgm:t>
    </dgm:pt>
    <dgm:pt modelId="{791817FB-CECE-48C0-BDE5-D645D983BC9B}" type="parTrans" cxnId="{EC5D732C-F47C-43EF-A082-EA621550EDAA}">
      <dgm:prSet/>
      <dgm:spPr/>
      <dgm:t>
        <a:bodyPr/>
        <a:lstStyle/>
        <a:p>
          <a:endParaRPr lang="en-US"/>
        </a:p>
      </dgm:t>
    </dgm:pt>
    <dgm:pt modelId="{6973B8EA-F283-4D60-887F-BE4FC794EE24}" type="sibTrans" cxnId="{EC5D732C-F47C-43EF-A082-EA621550EDAA}">
      <dgm:prSet/>
      <dgm:spPr/>
      <dgm:t>
        <a:bodyPr/>
        <a:lstStyle/>
        <a:p>
          <a:endParaRPr lang="en-US"/>
        </a:p>
      </dgm:t>
    </dgm:pt>
    <dgm:pt modelId="{136E99C1-E115-421F-ABF5-AFC453B1C925}">
      <dgm:prSet/>
      <dgm:spPr/>
      <dgm:t>
        <a:bodyPr/>
        <a:lstStyle/>
        <a:p>
          <a:r>
            <a:rPr lang="en-US" dirty="0"/>
            <a:t>Report out on outcomes via CSBG Annual Report Module 4, and assess target accuracy to inform next CAP cycle (ROMA)</a:t>
          </a:r>
        </a:p>
      </dgm:t>
    </dgm:pt>
    <dgm:pt modelId="{961B382E-2EE8-4B6B-B45E-65545BDAD311}" type="parTrans" cxnId="{71FEB815-A7E8-4F12-9B37-40AE96E1CF53}">
      <dgm:prSet/>
      <dgm:spPr/>
      <dgm:t>
        <a:bodyPr/>
        <a:lstStyle/>
        <a:p>
          <a:endParaRPr lang="en-US"/>
        </a:p>
      </dgm:t>
    </dgm:pt>
    <dgm:pt modelId="{9AF99274-AD51-4DFA-B55D-1FD53BC56B27}" type="sibTrans" cxnId="{71FEB815-A7E8-4F12-9B37-40AE96E1CF53}">
      <dgm:prSet/>
      <dgm:spPr/>
      <dgm:t>
        <a:bodyPr/>
        <a:lstStyle/>
        <a:p>
          <a:endParaRPr lang="en-US"/>
        </a:p>
      </dgm:t>
    </dgm:pt>
    <dgm:pt modelId="{70750965-35A4-4182-AAB8-54A6DA7FC79B}" type="pres">
      <dgm:prSet presAssocID="{2727CEB6-B796-4374-AE77-DCACD76291AB}" presName="Name0" presStyleCnt="0">
        <dgm:presLayoutVars>
          <dgm:dir/>
          <dgm:animLvl val="lvl"/>
          <dgm:resizeHandles val="exact"/>
        </dgm:presLayoutVars>
      </dgm:prSet>
      <dgm:spPr/>
    </dgm:pt>
    <dgm:pt modelId="{696F9D5B-4454-4284-8F97-F5422831D9E7}" type="pres">
      <dgm:prSet presAssocID="{F4D883A8-C80F-4C05-8E4E-C03F72AD2626}" presName="compositeNode" presStyleCnt="0">
        <dgm:presLayoutVars>
          <dgm:bulletEnabled val="1"/>
        </dgm:presLayoutVars>
      </dgm:prSet>
      <dgm:spPr/>
    </dgm:pt>
    <dgm:pt modelId="{99607C3F-3566-47D9-90D5-EC04A27E7F65}" type="pres">
      <dgm:prSet presAssocID="{F4D883A8-C80F-4C05-8E4E-C03F72AD2626}" presName="bgRect" presStyleLbl="node1" presStyleIdx="0" presStyleCnt="4"/>
      <dgm:spPr/>
    </dgm:pt>
    <dgm:pt modelId="{9028D475-221E-4095-8D92-43BCCF7B6A06}" type="pres">
      <dgm:prSet presAssocID="{F4D883A8-C80F-4C05-8E4E-C03F72AD2626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94ACD5C6-73D2-46CA-BF5C-368906A2D61B}" type="pres">
      <dgm:prSet presAssocID="{F4D883A8-C80F-4C05-8E4E-C03F72AD2626}" presName="childNode" presStyleLbl="node1" presStyleIdx="0" presStyleCnt="4">
        <dgm:presLayoutVars>
          <dgm:bulletEnabled val="1"/>
        </dgm:presLayoutVars>
      </dgm:prSet>
      <dgm:spPr/>
    </dgm:pt>
    <dgm:pt modelId="{28BAD7BB-B7A0-43B3-80EF-5FCC1F2B25F2}" type="pres">
      <dgm:prSet presAssocID="{BCD4E9A7-C2A0-4471-ADFA-69BFCF8AC28D}" presName="hSp" presStyleCnt="0"/>
      <dgm:spPr/>
    </dgm:pt>
    <dgm:pt modelId="{DC707B9C-D710-4DEC-84B0-36693412CEAD}" type="pres">
      <dgm:prSet presAssocID="{BCD4E9A7-C2A0-4471-ADFA-69BFCF8AC28D}" presName="vProcSp" presStyleCnt="0"/>
      <dgm:spPr/>
    </dgm:pt>
    <dgm:pt modelId="{F747FC71-A55A-4CEF-95B1-FFF1D766C53D}" type="pres">
      <dgm:prSet presAssocID="{BCD4E9A7-C2A0-4471-ADFA-69BFCF8AC28D}" presName="vSp1" presStyleCnt="0"/>
      <dgm:spPr/>
    </dgm:pt>
    <dgm:pt modelId="{4AB2ADEF-8B49-4F96-AA02-9B2B241A3C58}" type="pres">
      <dgm:prSet presAssocID="{BCD4E9A7-C2A0-4471-ADFA-69BFCF8AC28D}" presName="simulatedConn" presStyleLbl="solidFgAcc1" presStyleIdx="0" presStyleCnt="3"/>
      <dgm:spPr/>
    </dgm:pt>
    <dgm:pt modelId="{70E6F918-AA8A-47E3-AA7D-A08741E04AD3}" type="pres">
      <dgm:prSet presAssocID="{BCD4E9A7-C2A0-4471-ADFA-69BFCF8AC28D}" presName="vSp2" presStyleCnt="0"/>
      <dgm:spPr/>
    </dgm:pt>
    <dgm:pt modelId="{E17698E8-0291-4EE8-9953-355B52EF9AB6}" type="pres">
      <dgm:prSet presAssocID="{BCD4E9A7-C2A0-4471-ADFA-69BFCF8AC28D}" presName="sibTrans" presStyleCnt="0"/>
      <dgm:spPr/>
    </dgm:pt>
    <dgm:pt modelId="{A678287D-46CD-40A0-82E5-A6AD11006605}" type="pres">
      <dgm:prSet presAssocID="{9FE87684-F415-47B6-8669-DDC8F1D16453}" presName="compositeNode" presStyleCnt="0">
        <dgm:presLayoutVars>
          <dgm:bulletEnabled val="1"/>
        </dgm:presLayoutVars>
      </dgm:prSet>
      <dgm:spPr/>
    </dgm:pt>
    <dgm:pt modelId="{43CE2A3B-8098-4A39-817A-D336505E3053}" type="pres">
      <dgm:prSet presAssocID="{9FE87684-F415-47B6-8669-DDC8F1D16453}" presName="bgRect" presStyleLbl="node1" presStyleIdx="1" presStyleCnt="4"/>
      <dgm:spPr/>
    </dgm:pt>
    <dgm:pt modelId="{53E554D6-25EE-4D28-AE76-12723F769F5A}" type="pres">
      <dgm:prSet presAssocID="{9FE87684-F415-47B6-8669-DDC8F1D16453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F1237A1A-7C50-4A84-94ED-B6F000A44B5B}" type="pres">
      <dgm:prSet presAssocID="{9FE87684-F415-47B6-8669-DDC8F1D16453}" presName="childNode" presStyleLbl="node1" presStyleIdx="1" presStyleCnt="4">
        <dgm:presLayoutVars>
          <dgm:bulletEnabled val="1"/>
        </dgm:presLayoutVars>
      </dgm:prSet>
      <dgm:spPr/>
    </dgm:pt>
    <dgm:pt modelId="{AE1CBC46-71FC-47E1-B4F7-C9067EA8E424}" type="pres">
      <dgm:prSet presAssocID="{CD670CCD-07BB-4BD0-91A8-F4F40EFA8974}" presName="hSp" presStyleCnt="0"/>
      <dgm:spPr/>
    </dgm:pt>
    <dgm:pt modelId="{798CA32C-2C11-40E0-85F0-E45FA921233A}" type="pres">
      <dgm:prSet presAssocID="{CD670CCD-07BB-4BD0-91A8-F4F40EFA8974}" presName="vProcSp" presStyleCnt="0"/>
      <dgm:spPr/>
    </dgm:pt>
    <dgm:pt modelId="{1B0DDCF8-8CE9-4D4C-8CEF-10F46F647958}" type="pres">
      <dgm:prSet presAssocID="{CD670CCD-07BB-4BD0-91A8-F4F40EFA8974}" presName="vSp1" presStyleCnt="0"/>
      <dgm:spPr/>
    </dgm:pt>
    <dgm:pt modelId="{08CB258B-1961-4371-BDFA-FA1B541E04E7}" type="pres">
      <dgm:prSet presAssocID="{CD670CCD-07BB-4BD0-91A8-F4F40EFA8974}" presName="simulatedConn" presStyleLbl="solidFgAcc1" presStyleIdx="1" presStyleCnt="3"/>
      <dgm:spPr/>
    </dgm:pt>
    <dgm:pt modelId="{6CED6DB5-2D3B-4713-9BE5-B860EF9550B8}" type="pres">
      <dgm:prSet presAssocID="{CD670CCD-07BB-4BD0-91A8-F4F40EFA8974}" presName="vSp2" presStyleCnt="0"/>
      <dgm:spPr/>
    </dgm:pt>
    <dgm:pt modelId="{6AF1F512-B570-4A42-AC72-7CC262DA1AAB}" type="pres">
      <dgm:prSet presAssocID="{CD670CCD-07BB-4BD0-91A8-F4F40EFA8974}" presName="sibTrans" presStyleCnt="0"/>
      <dgm:spPr/>
    </dgm:pt>
    <dgm:pt modelId="{C03435F3-C4A4-4651-AF45-289F37AF8111}" type="pres">
      <dgm:prSet presAssocID="{12CCC31E-9052-4B92-91DB-FB7C612D8F87}" presName="compositeNode" presStyleCnt="0">
        <dgm:presLayoutVars>
          <dgm:bulletEnabled val="1"/>
        </dgm:presLayoutVars>
      </dgm:prSet>
      <dgm:spPr/>
    </dgm:pt>
    <dgm:pt modelId="{0494D0AC-8768-4F0C-B7A3-2DC6835F4921}" type="pres">
      <dgm:prSet presAssocID="{12CCC31E-9052-4B92-91DB-FB7C612D8F87}" presName="bgRect" presStyleLbl="node1" presStyleIdx="2" presStyleCnt="4"/>
      <dgm:spPr/>
    </dgm:pt>
    <dgm:pt modelId="{E79C22E3-124B-4040-B048-A1302B7E40AF}" type="pres">
      <dgm:prSet presAssocID="{12CCC31E-9052-4B92-91DB-FB7C612D8F87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52E76779-3CDD-441D-9FFB-B4AA8B5E3EFA}" type="pres">
      <dgm:prSet presAssocID="{12CCC31E-9052-4B92-91DB-FB7C612D8F87}" presName="childNode" presStyleLbl="node1" presStyleIdx="2" presStyleCnt="4">
        <dgm:presLayoutVars>
          <dgm:bulletEnabled val="1"/>
        </dgm:presLayoutVars>
      </dgm:prSet>
      <dgm:spPr/>
    </dgm:pt>
    <dgm:pt modelId="{DB670015-BED7-45C9-B2C5-181238A65B5B}" type="pres">
      <dgm:prSet presAssocID="{F18DB1EC-FDC0-4CE9-B7DC-332378DB5C26}" presName="hSp" presStyleCnt="0"/>
      <dgm:spPr/>
    </dgm:pt>
    <dgm:pt modelId="{BCE6C5C8-CB75-410E-BD4D-49E2D6EC8FB1}" type="pres">
      <dgm:prSet presAssocID="{F18DB1EC-FDC0-4CE9-B7DC-332378DB5C26}" presName="vProcSp" presStyleCnt="0"/>
      <dgm:spPr/>
    </dgm:pt>
    <dgm:pt modelId="{2AF57318-F8ED-44C1-83E8-2A7041F3C393}" type="pres">
      <dgm:prSet presAssocID="{F18DB1EC-FDC0-4CE9-B7DC-332378DB5C26}" presName="vSp1" presStyleCnt="0"/>
      <dgm:spPr/>
    </dgm:pt>
    <dgm:pt modelId="{A466DF54-A56A-46F3-AAEC-FCCBEE1DE84A}" type="pres">
      <dgm:prSet presAssocID="{F18DB1EC-FDC0-4CE9-B7DC-332378DB5C26}" presName="simulatedConn" presStyleLbl="solidFgAcc1" presStyleIdx="2" presStyleCnt="3"/>
      <dgm:spPr/>
    </dgm:pt>
    <dgm:pt modelId="{ADA23E3D-AB10-4658-9575-02C7AF556CD5}" type="pres">
      <dgm:prSet presAssocID="{F18DB1EC-FDC0-4CE9-B7DC-332378DB5C26}" presName="vSp2" presStyleCnt="0"/>
      <dgm:spPr/>
    </dgm:pt>
    <dgm:pt modelId="{5435A498-8146-4A72-9080-578E5C5CE138}" type="pres">
      <dgm:prSet presAssocID="{F18DB1EC-FDC0-4CE9-B7DC-332378DB5C26}" presName="sibTrans" presStyleCnt="0"/>
      <dgm:spPr/>
    </dgm:pt>
    <dgm:pt modelId="{72898645-E80B-4D22-B5C6-72E74B0D2B3E}" type="pres">
      <dgm:prSet presAssocID="{794C693C-A01A-4D87-BC88-FD0D344A4098}" presName="compositeNode" presStyleCnt="0">
        <dgm:presLayoutVars>
          <dgm:bulletEnabled val="1"/>
        </dgm:presLayoutVars>
      </dgm:prSet>
      <dgm:spPr/>
    </dgm:pt>
    <dgm:pt modelId="{DBAD06E0-7079-4E57-8636-3CF53D8AEC52}" type="pres">
      <dgm:prSet presAssocID="{794C693C-A01A-4D87-BC88-FD0D344A4098}" presName="bgRect" presStyleLbl="node1" presStyleIdx="3" presStyleCnt="4"/>
      <dgm:spPr/>
    </dgm:pt>
    <dgm:pt modelId="{0E4EE066-6B29-44DF-9590-3561E4ECF703}" type="pres">
      <dgm:prSet presAssocID="{794C693C-A01A-4D87-BC88-FD0D344A4098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A1F35B51-768C-4A4C-9520-42B65A0EBFEB}" type="pres">
      <dgm:prSet presAssocID="{794C693C-A01A-4D87-BC88-FD0D344A4098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71FEB815-A7E8-4F12-9B37-40AE96E1CF53}" srcId="{794C693C-A01A-4D87-BC88-FD0D344A4098}" destId="{136E99C1-E115-421F-ABF5-AFC453B1C925}" srcOrd="0" destOrd="0" parTransId="{961B382E-2EE8-4B6B-B45E-65545BDAD311}" sibTransId="{9AF99274-AD51-4DFA-B55D-1FD53BC56B27}"/>
    <dgm:cxn modelId="{115D1C18-01A2-4828-9BBE-102B67B27A17}" type="presOf" srcId="{136E99C1-E115-421F-ABF5-AFC453B1C925}" destId="{A1F35B51-768C-4A4C-9520-42B65A0EBFEB}" srcOrd="0" destOrd="0" presId="urn:microsoft.com/office/officeart/2005/8/layout/hProcess7"/>
    <dgm:cxn modelId="{EC5D732C-F47C-43EF-A082-EA621550EDAA}" srcId="{2727CEB6-B796-4374-AE77-DCACD76291AB}" destId="{794C693C-A01A-4D87-BC88-FD0D344A4098}" srcOrd="3" destOrd="0" parTransId="{791817FB-CECE-48C0-BDE5-D645D983BC9B}" sibTransId="{6973B8EA-F283-4D60-887F-BE4FC794EE24}"/>
    <dgm:cxn modelId="{A706673D-E07F-45F8-9441-25077B608127}" type="presOf" srcId="{F4D883A8-C80F-4C05-8E4E-C03F72AD2626}" destId="{9028D475-221E-4095-8D92-43BCCF7B6A06}" srcOrd="1" destOrd="0" presId="urn:microsoft.com/office/officeart/2005/8/layout/hProcess7"/>
    <dgm:cxn modelId="{B6017B45-9ABB-4EA6-9FD7-971BDEE0D9AD}" srcId="{F4D883A8-C80F-4C05-8E4E-C03F72AD2626}" destId="{03BCFCAA-C2CF-40E0-9A82-CFFBA5EA0E54}" srcOrd="0" destOrd="0" parTransId="{7AFC3520-C926-4F19-BC10-A155412EDB22}" sibTransId="{EC0FC9E5-8D78-416A-A1A5-C5E49FB83112}"/>
    <dgm:cxn modelId="{4FA4C369-006F-4EFA-A42B-610C188787B1}" type="presOf" srcId="{DB499390-2966-4F61-AE66-FAE07025CA44}" destId="{52E76779-3CDD-441D-9FFB-B4AA8B5E3EFA}" srcOrd="0" destOrd="0" presId="urn:microsoft.com/office/officeart/2005/8/layout/hProcess7"/>
    <dgm:cxn modelId="{94FD266A-F3F3-4250-8A21-E10C45DC6C87}" type="presOf" srcId="{794C693C-A01A-4D87-BC88-FD0D344A4098}" destId="{0E4EE066-6B29-44DF-9590-3561E4ECF703}" srcOrd="1" destOrd="0" presId="urn:microsoft.com/office/officeart/2005/8/layout/hProcess7"/>
    <dgm:cxn modelId="{BAF78270-084D-4F83-AA5F-F0622E11C6E1}" type="presOf" srcId="{12CCC31E-9052-4B92-91DB-FB7C612D8F87}" destId="{0494D0AC-8768-4F0C-B7A3-2DC6835F4921}" srcOrd="0" destOrd="0" presId="urn:microsoft.com/office/officeart/2005/8/layout/hProcess7"/>
    <dgm:cxn modelId="{39CE3271-4044-4573-9432-954C8E944A5F}" srcId="{12CCC31E-9052-4B92-91DB-FB7C612D8F87}" destId="{DB499390-2966-4F61-AE66-FAE07025CA44}" srcOrd="0" destOrd="0" parTransId="{B78B9BA3-D64A-482C-83AB-14143CA58D5B}" sibTransId="{D9DE8710-6BEA-496B-9F88-4D6DD320F387}"/>
    <dgm:cxn modelId="{3621A47F-A759-4755-9DFF-96ADF3DC2E32}" srcId="{9FE87684-F415-47B6-8669-DDC8F1D16453}" destId="{FA8745CD-9B88-40C6-B1C3-E5D5D183910D}" srcOrd="0" destOrd="0" parTransId="{F7BC3153-82BD-4A11-AAFA-A1CAEDD4AB76}" sibTransId="{C70B3619-1E55-45FB-A671-8556AFC444BC}"/>
    <dgm:cxn modelId="{F6B8238B-0106-44CC-A314-FEF117FCCBB7}" type="presOf" srcId="{2727CEB6-B796-4374-AE77-DCACD76291AB}" destId="{70750965-35A4-4182-AAB8-54A6DA7FC79B}" srcOrd="0" destOrd="0" presId="urn:microsoft.com/office/officeart/2005/8/layout/hProcess7"/>
    <dgm:cxn modelId="{8F401599-477D-4074-928D-05C5A25F95E9}" type="presOf" srcId="{794C693C-A01A-4D87-BC88-FD0D344A4098}" destId="{DBAD06E0-7079-4E57-8636-3CF53D8AEC52}" srcOrd="0" destOrd="0" presId="urn:microsoft.com/office/officeart/2005/8/layout/hProcess7"/>
    <dgm:cxn modelId="{3E2D6CA5-35BF-47CF-A4E5-5F07FAC9B86E}" type="presOf" srcId="{F4D883A8-C80F-4C05-8E4E-C03F72AD2626}" destId="{99607C3F-3566-47D9-90D5-EC04A27E7F65}" srcOrd="0" destOrd="0" presId="urn:microsoft.com/office/officeart/2005/8/layout/hProcess7"/>
    <dgm:cxn modelId="{49DD9FA7-04CA-4F59-865D-2ED9CD785045}" srcId="{2727CEB6-B796-4374-AE77-DCACD76291AB}" destId="{F4D883A8-C80F-4C05-8E4E-C03F72AD2626}" srcOrd="0" destOrd="0" parTransId="{956ADC84-9CB9-44CD-85AA-61E96F66D201}" sibTransId="{BCD4E9A7-C2A0-4471-ADFA-69BFCF8AC28D}"/>
    <dgm:cxn modelId="{A4DD28BB-0690-4140-A49D-5E7956A9F62D}" srcId="{2727CEB6-B796-4374-AE77-DCACD76291AB}" destId="{12CCC31E-9052-4B92-91DB-FB7C612D8F87}" srcOrd="2" destOrd="0" parTransId="{2E5747A3-CD2A-40CF-A548-BB9EA3A1B7CD}" sibTransId="{F18DB1EC-FDC0-4CE9-B7DC-332378DB5C26}"/>
    <dgm:cxn modelId="{41806CBB-8AD7-4CFB-A498-463FB49A20C0}" type="presOf" srcId="{9FE87684-F415-47B6-8669-DDC8F1D16453}" destId="{53E554D6-25EE-4D28-AE76-12723F769F5A}" srcOrd="1" destOrd="0" presId="urn:microsoft.com/office/officeart/2005/8/layout/hProcess7"/>
    <dgm:cxn modelId="{1FDB84CF-C020-4656-8928-5EBAE8F57898}" type="presOf" srcId="{03BCFCAA-C2CF-40E0-9A82-CFFBA5EA0E54}" destId="{94ACD5C6-73D2-46CA-BF5C-368906A2D61B}" srcOrd="0" destOrd="0" presId="urn:microsoft.com/office/officeart/2005/8/layout/hProcess7"/>
    <dgm:cxn modelId="{418EC3D3-3456-417B-AE42-C374B7F033ED}" srcId="{2727CEB6-B796-4374-AE77-DCACD76291AB}" destId="{9FE87684-F415-47B6-8669-DDC8F1D16453}" srcOrd="1" destOrd="0" parTransId="{F7F65527-F6B9-4D72-890F-C79EC1D94106}" sibTransId="{CD670CCD-07BB-4BD0-91A8-F4F40EFA8974}"/>
    <dgm:cxn modelId="{B30606D7-D847-4CD2-8609-5FF64E572EE7}" type="presOf" srcId="{9FE87684-F415-47B6-8669-DDC8F1D16453}" destId="{43CE2A3B-8098-4A39-817A-D336505E3053}" srcOrd="0" destOrd="0" presId="urn:microsoft.com/office/officeart/2005/8/layout/hProcess7"/>
    <dgm:cxn modelId="{22CEB7D9-7589-40AC-8925-DE2172C12F63}" type="presOf" srcId="{FA8745CD-9B88-40C6-B1C3-E5D5D183910D}" destId="{F1237A1A-7C50-4A84-94ED-B6F000A44B5B}" srcOrd="0" destOrd="0" presId="urn:microsoft.com/office/officeart/2005/8/layout/hProcess7"/>
    <dgm:cxn modelId="{67F7F9F4-AF9C-41F8-BAAC-3C661BBB0EC0}" type="presOf" srcId="{12CCC31E-9052-4B92-91DB-FB7C612D8F87}" destId="{E79C22E3-124B-4040-B048-A1302B7E40AF}" srcOrd="1" destOrd="0" presId="urn:microsoft.com/office/officeart/2005/8/layout/hProcess7"/>
    <dgm:cxn modelId="{BA60FCC0-4FC0-4ADD-9E90-D56C8ACD0F42}" type="presParOf" srcId="{70750965-35A4-4182-AAB8-54A6DA7FC79B}" destId="{696F9D5B-4454-4284-8F97-F5422831D9E7}" srcOrd="0" destOrd="0" presId="urn:microsoft.com/office/officeart/2005/8/layout/hProcess7"/>
    <dgm:cxn modelId="{091D0E63-3297-41FF-A160-B480C3E3B9D1}" type="presParOf" srcId="{696F9D5B-4454-4284-8F97-F5422831D9E7}" destId="{99607C3F-3566-47D9-90D5-EC04A27E7F65}" srcOrd="0" destOrd="0" presId="urn:microsoft.com/office/officeart/2005/8/layout/hProcess7"/>
    <dgm:cxn modelId="{9FEB8A89-5644-47E8-B681-157788BF401A}" type="presParOf" srcId="{696F9D5B-4454-4284-8F97-F5422831D9E7}" destId="{9028D475-221E-4095-8D92-43BCCF7B6A06}" srcOrd="1" destOrd="0" presId="urn:microsoft.com/office/officeart/2005/8/layout/hProcess7"/>
    <dgm:cxn modelId="{D4F72D3B-C74E-489A-8AA1-409F1704BD77}" type="presParOf" srcId="{696F9D5B-4454-4284-8F97-F5422831D9E7}" destId="{94ACD5C6-73D2-46CA-BF5C-368906A2D61B}" srcOrd="2" destOrd="0" presId="urn:microsoft.com/office/officeart/2005/8/layout/hProcess7"/>
    <dgm:cxn modelId="{A5EC8AF5-C78E-4EF3-ACDB-D9351C88A807}" type="presParOf" srcId="{70750965-35A4-4182-AAB8-54A6DA7FC79B}" destId="{28BAD7BB-B7A0-43B3-80EF-5FCC1F2B25F2}" srcOrd="1" destOrd="0" presId="urn:microsoft.com/office/officeart/2005/8/layout/hProcess7"/>
    <dgm:cxn modelId="{D898EED4-2620-48D2-8D59-72FB80ADCFDE}" type="presParOf" srcId="{70750965-35A4-4182-AAB8-54A6DA7FC79B}" destId="{DC707B9C-D710-4DEC-84B0-36693412CEAD}" srcOrd="2" destOrd="0" presId="urn:microsoft.com/office/officeart/2005/8/layout/hProcess7"/>
    <dgm:cxn modelId="{FB749235-5A64-4BB8-A015-06A9B600352B}" type="presParOf" srcId="{DC707B9C-D710-4DEC-84B0-36693412CEAD}" destId="{F747FC71-A55A-4CEF-95B1-FFF1D766C53D}" srcOrd="0" destOrd="0" presId="urn:microsoft.com/office/officeart/2005/8/layout/hProcess7"/>
    <dgm:cxn modelId="{CB5D3671-5B06-47CB-A954-892562D2B39E}" type="presParOf" srcId="{DC707B9C-D710-4DEC-84B0-36693412CEAD}" destId="{4AB2ADEF-8B49-4F96-AA02-9B2B241A3C58}" srcOrd="1" destOrd="0" presId="urn:microsoft.com/office/officeart/2005/8/layout/hProcess7"/>
    <dgm:cxn modelId="{11B23DEF-2A69-4631-B832-59EDA3818789}" type="presParOf" srcId="{DC707B9C-D710-4DEC-84B0-36693412CEAD}" destId="{70E6F918-AA8A-47E3-AA7D-A08741E04AD3}" srcOrd="2" destOrd="0" presId="urn:microsoft.com/office/officeart/2005/8/layout/hProcess7"/>
    <dgm:cxn modelId="{7029127F-C0AD-418A-BDA4-D5BEB3127751}" type="presParOf" srcId="{70750965-35A4-4182-AAB8-54A6DA7FC79B}" destId="{E17698E8-0291-4EE8-9953-355B52EF9AB6}" srcOrd="3" destOrd="0" presId="urn:microsoft.com/office/officeart/2005/8/layout/hProcess7"/>
    <dgm:cxn modelId="{B56432F4-D192-4B39-B54B-8E45F19A5DB6}" type="presParOf" srcId="{70750965-35A4-4182-AAB8-54A6DA7FC79B}" destId="{A678287D-46CD-40A0-82E5-A6AD11006605}" srcOrd="4" destOrd="0" presId="urn:microsoft.com/office/officeart/2005/8/layout/hProcess7"/>
    <dgm:cxn modelId="{D8B6C74C-7D23-4E7B-8F15-6FE8ABC9D92C}" type="presParOf" srcId="{A678287D-46CD-40A0-82E5-A6AD11006605}" destId="{43CE2A3B-8098-4A39-817A-D336505E3053}" srcOrd="0" destOrd="0" presId="urn:microsoft.com/office/officeart/2005/8/layout/hProcess7"/>
    <dgm:cxn modelId="{D8BE9430-4300-4105-A390-2B2E97B28E7E}" type="presParOf" srcId="{A678287D-46CD-40A0-82E5-A6AD11006605}" destId="{53E554D6-25EE-4D28-AE76-12723F769F5A}" srcOrd="1" destOrd="0" presId="urn:microsoft.com/office/officeart/2005/8/layout/hProcess7"/>
    <dgm:cxn modelId="{4C364B12-65D8-4A0B-95D8-7A953066B6A4}" type="presParOf" srcId="{A678287D-46CD-40A0-82E5-A6AD11006605}" destId="{F1237A1A-7C50-4A84-94ED-B6F000A44B5B}" srcOrd="2" destOrd="0" presId="urn:microsoft.com/office/officeart/2005/8/layout/hProcess7"/>
    <dgm:cxn modelId="{2445182B-2D2D-476C-ACF6-23DE213D9B9B}" type="presParOf" srcId="{70750965-35A4-4182-AAB8-54A6DA7FC79B}" destId="{AE1CBC46-71FC-47E1-B4F7-C9067EA8E424}" srcOrd="5" destOrd="0" presId="urn:microsoft.com/office/officeart/2005/8/layout/hProcess7"/>
    <dgm:cxn modelId="{3B9B2099-5407-49C4-AFB7-107B573BB811}" type="presParOf" srcId="{70750965-35A4-4182-AAB8-54A6DA7FC79B}" destId="{798CA32C-2C11-40E0-85F0-E45FA921233A}" srcOrd="6" destOrd="0" presId="urn:microsoft.com/office/officeart/2005/8/layout/hProcess7"/>
    <dgm:cxn modelId="{BB2874D3-A6D2-496F-8008-5F4A6FB69E7B}" type="presParOf" srcId="{798CA32C-2C11-40E0-85F0-E45FA921233A}" destId="{1B0DDCF8-8CE9-4D4C-8CEF-10F46F647958}" srcOrd="0" destOrd="0" presId="urn:microsoft.com/office/officeart/2005/8/layout/hProcess7"/>
    <dgm:cxn modelId="{82CA0D76-ABA0-4BE3-9E12-947A8221EDB5}" type="presParOf" srcId="{798CA32C-2C11-40E0-85F0-E45FA921233A}" destId="{08CB258B-1961-4371-BDFA-FA1B541E04E7}" srcOrd="1" destOrd="0" presId="urn:microsoft.com/office/officeart/2005/8/layout/hProcess7"/>
    <dgm:cxn modelId="{DC56B9F3-AD21-438D-9984-2EE992CB9A49}" type="presParOf" srcId="{798CA32C-2C11-40E0-85F0-E45FA921233A}" destId="{6CED6DB5-2D3B-4713-9BE5-B860EF9550B8}" srcOrd="2" destOrd="0" presId="urn:microsoft.com/office/officeart/2005/8/layout/hProcess7"/>
    <dgm:cxn modelId="{E5F8ED4A-12A1-49C8-9C21-4AB3B5327764}" type="presParOf" srcId="{70750965-35A4-4182-AAB8-54A6DA7FC79B}" destId="{6AF1F512-B570-4A42-AC72-7CC262DA1AAB}" srcOrd="7" destOrd="0" presId="urn:microsoft.com/office/officeart/2005/8/layout/hProcess7"/>
    <dgm:cxn modelId="{F52C7EA4-48A9-45DA-85E8-4E1DA3320910}" type="presParOf" srcId="{70750965-35A4-4182-AAB8-54A6DA7FC79B}" destId="{C03435F3-C4A4-4651-AF45-289F37AF8111}" srcOrd="8" destOrd="0" presId="urn:microsoft.com/office/officeart/2005/8/layout/hProcess7"/>
    <dgm:cxn modelId="{CCF5BABD-E534-4B7D-8B9C-967393F709CC}" type="presParOf" srcId="{C03435F3-C4A4-4651-AF45-289F37AF8111}" destId="{0494D0AC-8768-4F0C-B7A3-2DC6835F4921}" srcOrd="0" destOrd="0" presId="urn:microsoft.com/office/officeart/2005/8/layout/hProcess7"/>
    <dgm:cxn modelId="{1FD19D75-FE55-4E7B-815B-499906310095}" type="presParOf" srcId="{C03435F3-C4A4-4651-AF45-289F37AF8111}" destId="{E79C22E3-124B-4040-B048-A1302B7E40AF}" srcOrd="1" destOrd="0" presId="urn:microsoft.com/office/officeart/2005/8/layout/hProcess7"/>
    <dgm:cxn modelId="{A59C8408-ADBB-488B-B3E8-5657F4A92A8C}" type="presParOf" srcId="{C03435F3-C4A4-4651-AF45-289F37AF8111}" destId="{52E76779-3CDD-441D-9FFB-B4AA8B5E3EFA}" srcOrd="2" destOrd="0" presId="urn:microsoft.com/office/officeart/2005/8/layout/hProcess7"/>
    <dgm:cxn modelId="{6EE3DFEA-D28E-4652-883D-F6EEBB0B099E}" type="presParOf" srcId="{70750965-35A4-4182-AAB8-54A6DA7FC79B}" destId="{DB670015-BED7-45C9-B2C5-181238A65B5B}" srcOrd="9" destOrd="0" presId="urn:microsoft.com/office/officeart/2005/8/layout/hProcess7"/>
    <dgm:cxn modelId="{70ADEBEB-E150-43E1-9EA2-6E1FC05E1186}" type="presParOf" srcId="{70750965-35A4-4182-AAB8-54A6DA7FC79B}" destId="{BCE6C5C8-CB75-410E-BD4D-49E2D6EC8FB1}" srcOrd="10" destOrd="0" presId="urn:microsoft.com/office/officeart/2005/8/layout/hProcess7"/>
    <dgm:cxn modelId="{0EAD49E2-623A-4A49-B082-71535B762610}" type="presParOf" srcId="{BCE6C5C8-CB75-410E-BD4D-49E2D6EC8FB1}" destId="{2AF57318-F8ED-44C1-83E8-2A7041F3C393}" srcOrd="0" destOrd="0" presId="urn:microsoft.com/office/officeart/2005/8/layout/hProcess7"/>
    <dgm:cxn modelId="{50BB3831-2C03-4F3B-A9E7-4036ACAA6A22}" type="presParOf" srcId="{BCE6C5C8-CB75-410E-BD4D-49E2D6EC8FB1}" destId="{A466DF54-A56A-46F3-AAEC-FCCBEE1DE84A}" srcOrd="1" destOrd="0" presId="urn:microsoft.com/office/officeart/2005/8/layout/hProcess7"/>
    <dgm:cxn modelId="{22A44AE1-C760-4C0B-B71F-4BEB743CACCC}" type="presParOf" srcId="{BCE6C5C8-CB75-410E-BD4D-49E2D6EC8FB1}" destId="{ADA23E3D-AB10-4658-9575-02C7AF556CD5}" srcOrd="2" destOrd="0" presId="urn:microsoft.com/office/officeart/2005/8/layout/hProcess7"/>
    <dgm:cxn modelId="{B5D6BAA6-0DF0-403B-8FB9-5692BBAC0743}" type="presParOf" srcId="{70750965-35A4-4182-AAB8-54A6DA7FC79B}" destId="{5435A498-8146-4A72-9080-578E5C5CE138}" srcOrd="11" destOrd="0" presId="urn:microsoft.com/office/officeart/2005/8/layout/hProcess7"/>
    <dgm:cxn modelId="{BBC2A35C-395E-4CE1-8B71-C08E7CD697AA}" type="presParOf" srcId="{70750965-35A4-4182-AAB8-54A6DA7FC79B}" destId="{72898645-E80B-4D22-B5C6-72E74B0D2B3E}" srcOrd="12" destOrd="0" presId="urn:microsoft.com/office/officeart/2005/8/layout/hProcess7"/>
    <dgm:cxn modelId="{B30F26DC-4AEB-4BAC-A5A7-332576337885}" type="presParOf" srcId="{72898645-E80B-4D22-B5C6-72E74B0D2B3E}" destId="{DBAD06E0-7079-4E57-8636-3CF53D8AEC52}" srcOrd="0" destOrd="0" presId="urn:microsoft.com/office/officeart/2005/8/layout/hProcess7"/>
    <dgm:cxn modelId="{1317720A-3080-46E3-B0D4-C35D5329B45C}" type="presParOf" srcId="{72898645-E80B-4D22-B5C6-72E74B0D2B3E}" destId="{0E4EE066-6B29-44DF-9590-3561E4ECF703}" srcOrd="1" destOrd="0" presId="urn:microsoft.com/office/officeart/2005/8/layout/hProcess7"/>
    <dgm:cxn modelId="{04F0B2D8-8856-4088-B13A-DF8C8CC953C9}" type="presParOf" srcId="{72898645-E80B-4D22-B5C6-72E74B0D2B3E}" destId="{A1F35B51-768C-4A4C-9520-42B65A0EBFE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4994F-6C54-4949-86B0-35F973F93BEA}">
      <dsp:nvSpPr>
        <dsp:cNvPr id="0" name=""/>
        <dsp:cNvSpPr/>
      </dsp:nvSpPr>
      <dsp:spPr>
        <a:xfrm>
          <a:off x="0" y="2355"/>
          <a:ext cx="6254833" cy="1004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A282C-B989-4C34-855E-942177D8054E}">
      <dsp:nvSpPr>
        <dsp:cNvPr id="0" name=""/>
        <dsp:cNvSpPr/>
      </dsp:nvSpPr>
      <dsp:spPr>
        <a:xfrm>
          <a:off x="303869" y="230735"/>
          <a:ext cx="552490" cy="5524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EAA62-656F-4507-9E88-17D62F7CD1DD}">
      <dsp:nvSpPr>
        <dsp:cNvPr id="0" name=""/>
        <dsp:cNvSpPr/>
      </dsp:nvSpPr>
      <dsp:spPr>
        <a:xfrm>
          <a:off x="1160230" y="4716"/>
          <a:ext cx="5094602" cy="1004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313" tIns="106313" rIns="106313" bIns="10631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2">
                  <a:lumMod val="10000"/>
                </a:schemeClr>
              </a:solidFill>
            </a:rPr>
            <a:t>The Community Action Plan (CAP) is an integral part of the CSBG application that CAAs submit each year.</a:t>
          </a:r>
        </a:p>
      </dsp:txBody>
      <dsp:txXfrm>
        <a:off x="1160230" y="4716"/>
        <a:ext cx="5094602" cy="1004528"/>
      </dsp:txXfrm>
    </dsp:sp>
    <dsp:sp modelId="{D22F2BF1-3182-4491-B6BC-F5BE7EAEFB4E}">
      <dsp:nvSpPr>
        <dsp:cNvPr id="0" name=""/>
        <dsp:cNvSpPr/>
      </dsp:nvSpPr>
      <dsp:spPr>
        <a:xfrm>
          <a:off x="0" y="1260376"/>
          <a:ext cx="6254833" cy="1004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54CC6-CC69-466A-B8A4-4A2B543D1ABA}">
      <dsp:nvSpPr>
        <dsp:cNvPr id="0" name=""/>
        <dsp:cNvSpPr/>
      </dsp:nvSpPr>
      <dsp:spPr>
        <a:xfrm>
          <a:off x="303869" y="1486395"/>
          <a:ext cx="552490" cy="5524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AE1E5-EC64-4A8E-9B84-1659D1D1FA02}">
      <dsp:nvSpPr>
        <dsp:cNvPr id="0" name=""/>
        <dsp:cNvSpPr/>
      </dsp:nvSpPr>
      <dsp:spPr>
        <a:xfrm>
          <a:off x="1160230" y="1260376"/>
          <a:ext cx="5094602" cy="1004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313" tIns="106313" rIns="106313" bIns="10631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E7E6E6">
                  <a:lumMod val="10000"/>
                </a:srgbClr>
              </a:solidFill>
              <a:latin typeface="Roboto"/>
              <a:ea typeface="+mn-ea"/>
              <a:cs typeface="+mn-cs"/>
            </a:rPr>
            <a:t>To comply with the CSBG Act: CAAs must complete a Community Action Plan as a condition to receive funding through a Community Services Block Grant.</a:t>
          </a:r>
        </a:p>
      </dsp:txBody>
      <dsp:txXfrm>
        <a:off x="1160230" y="1260376"/>
        <a:ext cx="5094602" cy="1004528"/>
      </dsp:txXfrm>
    </dsp:sp>
    <dsp:sp modelId="{67B7A10D-609E-43B5-AC4A-B89420EBCDAA}">
      <dsp:nvSpPr>
        <dsp:cNvPr id="0" name=""/>
        <dsp:cNvSpPr/>
      </dsp:nvSpPr>
      <dsp:spPr>
        <a:xfrm>
          <a:off x="0" y="2516037"/>
          <a:ext cx="6254833" cy="1004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B65F0-C984-4B41-BF22-1979F2E05E43}">
      <dsp:nvSpPr>
        <dsp:cNvPr id="0" name=""/>
        <dsp:cNvSpPr/>
      </dsp:nvSpPr>
      <dsp:spPr>
        <a:xfrm>
          <a:off x="303869" y="2742056"/>
          <a:ext cx="552490" cy="5524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CF820-6CCE-43D9-8E0A-F7AAC4301944}">
      <dsp:nvSpPr>
        <dsp:cNvPr id="0" name=""/>
        <dsp:cNvSpPr/>
      </dsp:nvSpPr>
      <dsp:spPr>
        <a:xfrm>
          <a:off x="1160230" y="2516037"/>
          <a:ext cx="5094602" cy="1004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313" tIns="106313" rIns="106313" bIns="10631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2">
                  <a:lumMod val="10000"/>
                </a:schemeClr>
              </a:solidFill>
            </a:rPr>
            <a:t>CSBG funds must be used to support activities that remove obstacles and solve problems blocking achievement of self-sufficiency.</a:t>
          </a:r>
        </a:p>
      </dsp:txBody>
      <dsp:txXfrm>
        <a:off x="1160230" y="2516037"/>
        <a:ext cx="5094602" cy="1004528"/>
      </dsp:txXfrm>
    </dsp:sp>
    <dsp:sp modelId="{9E1F9FEF-A25F-40AB-94EB-BCE3EB698823}">
      <dsp:nvSpPr>
        <dsp:cNvPr id="0" name=""/>
        <dsp:cNvSpPr/>
      </dsp:nvSpPr>
      <dsp:spPr>
        <a:xfrm>
          <a:off x="0" y="3771698"/>
          <a:ext cx="6254833" cy="1004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8117E-AFF2-48BC-B31D-D9C14F4FD56A}">
      <dsp:nvSpPr>
        <dsp:cNvPr id="0" name=""/>
        <dsp:cNvSpPr/>
      </dsp:nvSpPr>
      <dsp:spPr>
        <a:xfrm>
          <a:off x="303869" y="3997717"/>
          <a:ext cx="552490" cy="5524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CD5EA-5206-4BD1-9A38-08A2230C8D4E}">
      <dsp:nvSpPr>
        <dsp:cNvPr id="0" name=""/>
        <dsp:cNvSpPr/>
      </dsp:nvSpPr>
      <dsp:spPr>
        <a:xfrm>
          <a:off x="1160230" y="3771698"/>
          <a:ext cx="5094602" cy="1004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313" tIns="106313" rIns="106313" bIns="10631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2">
                  <a:lumMod val="10000"/>
                </a:schemeClr>
              </a:solidFill>
            </a:rPr>
            <a:t>Each agency must do a comprehensive Community Needs Assessment (CNA) every 3 years to find out what obstacles and problems need to be addressed.</a:t>
          </a:r>
        </a:p>
      </dsp:txBody>
      <dsp:txXfrm>
        <a:off x="1160230" y="3771698"/>
        <a:ext cx="5094602" cy="1004528"/>
      </dsp:txXfrm>
    </dsp:sp>
    <dsp:sp modelId="{B9F5E938-40C1-433C-8097-1EDA0C181125}">
      <dsp:nvSpPr>
        <dsp:cNvPr id="0" name=""/>
        <dsp:cNvSpPr/>
      </dsp:nvSpPr>
      <dsp:spPr>
        <a:xfrm>
          <a:off x="0" y="5027359"/>
          <a:ext cx="6254833" cy="10045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D5A03-21FC-440E-8BB0-1C8618D3CFAF}">
      <dsp:nvSpPr>
        <dsp:cNvPr id="0" name=""/>
        <dsp:cNvSpPr/>
      </dsp:nvSpPr>
      <dsp:spPr>
        <a:xfrm>
          <a:off x="303869" y="5253378"/>
          <a:ext cx="552490" cy="5524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F26EA-E414-48DB-AD7B-47FC0A9268C8}">
      <dsp:nvSpPr>
        <dsp:cNvPr id="0" name=""/>
        <dsp:cNvSpPr/>
      </dsp:nvSpPr>
      <dsp:spPr>
        <a:xfrm>
          <a:off x="1160230" y="5027359"/>
          <a:ext cx="5094602" cy="1004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313" tIns="106313" rIns="106313" bIns="10631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2">
                  <a:lumMod val="10000"/>
                </a:schemeClr>
              </a:solidFill>
            </a:rPr>
            <a:t>Then the CAA must develop a specific, short-range plan for using its resources.</a:t>
          </a:r>
        </a:p>
      </dsp:txBody>
      <dsp:txXfrm>
        <a:off x="1160230" y="5027359"/>
        <a:ext cx="5094602" cy="1004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07C3F-3566-47D9-90D5-EC04A27E7F65}">
      <dsp:nvSpPr>
        <dsp:cNvPr id="0" name=""/>
        <dsp:cNvSpPr/>
      </dsp:nvSpPr>
      <dsp:spPr>
        <a:xfrm>
          <a:off x="4319" y="22401"/>
          <a:ext cx="2597980" cy="311757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5"/>
              </a:solidFill>
            </a:rPr>
            <a:t>October 1</a:t>
          </a:r>
        </a:p>
      </dsp:txBody>
      <dsp:txXfrm rot="16200000">
        <a:off x="-1014089" y="1040810"/>
        <a:ext cx="2556412" cy="519596"/>
      </dsp:txXfrm>
    </dsp:sp>
    <dsp:sp modelId="{94ACD5C6-73D2-46CA-BF5C-368906A2D61B}">
      <dsp:nvSpPr>
        <dsp:cNvPr id="0" name=""/>
        <dsp:cNvSpPr/>
      </dsp:nvSpPr>
      <dsp:spPr>
        <a:xfrm>
          <a:off x="523915" y="22401"/>
          <a:ext cx="1935495" cy="31175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Community Needs Assessment (CNA) </a:t>
          </a:r>
          <a:br>
            <a:rPr lang="en-US" sz="2200" kern="1200" dirty="0"/>
          </a:br>
          <a:r>
            <a:rPr lang="en-US" sz="2200" kern="1200" dirty="0"/>
            <a:t>due to DCF</a:t>
          </a:r>
        </a:p>
      </dsp:txBody>
      <dsp:txXfrm>
        <a:off x="523915" y="22401"/>
        <a:ext cx="1935495" cy="3117576"/>
      </dsp:txXfrm>
    </dsp:sp>
    <dsp:sp modelId="{43CE2A3B-8098-4A39-817A-D336505E3053}">
      <dsp:nvSpPr>
        <dsp:cNvPr id="0" name=""/>
        <dsp:cNvSpPr/>
      </dsp:nvSpPr>
      <dsp:spPr>
        <a:xfrm>
          <a:off x="2693228" y="22401"/>
          <a:ext cx="2597980" cy="311757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5"/>
              </a:solidFill>
            </a:rPr>
            <a:t>October &amp; November</a:t>
          </a:r>
        </a:p>
      </dsp:txBody>
      <dsp:txXfrm rot="16200000">
        <a:off x="1674820" y="1040810"/>
        <a:ext cx="2556412" cy="519596"/>
      </dsp:txXfrm>
    </dsp:sp>
    <dsp:sp modelId="{4AB2ADEF-8B49-4F96-AA02-9B2B241A3C58}">
      <dsp:nvSpPr>
        <dsp:cNvPr id="0" name=""/>
        <dsp:cNvSpPr/>
      </dsp:nvSpPr>
      <dsp:spPr>
        <a:xfrm rot="5400000">
          <a:off x="2476989" y="2501891"/>
          <a:ext cx="458458" cy="3896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37A1A-7C50-4A84-94ED-B6F000A44B5B}">
      <dsp:nvSpPr>
        <dsp:cNvPr id="0" name=""/>
        <dsp:cNvSpPr/>
      </dsp:nvSpPr>
      <dsp:spPr>
        <a:xfrm>
          <a:off x="3212824" y="22401"/>
          <a:ext cx="1935495" cy="31175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Develop CAP from CNA findings &amp; anticipated resources, including setting targets and projecting outcomes</a:t>
          </a:r>
        </a:p>
      </dsp:txBody>
      <dsp:txXfrm>
        <a:off x="3212824" y="22401"/>
        <a:ext cx="1935495" cy="3117576"/>
      </dsp:txXfrm>
    </dsp:sp>
    <dsp:sp modelId="{0494D0AC-8768-4F0C-B7A3-2DC6835F4921}">
      <dsp:nvSpPr>
        <dsp:cNvPr id="0" name=""/>
        <dsp:cNvSpPr/>
      </dsp:nvSpPr>
      <dsp:spPr>
        <a:xfrm>
          <a:off x="5382138" y="22401"/>
          <a:ext cx="2597980" cy="311757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5"/>
              </a:solidFill>
            </a:rPr>
            <a:t>December 1</a:t>
          </a:r>
        </a:p>
      </dsp:txBody>
      <dsp:txXfrm rot="16200000">
        <a:off x="4363729" y="1040810"/>
        <a:ext cx="2556412" cy="519596"/>
      </dsp:txXfrm>
    </dsp:sp>
    <dsp:sp modelId="{08CB258B-1961-4371-BDFA-FA1B541E04E7}">
      <dsp:nvSpPr>
        <dsp:cNvPr id="0" name=""/>
        <dsp:cNvSpPr/>
      </dsp:nvSpPr>
      <dsp:spPr>
        <a:xfrm rot="5400000">
          <a:off x="5165899" y="2501891"/>
          <a:ext cx="458458" cy="3896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76779-3CDD-441D-9FFB-B4AA8B5E3EFA}">
      <dsp:nvSpPr>
        <dsp:cNvPr id="0" name=""/>
        <dsp:cNvSpPr/>
      </dsp:nvSpPr>
      <dsp:spPr>
        <a:xfrm>
          <a:off x="5901734" y="22401"/>
          <a:ext cx="1935495" cy="31175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Board-approved CAP/CSBG Application due to DCF</a:t>
          </a:r>
        </a:p>
      </dsp:txBody>
      <dsp:txXfrm>
        <a:off x="5901734" y="22401"/>
        <a:ext cx="1935495" cy="3117576"/>
      </dsp:txXfrm>
    </dsp:sp>
    <dsp:sp modelId="{DBAD06E0-7079-4E57-8636-3CF53D8AEC52}">
      <dsp:nvSpPr>
        <dsp:cNvPr id="0" name=""/>
        <dsp:cNvSpPr/>
      </dsp:nvSpPr>
      <dsp:spPr>
        <a:xfrm>
          <a:off x="8071047" y="22401"/>
          <a:ext cx="2597980" cy="311757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5"/>
              </a:solidFill>
            </a:rPr>
            <a:t>January &amp; February</a:t>
          </a:r>
        </a:p>
      </dsp:txBody>
      <dsp:txXfrm rot="16200000">
        <a:off x="7052639" y="1040810"/>
        <a:ext cx="2556412" cy="519596"/>
      </dsp:txXfrm>
    </dsp:sp>
    <dsp:sp modelId="{A466DF54-A56A-46F3-AAEC-FCCBEE1DE84A}">
      <dsp:nvSpPr>
        <dsp:cNvPr id="0" name=""/>
        <dsp:cNvSpPr/>
      </dsp:nvSpPr>
      <dsp:spPr>
        <a:xfrm rot="5400000">
          <a:off x="7854808" y="2501891"/>
          <a:ext cx="458458" cy="38969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35B51-768C-4A4C-9520-42B65A0EBFEB}">
      <dsp:nvSpPr>
        <dsp:cNvPr id="0" name=""/>
        <dsp:cNvSpPr/>
      </dsp:nvSpPr>
      <dsp:spPr>
        <a:xfrm>
          <a:off x="8590643" y="22401"/>
          <a:ext cx="1935495" cy="311757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Report out on outcomes via CSBG Annual Report Module 4, and assess target accuracy to inform next CAP cycle (ROMA)</a:t>
          </a:r>
        </a:p>
      </dsp:txBody>
      <dsp:txXfrm>
        <a:off x="8590643" y="22401"/>
        <a:ext cx="1935495" cy="3117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44577-650B-4D69-80F7-43C83A096E5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C0042-729A-4777-837B-81116893B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61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C0042-729A-4777-837B-81116893BE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97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C0042-729A-4777-837B-81116893BE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3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C0042-729A-4777-837B-81116893BE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99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C0042-729A-4777-837B-81116893BE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87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C0042-729A-4777-837B-81116893BE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1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C0042-729A-4777-837B-81116893BE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22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C0042-729A-4777-837B-81116893BE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05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C0042-729A-4777-837B-81116893BE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6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2A21-C19E-4B81-ADC0-5CF76FBB3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7A94A-16AC-40BD-A988-BB9F40589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C05C5-6C9C-4767-B5DB-1AA5A7920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0C97-452E-483F-91C7-1F3839A0A1F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B2750-9312-4AE2-9D63-9C74DFBC1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70904-3D68-425F-BE0F-D724695C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08A9-FD94-4F72-BDA1-8D0C1462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6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24287-F8EF-4BA9-996C-A88ECF2F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1BB288-3718-4538-A1E2-23B72C2BB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42035-7377-4849-BA66-30DB4E65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0C97-452E-483F-91C7-1F3839A0A1F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E4465-A192-4F66-AF25-0B48CA229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E4C62-0971-4FB2-8699-50E9F342B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08A9-FD94-4F72-BDA1-8D0C1462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1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E2ED51-E529-4EEA-935C-B632774F4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D4D79D-17C1-4AAD-8B60-806F258D1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F7B51-9E28-46EC-B29D-FE5236C86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0C97-452E-483F-91C7-1F3839A0A1F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46856-110E-4BF9-A449-0F5AF791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300CB-9628-42D7-A623-2D0182A02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08A9-FD94-4F72-BDA1-8D0C1462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3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215CD-4465-40C2-9A52-05F37EBF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61303-CE39-4D9C-8A83-AED8568F8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46C10-2ADC-4A05-B3D9-1D89015D7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0C97-452E-483F-91C7-1F3839A0A1F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19179-C34D-4CDB-ABA6-4D5DF05CE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47AE5-1896-440F-8192-CB4238CA6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08A9-FD94-4F72-BDA1-8D0C1462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6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75968-286F-45EA-903A-4B5AAC693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09F8E-F31B-43FA-9E8C-FE52D588F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654DE-EAF8-4655-B2FA-E33292C48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0C97-452E-483F-91C7-1F3839A0A1F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E1415-3C0F-4275-A52A-AA9274954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9DBAC-465D-4305-AA17-CA3CEB270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08A9-FD94-4F72-BDA1-8D0C1462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210C-7ACE-4E05-9F36-8181AE406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BB7DD-BB07-4CB9-A2AD-E24F1C5C22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1F963-8F24-4714-AEB7-C1FED3DE1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DE53F-576A-4FBE-A61D-6D0BC0C3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0C97-452E-483F-91C7-1F3839A0A1F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20194-11E6-4071-9707-39AC873E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90E32-5805-420E-BE6C-74103F3B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08A9-FD94-4F72-BDA1-8D0C1462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2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14BB9-F9EF-45BD-9E1B-B071CD5C9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A3208-C443-4A51-8A2D-AE8426226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6B13D-B68E-485D-B00E-47FB2CABA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651A6A-6E7F-455F-A460-733D1C1051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0FD8F5-D9E5-48BE-B938-75733FA84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41FD79-B2A0-427C-9AED-E5046589C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0C97-452E-483F-91C7-1F3839A0A1F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409373-838D-43C7-B5E9-E50476FA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82B1FC-FF12-4277-93C5-E58E56D9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08A9-FD94-4F72-BDA1-8D0C1462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9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DD368-4248-4686-A1B6-DE079455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2CC25-D93D-4B7F-94A5-EA852BD32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0C97-452E-483F-91C7-1F3839A0A1F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9D965-DCFB-411F-BA3E-F711C8C5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08AF3-FF31-4182-9889-267B7D0BE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08A9-FD94-4F72-BDA1-8D0C1462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4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F807A9-469E-4332-9A0B-CF5B41C94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0C97-452E-483F-91C7-1F3839A0A1F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8E8D7E-F1BB-44C8-8B8F-79C9D5AA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FC778-6DFB-47B5-830D-AFC80E28E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08A9-FD94-4F72-BDA1-8D0C1462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A6A57-16B4-4DE6-A067-E7C0AE16D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B8390-59BE-4FDE-AAD4-3951175D7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05E4B-0149-4B8A-8F44-267F84416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5F91E-9985-4EA5-9F4E-7736A13A6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0C97-452E-483F-91C7-1F3839A0A1F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59A04-A7A6-4DB1-B1A5-5C2120BD3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E400E-3F21-451C-8B5A-4E0BF348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08A9-FD94-4F72-BDA1-8D0C1462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9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1ACB9-300B-4133-9B30-D6C73A1BB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0B5CDB-3C89-469D-AE4C-93A6DE35A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9C9C1-24A0-444B-9193-18A5BFF50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2724A-75AF-4144-8F76-19AC121F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0C97-452E-483F-91C7-1F3839A0A1F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E3D35-66F6-4E61-B3C9-134C2F9D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8369B-C685-44CA-B67F-3E43958D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08A9-FD94-4F72-BDA1-8D0C1462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0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4D564F-ABC7-4437-8F84-DC6007D4D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80F42-C071-4F98-9EAA-B28542AAC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8C7C1-5DEA-4A7A-8766-42D165430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0C97-452E-483F-91C7-1F3839A0A1F6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BBDAC-DA16-45AA-8BBF-4B629120C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D69D5-B261-47BC-A036-1712AAEFE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608A9-FD94-4F72-BDA1-8D0C14625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7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9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Sainsbury@wisconsin.gov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B81C-754E-4FC0-BDF6-F39EB87F3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727" y="2443039"/>
            <a:ext cx="9790545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Preparing for the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Community Action Plan &amp; Setting Targets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F1591-E8D4-4282-80AA-43E2CD5F6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13477"/>
            <a:ext cx="9144000" cy="1655762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WISCAP Wednesday Training Series</a:t>
            </a:r>
          </a:p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August 10, 2022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8" name="Picture 4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631F30E-912D-468B-AF53-5683066172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11" y="6205904"/>
            <a:ext cx="2263177" cy="5537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9906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53B39-B017-41BD-B8E9-7C8DA28B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What is the Community Action Plan?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56B728-462D-470E-B7F5-5C34CF6DF835}"/>
              </a:ext>
            </a:extLst>
          </p:cNvPr>
          <p:cNvSpPr txBox="1"/>
          <p:nvPr/>
        </p:nvSpPr>
        <p:spPr>
          <a:xfrm>
            <a:off x="1218674" y="4831551"/>
            <a:ext cx="3667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In Wisconsin, the Community Action Plan is integrated into the annual CSBG Application</a:t>
            </a:r>
          </a:p>
        </p:txBody>
      </p:sp>
      <p:pic>
        <p:nvPicPr>
          <p:cNvPr id="6" name="Graphic 5" descr="Checklist with solid fill">
            <a:extLst>
              <a:ext uri="{FF2B5EF4-FFF2-40B4-BE49-F238E27FC236}">
                <a16:creationId xmlns:a16="http://schemas.microsoft.com/office/drawing/2014/main" id="{8433835A-E828-4335-BBCA-6480050D0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8023" y="4831551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48259C-A27B-42FE-9733-303888F249A7}"/>
              </a:ext>
            </a:extLst>
          </p:cNvPr>
          <p:cNvSpPr txBox="1"/>
          <p:nvPr/>
        </p:nvSpPr>
        <p:spPr>
          <a:xfrm>
            <a:off x="5213643" y="429578"/>
            <a:ext cx="686203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Ensures the agency’s anti-poverty mission is clearly articulated 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Describes strategies and steps to work towards results/outcomes for customers with low incomes 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Describes how the CAA will meet the needs identified in the Community Needs Assessment 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Provides direction for agency programs (services, strategies, &amp; budgets)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241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628E5CB-913B-4378-97CE-18C9F6410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88C06-EAFA-4BD4-AAA2-C863DAC0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538" y="2652395"/>
            <a:ext cx="5343341" cy="1544613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Community Action Plan Requirements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020528-DE87-41B5-ADC2-EA6C895C4A5E}"/>
              </a:ext>
            </a:extLst>
          </p:cNvPr>
          <p:cNvCxnSpPr>
            <a:cxnSpLocks/>
          </p:cNvCxnSpPr>
          <p:nvPr/>
        </p:nvCxnSpPr>
        <p:spPr>
          <a:xfrm>
            <a:off x="7101068" y="592250"/>
            <a:ext cx="0" cy="567349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EEAA1479-54FC-436C-939C-18705B241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052511"/>
              </p:ext>
            </p:extLst>
          </p:nvPr>
        </p:nvGraphicFramePr>
        <p:xfrm>
          <a:off x="410662" y="406400"/>
          <a:ext cx="6254833" cy="6036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94749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4D8D2E-C948-4B45-A57C-2E2D311C1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291" t="-8579" r="-3688" b="-8588"/>
          <a:stretch/>
        </p:blipFill>
        <p:spPr>
          <a:xfrm>
            <a:off x="-2311" y="457200"/>
            <a:ext cx="1235874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29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53B39-B017-41BD-B8E9-7C8DA28B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What are the elements of the CAP?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56B728-462D-470E-B7F5-5C34CF6DF835}"/>
              </a:ext>
            </a:extLst>
          </p:cNvPr>
          <p:cNvSpPr txBox="1"/>
          <p:nvPr/>
        </p:nvSpPr>
        <p:spPr>
          <a:xfrm>
            <a:off x="1282392" y="4789988"/>
            <a:ext cx="3667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Board approval should be recorded in your agency’s board meeting minutes</a:t>
            </a:r>
          </a:p>
        </p:txBody>
      </p:sp>
      <p:pic>
        <p:nvPicPr>
          <p:cNvPr id="6" name="Graphic 5" descr="Badge Tick with solid fill">
            <a:extLst>
              <a:ext uri="{FF2B5EF4-FFF2-40B4-BE49-F238E27FC236}">
                <a16:creationId xmlns:a16="http://schemas.microsoft.com/office/drawing/2014/main" id="{8433835A-E828-4335-BBCA-6480050D0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8023" y="4831551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48259C-A27B-42FE-9733-303888F249A7}"/>
              </a:ext>
            </a:extLst>
          </p:cNvPr>
          <p:cNvSpPr txBox="1"/>
          <p:nvPr/>
        </p:nvSpPr>
        <p:spPr>
          <a:xfrm>
            <a:off x="5173904" y="537346"/>
            <a:ext cx="64237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Community Action Plan sets the course for the CAA’s activities for the coming year.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Key agency staff must be included in the preparation of the plan.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Board’s Program Committee (or other relevant committee) should be included in the process.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Board gives final approval of the plan.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214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53B39-B017-41BD-B8E9-7C8DA28B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What are the elements of the CAP?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56B728-462D-470E-B7F5-5C34CF6DF835}"/>
              </a:ext>
            </a:extLst>
          </p:cNvPr>
          <p:cNvSpPr txBox="1"/>
          <p:nvPr/>
        </p:nvSpPr>
        <p:spPr>
          <a:xfrm>
            <a:off x="1363059" y="4771391"/>
            <a:ext cx="3252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The CSBG Application for 2023 was emailed to all agencies on July 29!</a:t>
            </a:r>
          </a:p>
        </p:txBody>
      </p:sp>
      <p:pic>
        <p:nvPicPr>
          <p:cNvPr id="6" name="Graphic 5" descr="Send with solid fill">
            <a:extLst>
              <a:ext uri="{FF2B5EF4-FFF2-40B4-BE49-F238E27FC236}">
                <a16:creationId xmlns:a16="http://schemas.microsoft.com/office/drawing/2014/main" id="{8433835A-E828-4335-BBCA-6480050D0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8023" y="4831551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48259C-A27B-42FE-9733-303888F249A7}"/>
              </a:ext>
            </a:extLst>
          </p:cNvPr>
          <p:cNvSpPr txBox="1"/>
          <p:nvPr/>
        </p:nvSpPr>
        <p:spPr>
          <a:xfrm>
            <a:off x="5322880" y="479266"/>
            <a:ext cx="663007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Agency Information (tab 4)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Other Funding Sources (tab 4a)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Community Needs Assessment (tab 5)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Agency Board of Directors (tab 6)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CSBG Requirements (tab 7)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Subcontracts (tab 8 – if applicable)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Coordination and Linkages (tab 9)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CSBG Budget (tab 11)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Program Summary (tab 12)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Program Budget (tab 13)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Signature Page (tab 14)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477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574E90-1949-4924-B663-AEA13DB79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E50EA0-CBD0-42F1-A999-BD471B86E6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1" b="13704"/>
          <a:stretch/>
        </p:blipFill>
        <p:spPr>
          <a:xfrm>
            <a:off x="6669997" y="0"/>
            <a:ext cx="4726475" cy="385466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46960" cy="3854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6B104-DF6C-4AAE-A01E-3FFC772FC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477" y="710273"/>
            <a:ext cx="5091483" cy="1555407"/>
          </a:xfrm>
        </p:spPr>
        <p:txBody>
          <a:bodyPr>
            <a:normAutofit/>
          </a:bodyPr>
          <a:lstStyle/>
          <a:p>
            <a:r>
              <a:rPr lang="en-US" dirty="0"/>
              <a:t>Timeline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6484" cy="3854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CF1CD8B-D430-49E7-8630-84152C414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5528" y="73152"/>
            <a:ext cx="1178966" cy="232963"/>
            <a:chOff x="7763256" y="73152"/>
            <a:chExt cx="1178966" cy="232963"/>
          </a:xfrm>
        </p:grpSpPr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1F5B8298-9AB4-45B4-B28E-C8C1A264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100AEF19-4AE6-42BE-81E6-95700DB85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1192B5C1-AE13-49EA-82FD-F3C3BC02A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713612B5-8E9D-4FEF-86B9-52A0FABD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14FC746D-B820-44A3-B1B3-53B690BC2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8778550A-567F-40F6-A77F-2E2B50175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C28C989E-85FD-4D1C-AF77-82F4B985F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58FDDCED-5FC6-4B14-A0E2-DF4310ED9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E80E854B-CCEB-4CEF-B465-561C4C872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02BED26F-9C32-4DF8-8739-D89F6F059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CE3B71C9-F500-46F1-8D17-C3EF4DA5F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C14431D0-29B6-473C-B2FD-4661864DA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D10457BA-9444-4642-861C-78120DD8D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27C95C30-0364-4C32-B686-0C366086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A0BDEDBA-CA15-41EE-B2C6-8A973B5E6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702B9007-982C-4F69-A443-B07F3BEFD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28596B48-F33B-451E-8C2D-3525B3387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4B493BB9-A171-4B97-B05A-187E03FFA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973B8111-A5EB-4EE8-9813-8495336F6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6A4F8D39-9886-490F-B7A9-3B269329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6492875"/>
            <a:ext cx="12191999" cy="3651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342F16A-933A-48A0-96AE-EE04BF58FC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3255787"/>
              </p:ext>
            </p:extLst>
          </p:nvPr>
        </p:nvGraphicFramePr>
        <p:xfrm>
          <a:off x="777242" y="2827892"/>
          <a:ext cx="10673347" cy="3162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45441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AA2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3B8C20D-094A-454B-8AC3-53567405DE7D}"/>
              </a:ext>
            </a:extLst>
          </p:cNvPr>
          <p:cNvSpPr/>
          <p:nvPr/>
        </p:nvSpPr>
        <p:spPr>
          <a:xfrm>
            <a:off x="5080934" y="1158240"/>
            <a:ext cx="6521786" cy="161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F91FBC-648C-470A-9B7E-1C074B005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49" y="2773680"/>
            <a:ext cx="5731070" cy="1100487"/>
          </a:xfrm>
        </p:spPr>
        <p:txBody>
          <a:bodyPr anchor="b">
            <a:noAutofit/>
          </a:bodyPr>
          <a:lstStyle/>
          <a:p>
            <a:r>
              <a:rPr lang="en-US" sz="3600" dirty="0"/>
              <a:t>Walkthrough of the </a:t>
            </a:r>
            <a:br>
              <a:rPr lang="en-US" sz="3600" dirty="0"/>
            </a:br>
            <a:r>
              <a:rPr lang="en-US" sz="3600" dirty="0"/>
              <a:t>2023 CSBG Application</a:t>
            </a:r>
            <a:endParaRPr lang="en-US" sz="2800" i="1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0896B2-E32F-4532-96AE-4DD983EC1D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210"/>
          <a:stretch/>
        </p:blipFill>
        <p:spPr>
          <a:xfrm>
            <a:off x="7612936" y="487279"/>
            <a:ext cx="3559435" cy="58834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6555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4E68339-1B90-44F9-BCC4-4600A6E24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D6F2F2-C00D-465F-8A4D-1859A4E82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712" y="2400475"/>
            <a:ext cx="9142288" cy="20682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6F7B2-26E3-4C0F-BC4B-E74D5AD74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5712" y="4629235"/>
            <a:ext cx="9142288" cy="148867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Thank you!</a:t>
            </a:r>
          </a:p>
          <a:p>
            <a:pPr algn="ctr"/>
            <a:endParaRPr lang="en-US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Anna Sainsbury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  <a:hlinkClick r:id="rId3"/>
              </a:rPr>
              <a:t>anna.sainsbury@wisconsin.gov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55B48E2-4F5D-4F54-BBDE-EAD5551E9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94" y="1851344"/>
            <a:ext cx="4645812" cy="11367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02107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9"/>
  <p:tag name="ARTICULATE_SLIDE_THUMBNAIL_REFRESH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AF394E"/>
      </a:dk1>
      <a:lt1>
        <a:sysClr val="window" lastClr="FFFFFF"/>
      </a:lt1>
      <a:dk2>
        <a:srgbClr val="2162AE"/>
      </a:dk2>
      <a:lt2>
        <a:srgbClr val="E7E6E6"/>
      </a:lt2>
      <a:accent1>
        <a:srgbClr val="2162AE"/>
      </a:accent1>
      <a:accent2>
        <a:srgbClr val="AF394E"/>
      </a:accent2>
      <a:accent3>
        <a:srgbClr val="059C95"/>
      </a:accent3>
      <a:accent4>
        <a:srgbClr val="EE3326"/>
      </a:accent4>
      <a:accent5>
        <a:srgbClr val="FAB01A"/>
      </a:accent5>
      <a:accent6>
        <a:srgbClr val="FFFFFF"/>
      </a:accent6>
      <a:hlink>
        <a:srgbClr val="2162AE"/>
      </a:hlink>
      <a:folHlink>
        <a:srgbClr val="AF394E"/>
      </a:folHlink>
    </a:clrScheme>
    <a:fontScheme name="Custom 1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473</Words>
  <Application>Microsoft Office PowerPoint</Application>
  <PresentationFormat>Widescreen</PresentationFormat>
  <Paragraphs>56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Roboto</vt:lpstr>
      <vt:lpstr>Roboto Black</vt:lpstr>
      <vt:lpstr>Office Theme</vt:lpstr>
      <vt:lpstr>Preparing for the Community Action Plan &amp; Setting Targets</vt:lpstr>
      <vt:lpstr>What is the Community Action Plan?</vt:lpstr>
      <vt:lpstr>Community Action Plan Requirements</vt:lpstr>
      <vt:lpstr>PowerPoint Presentation</vt:lpstr>
      <vt:lpstr>What are the elements of the CAP?</vt:lpstr>
      <vt:lpstr>What are the elements of the CAP?</vt:lpstr>
      <vt:lpstr>Timeline</vt:lpstr>
      <vt:lpstr>Walkthrough of the  2023 CSBG Application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Template Best Practices</dc:title>
  <dc:creator>Wisconsin Department of Children and Families</dc:creator>
  <cp:lastModifiedBy>Sainsbury, Anna K - DCF</cp:lastModifiedBy>
  <cp:revision>37</cp:revision>
  <dcterms:created xsi:type="dcterms:W3CDTF">2021-03-17T16:18:23Z</dcterms:created>
  <dcterms:modified xsi:type="dcterms:W3CDTF">2022-08-10T17:09:57Z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73E7D940-4475-4F4B-8FFD-8D23D6EDA778</vt:lpwstr>
  </property>
  <property fmtid="{D5CDD505-2E9C-101B-9397-08002B2CF9AE}" pid="3" name="ArticulatePath">
    <vt:lpwstr>power-point-template</vt:lpwstr>
  </property>
</Properties>
</file>